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62" r:id="rId4"/>
    <p:sldId id="263" r:id="rId5"/>
    <p:sldId id="266" r:id="rId6"/>
    <p:sldId id="258" r:id="rId7"/>
    <p:sldId id="259" r:id="rId8"/>
    <p:sldId id="264" r:id="rId9"/>
    <p:sldId id="271" r:id="rId10"/>
    <p:sldId id="265" r:id="rId11"/>
    <p:sldId id="267" r:id="rId12"/>
    <p:sldId id="260" r:id="rId13"/>
    <p:sldId id="270" r:id="rId14"/>
    <p:sldId id="261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DB19F8-145F-4A1F-B31C-BC132B4F7A27}" v="18" dt="2019-01-22T16:17:05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3" autoAdjust="0"/>
    <p:restoredTop sz="76107" autoAdjust="0"/>
  </p:normalViewPr>
  <p:slideViewPr>
    <p:cSldViewPr snapToGrid="0">
      <p:cViewPr varScale="1">
        <p:scale>
          <a:sx n="88" d="100"/>
          <a:sy n="88" d="100"/>
        </p:scale>
        <p:origin x="22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R. Barrett" userId="S::barrettd@wittenberg.edu::1f3988d1-dfc4-4737-9285-3b1a70318c72" providerId="AD" clId="Web-{B772CDBB-91F8-56C6-A31F-BF1E5134FEF9}"/>
    <pc:docChg chg="addSld delSld modSld">
      <pc:chgData name="Diana R. Barrett" userId="S::barrettd@wittenberg.edu::1f3988d1-dfc4-4737-9285-3b1a70318c72" providerId="AD" clId="Web-{B772CDBB-91F8-56C6-A31F-BF1E5134FEF9}" dt="2019-01-18T21:26:05.375" v="13"/>
      <pc:docMkLst>
        <pc:docMk/>
      </pc:docMkLst>
      <pc:sldChg chg="modSp">
        <pc:chgData name="Diana R. Barrett" userId="S::barrettd@wittenberg.edu::1f3988d1-dfc4-4737-9285-3b1a70318c72" providerId="AD" clId="Web-{B772CDBB-91F8-56C6-A31F-BF1E5134FEF9}" dt="2019-01-18T21:26:03.422" v="11" actId="20577"/>
        <pc:sldMkLst>
          <pc:docMk/>
          <pc:sldMk cId="960959623" sldId="261"/>
        </pc:sldMkLst>
        <pc:spChg chg="mod">
          <ac:chgData name="Diana R. Barrett" userId="S::barrettd@wittenberg.edu::1f3988d1-dfc4-4737-9285-3b1a70318c72" providerId="AD" clId="Web-{B772CDBB-91F8-56C6-A31F-BF1E5134FEF9}" dt="2019-01-18T21:26:03.422" v="11" actId="20577"/>
          <ac:spMkLst>
            <pc:docMk/>
            <pc:sldMk cId="960959623" sldId="261"/>
            <ac:spMk id="3" creationId="{00000000-0000-0000-0000-000000000000}"/>
          </ac:spMkLst>
        </pc:spChg>
      </pc:sldChg>
      <pc:sldChg chg="new del">
        <pc:chgData name="Diana R. Barrett" userId="S::barrettd@wittenberg.edu::1f3988d1-dfc4-4737-9285-3b1a70318c72" providerId="AD" clId="Web-{B772CDBB-91F8-56C6-A31F-BF1E5134FEF9}" dt="2019-01-18T21:26:05.375" v="13"/>
        <pc:sldMkLst>
          <pc:docMk/>
          <pc:sldMk cId="1014648150" sldId="268"/>
        </pc:sldMkLst>
      </pc:sldChg>
    </pc:docChg>
  </pc:docChgLst>
  <pc:docChgLst>
    <pc:chgData name="Joshua C. Moore" userId="S::moorej18@wittenberg.edu::00eb558f-09d2-44ff-a3dc-87820d9717c3" providerId="AD" clId="Web-{16BA697C-7CE0-4F46-9089-D497E8524F7C}"/>
    <pc:docChg chg="modSld">
      <pc:chgData name="Joshua C. Moore" userId="S::moorej18@wittenberg.edu::00eb558f-09d2-44ff-a3dc-87820d9717c3" providerId="AD" clId="Web-{16BA697C-7CE0-4F46-9089-D497E8524F7C}" dt="2019-01-21T22:17:07.114" v="3" actId="20577"/>
      <pc:docMkLst>
        <pc:docMk/>
      </pc:docMkLst>
      <pc:sldChg chg="modSp">
        <pc:chgData name="Joshua C. Moore" userId="S::moorej18@wittenberg.edu::00eb558f-09d2-44ff-a3dc-87820d9717c3" providerId="AD" clId="Web-{16BA697C-7CE0-4F46-9089-D497E8524F7C}" dt="2019-01-21T22:17:07.114" v="2" actId="20577"/>
        <pc:sldMkLst>
          <pc:docMk/>
          <pc:sldMk cId="2388037691" sldId="264"/>
        </pc:sldMkLst>
        <pc:spChg chg="mod">
          <ac:chgData name="Joshua C. Moore" userId="S::moorej18@wittenberg.edu::00eb558f-09d2-44ff-a3dc-87820d9717c3" providerId="AD" clId="Web-{16BA697C-7CE0-4F46-9089-D497E8524F7C}" dt="2019-01-21T22:17:07.114" v="2" actId="20577"/>
          <ac:spMkLst>
            <pc:docMk/>
            <pc:sldMk cId="2388037691" sldId="264"/>
            <ac:spMk id="3" creationId="{00000000-0000-0000-0000-000000000000}"/>
          </ac:spMkLst>
        </pc:spChg>
      </pc:sldChg>
    </pc:docChg>
  </pc:docChgLst>
  <pc:docChgLst>
    <pc:chgData name="Joshua C. Moore" userId="S::moorej18@wittenberg.edu::00eb558f-09d2-44ff-a3dc-87820d9717c3" providerId="AD" clId="Web-{E193D6F1-1E99-4BB5-B59B-BEF0FB0B547C}"/>
    <pc:docChg chg="modSld">
      <pc:chgData name="Joshua C. Moore" userId="S::moorej18@wittenberg.edu::00eb558f-09d2-44ff-a3dc-87820d9717c3" providerId="AD" clId="Web-{E193D6F1-1E99-4BB5-B59B-BEF0FB0B547C}" dt="2019-01-21T02:14:27.471" v="0"/>
      <pc:docMkLst>
        <pc:docMk/>
      </pc:docMkLst>
      <pc:sldChg chg="mod modShow">
        <pc:chgData name="Joshua C. Moore" userId="S::moorej18@wittenberg.edu::00eb558f-09d2-44ff-a3dc-87820d9717c3" providerId="AD" clId="Web-{E193D6F1-1E99-4BB5-B59B-BEF0FB0B547C}" dt="2019-01-21T02:14:27.471" v="0"/>
        <pc:sldMkLst>
          <pc:docMk/>
          <pc:sldMk cId="772187601" sldId="259"/>
        </pc:sldMkLst>
      </pc:sldChg>
    </pc:docChg>
  </pc:docChgLst>
  <pc:docChgLst>
    <pc:chgData name="Diana R. Barrett" userId="S::barrettd@wittenberg.edu::1f3988d1-dfc4-4737-9285-3b1a70318c72" providerId="AD" clId="Web-{E06F4C14-FD66-4793-B341-D62DDE061C1C}"/>
    <pc:docChg chg="addSld delSld modSld">
      <pc:chgData name="Diana R. Barrett" userId="S::barrettd@wittenberg.edu::1f3988d1-dfc4-4737-9285-3b1a70318c72" providerId="AD" clId="Web-{E06F4C14-FD66-4793-B341-D62DDE061C1C}" dt="2019-01-16T15:23:11.391" v="13"/>
      <pc:docMkLst>
        <pc:docMk/>
      </pc:docMkLst>
      <pc:sldChg chg="addSp delSp modSp">
        <pc:chgData name="Diana R. Barrett" userId="S::barrettd@wittenberg.edu::1f3988d1-dfc4-4737-9285-3b1a70318c72" providerId="AD" clId="Web-{E06F4C14-FD66-4793-B341-D62DDE061C1C}" dt="2019-01-16T15:21:37.435" v="2"/>
        <pc:sldMkLst>
          <pc:docMk/>
          <pc:sldMk cId="821894772" sldId="257"/>
        </pc:sldMkLst>
        <pc:picChg chg="add del mod">
          <ac:chgData name="Diana R. Barrett" userId="S::barrettd@wittenberg.edu::1f3988d1-dfc4-4737-9285-3b1a70318c72" providerId="AD" clId="Web-{E06F4C14-FD66-4793-B341-D62DDE061C1C}" dt="2019-01-16T15:21:37.435" v="2"/>
          <ac:picMkLst>
            <pc:docMk/>
            <pc:sldMk cId="821894772" sldId="257"/>
            <ac:picMk id="4" creationId="{04B9EEDD-36C9-43E9-8EDA-BBC84B5A76D6}"/>
          </ac:picMkLst>
        </pc:picChg>
      </pc:sldChg>
      <pc:sldChg chg="addSp delSp modSp new add del">
        <pc:chgData name="Diana R. Barrett" userId="S::barrettd@wittenberg.edu::1f3988d1-dfc4-4737-9285-3b1a70318c72" providerId="AD" clId="Web-{E06F4C14-FD66-4793-B341-D62DDE061C1C}" dt="2019-01-16T15:22:18.655" v="7"/>
        <pc:sldMkLst>
          <pc:docMk/>
          <pc:sldMk cId="318813004" sldId="268"/>
        </pc:sldMkLst>
        <pc:spChg chg="del">
          <ac:chgData name="Diana R. Barrett" userId="S::barrettd@wittenberg.edu::1f3988d1-dfc4-4737-9285-3b1a70318c72" providerId="AD" clId="Web-{E06F4C14-FD66-4793-B341-D62DDE061C1C}" dt="2019-01-16T15:21:44.935" v="3"/>
          <ac:spMkLst>
            <pc:docMk/>
            <pc:sldMk cId="318813004" sldId="268"/>
            <ac:spMk id="3" creationId="{A3827BC6-6659-4919-81A7-43AABF556D22}"/>
          </ac:spMkLst>
        </pc:spChg>
        <pc:spChg chg="add mod">
          <ac:chgData name="Diana R. Barrett" userId="S::barrettd@wittenberg.edu::1f3988d1-dfc4-4737-9285-3b1a70318c72" providerId="AD" clId="Web-{E06F4C14-FD66-4793-B341-D62DDE061C1C}" dt="2019-01-16T15:21:51.264" v="4"/>
          <ac:spMkLst>
            <pc:docMk/>
            <pc:sldMk cId="318813004" sldId="268"/>
            <ac:spMk id="7" creationId="{8FC4F894-F938-4BBB-A7E3-6A1B02AF1038}"/>
          </ac:spMkLst>
        </pc:spChg>
        <pc:picChg chg="add del mod ord">
          <ac:chgData name="Diana R. Barrett" userId="S::barrettd@wittenberg.edu::1f3988d1-dfc4-4737-9285-3b1a70318c72" providerId="AD" clId="Web-{E06F4C14-FD66-4793-B341-D62DDE061C1C}" dt="2019-01-16T15:21:51.264" v="4"/>
          <ac:picMkLst>
            <pc:docMk/>
            <pc:sldMk cId="318813004" sldId="268"/>
            <ac:picMk id="4" creationId="{97B787E2-D61A-4D12-9C88-55E95A778F47}"/>
          </ac:picMkLst>
        </pc:picChg>
      </pc:sldChg>
      <pc:sldChg chg="addSp delSp modSp new del mod setBg">
        <pc:chgData name="Diana R. Barrett" userId="S::barrettd@wittenberg.edu::1f3988d1-dfc4-4737-9285-3b1a70318c72" providerId="AD" clId="Web-{E06F4C14-FD66-4793-B341-D62DDE061C1C}" dt="2019-01-16T15:23:11.391" v="13"/>
        <pc:sldMkLst>
          <pc:docMk/>
          <pc:sldMk cId="2296738433" sldId="268"/>
        </pc:sldMkLst>
        <pc:spChg chg="del">
          <ac:chgData name="Diana R. Barrett" userId="S::barrettd@wittenberg.edu::1f3988d1-dfc4-4737-9285-3b1a70318c72" providerId="AD" clId="Web-{E06F4C14-FD66-4793-B341-D62DDE061C1C}" dt="2019-01-16T15:23:02.033" v="11"/>
          <ac:spMkLst>
            <pc:docMk/>
            <pc:sldMk cId="2296738433" sldId="268"/>
            <ac:spMk id="2" creationId="{76920160-E6C7-4362-9633-8E8E0CFA7D05}"/>
          </ac:spMkLst>
        </pc:spChg>
        <pc:spChg chg="del">
          <ac:chgData name="Diana R. Barrett" userId="S::barrettd@wittenberg.edu::1f3988d1-dfc4-4737-9285-3b1a70318c72" providerId="AD" clId="Web-{E06F4C14-FD66-4793-B341-D62DDE061C1C}" dt="2019-01-16T15:22:46.437" v="9"/>
          <ac:spMkLst>
            <pc:docMk/>
            <pc:sldMk cId="2296738433" sldId="268"/>
            <ac:spMk id="3" creationId="{E2209E6F-1F77-425B-B380-766B3809A533}"/>
          </ac:spMkLst>
        </pc:spChg>
        <pc:spChg chg="add mod">
          <ac:chgData name="Diana R. Barrett" userId="S::barrettd@wittenberg.edu::1f3988d1-dfc4-4737-9285-3b1a70318c72" providerId="AD" clId="Web-{E06F4C14-FD66-4793-B341-D62DDE061C1C}" dt="2019-01-16T15:23:10.391" v="12"/>
          <ac:spMkLst>
            <pc:docMk/>
            <pc:sldMk cId="2296738433" sldId="268"/>
            <ac:spMk id="7" creationId="{9F1D86A7-5A19-4E33-922A-B0A5EAEE1583}"/>
          </ac:spMkLst>
        </pc:spChg>
        <pc:picChg chg="add del mod ord">
          <ac:chgData name="Diana R. Barrett" userId="S::barrettd@wittenberg.edu::1f3988d1-dfc4-4737-9285-3b1a70318c72" providerId="AD" clId="Web-{E06F4C14-FD66-4793-B341-D62DDE061C1C}" dt="2019-01-16T15:23:10.391" v="12"/>
          <ac:picMkLst>
            <pc:docMk/>
            <pc:sldMk cId="2296738433" sldId="268"/>
            <ac:picMk id="4" creationId="{8B85A8DD-71C3-4608-8EB7-31C081BC88DC}"/>
          </ac:picMkLst>
        </pc:picChg>
      </pc:sldChg>
    </pc:docChg>
  </pc:docChgLst>
  <pc:docChgLst>
    <pc:chgData name="Joshua C. Moore" userId="S::moorej18@wittenberg.edu::00eb558f-09d2-44ff-a3dc-87820d9717c3" providerId="AD" clId="Web-{8DB2C8FA-DFF1-0AD0-45E8-092B15041886}"/>
    <pc:docChg chg="modSld">
      <pc:chgData name="Joshua C. Moore" userId="S::moorej18@wittenberg.edu::00eb558f-09d2-44ff-a3dc-87820d9717c3" providerId="AD" clId="Web-{8DB2C8FA-DFF1-0AD0-45E8-092B15041886}" dt="2019-01-22T01:54:00.096" v="43" actId="20577"/>
      <pc:docMkLst>
        <pc:docMk/>
      </pc:docMkLst>
      <pc:sldChg chg="mod modShow">
        <pc:chgData name="Joshua C. Moore" userId="S::moorej18@wittenberg.edu::00eb558f-09d2-44ff-a3dc-87820d9717c3" providerId="AD" clId="Web-{8DB2C8FA-DFF1-0AD0-45E8-092B15041886}" dt="2019-01-22T01:48:32.341" v="0"/>
        <pc:sldMkLst>
          <pc:docMk/>
          <pc:sldMk cId="772187601" sldId="259"/>
        </pc:sldMkLst>
      </pc:sldChg>
      <pc:sldChg chg="modSp">
        <pc:chgData name="Joshua C. Moore" userId="S::moorej18@wittenberg.edu::00eb558f-09d2-44ff-a3dc-87820d9717c3" providerId="AD" clId="Web-{8DB2C8FA-DFF1-0AD0-45E8-092B15041886}" dt="2019-01-22T01:53:57.455" v="41" actId="20577"/>
        <pc:sldMkLst>
          <pc:docMk/>
          <pc:sldMk cId="2388037691" sldId="264"/>
        </pc:sldMkLst>
        <pc:spChg chg="mod">
          <ac:chgData name="Joshua C. Moore" userId="S::moorej18@wittenberg.edu::00eb558f-09d2-44ff-a3dc-87820d9717c3" providerId="AD" clId="Web-{8DB2C8FA-DFF1-0AD0-45E8-092B15041886}" dt="2019-01-22T01:53:57.455" v="41" actId="20577"/>
          <ac:spMkLst>
            <pc:docMk/>
            <pc:sldMk cId="2388037691" sldId="264"/>
            <ac:spMk id="3" creationId="{00000000-0000-0000-0000-000000000000}"/>
          </ac:spMkLst>
        </pc:spChg>
      </pc:sldChg>
    </pc:docChg>
  </pc:docChgLst>
  <pc:docChgLst>
    <pc:chgData name="Joshua C. Moore" userId="S::moorej18@wittenberg.edu::00eb558f-09d2-44ff-a3dc-87820d9717c3" providerId="AD" clId="Web-{DF1DE442-3541-3B87-2F58-F293DFAAE1BF}"/>
    <pc:docChg chg="addSld delSld modSld">
      <pc:chgData name="Joshua C. Moore" userId="S::moorej18@wittenberg.edu::00eb558f-09d2-44ff-a3dc-87820d9717c3" providerId="AD" clId="Web-{DF1DE442-3541-3B87-2F58-F293DFAAE1BF}" dt="2019-01-22T15:38:58.155" v="236" actId="1076"/>
      <pc:docMkLst>
        <pc:docMk/>
      </pc:docMkLst>
      <pc:sldChg chg="modSp">
        <pc:chgData name="Joshua C. Moore" userId="S::moorej18@wittenberg.edu::00eb558f-09d2-44ff-a3dc-87820d9717c3" providerId="AD" clId="Web-{DF1DE442-3541-3B87-2F58-F293DFAAE1BF}" dt="2019-01-22T14:41:34.308" v="0" actId="20577"/>
        <pc:sldMkLst>
          <pc:docMk/>
          <pc:sldMk cId="772187601" sldId="259"/>
        </pc:sldMkLst>
        <pc:spChg chg="mod">
          <ac:chgData name="Joshua C. Moore" userId="S::moorej18@wittenberg.edu::00eb558f-09d2-44ff-a3dc-87820d9717c3" providerId="AD" clId="Web-{DF1DE442-3541-3B87-2F58-F293DFAAE1BF}" dt="2019-01-22T14:41:34.308" v="0" actId="20577"/>
          <ac:spMkLst>
            <pc:docMk/>
            <pc:sldMk cId="772187601" sldId="259"/>
            <ac:spMk id="3" creationId="{00000000-0000-0000-0000-000000000000}"/>
          </ac:spMkLst>
        </pc:spChg>
      </pc:sldChg>
      <pc:sldChg chg="modSp">
        <pc:chgData name="Joshua C. Moore" userId="S::moorej18@wittenberg.edu::00eb558f-09d2-44ff-a3dc-87820d9717c3" providerId="AD" clId="Web-{DF1DE442-3541-3B87-2F58-F293DFAAE1BF}" dt="2019-01-22T15:38:58.155" v="236" actId="1076"/>
        <pc:sldMkLst>
          <pc:docMk/>
          <pc:sldMk cId="2388037691" sldId="264"/>
        </pc:sldMkLst>
        <pc:spChg chg="mod">
          <ac:chgData name="Joshua C. Moore" userId="S::moorej18@wittenberg.edu::00eb558f-09d2-44ff-a3dc-87820d9717c3" providerId="AD" clId="Web-{DF1DE442-3541-3B87-2F58-F293DFAAE1BF}" dt="2019-01-22T15:38:58.155" v="236" actId="1076"/>
          <ac:spMkLst>
            <pc:docMk/>
            <pc:sldMk cId="2388037691" sldId="264"/>
            <ac:spMk id="3" creationId="{00000000-0000-0000-0000-000000000000}"/>
          </ac:spMkLst>
        </pc:spChg>
      </pc:sldChg>
      <pc:sldChg chg="modSp add replId">
        <pc:chgData name="Joshua C. Moore" userId="S::moorej18@wittenberg.edu::00eb558f-09d2-44ff-a3dc-87820d9717c3" providerId="AD" clId="Web-{DF1DE442-3541-3B87-2F58-F293DFAAE1BF}" dt="2019-01-22T15:38:44.061" v="226" actId="20577"/>
        <pc:sldMkLst>
          <pc:docMk/>
          <pc:sldMk cId="2770500683" sldId="271"/>
        </pc:sldMkLst>
        <pc:spChg chg="mod">
          <ac:chgData name="Joshua C. Moore" userId="S::moorej18@wittenberg.edu::00eb558f-09d2-44ff-a3dc-87820d9717c3" providerId="AD" clId="Web-{DF1DE442-3541-3B87-2F58-F293DFAAE1BF}" dt="2019-01-22T15:37:59.233" v="115" actId="1076"/>
          <ac:spMkLst>
            <pc:docMk/>
            <pc:sldMk cId="2770500683" sldId="271"/>
            <ac:spMk id="2" creationId="{00000000-0000-0000-0000-000000000000}"/>
          </ac:spMkLst>
        </pc:spChg>
        <pc:spChg chg="mod">
          <ac:chgData name="Joshua C. Moore" userId="S::moorej18@wittenberg.edu::00eb558f-09d2-44ff-a3dc-87820d9717c3" providerId="AD" clId="Web-{DF1DE442-3541-3B87-2F58-F293DFAAE1BF}" dt="2019-01-22T15:38:44.061" v="226" actId="20577"/>
          <ac:spMkLst>
            <pc:docMk/>
            <pc:sldMk cId="2770500683" sldId="271"/>
            <ac:spMk id="3" creationId="{00000000-0000-0000-0000-000000000000}"/>
          </ac:spMkLst>
        </pc:spChg>
      </pc:sldChg>
      <pc:sldChg chg="new del">
        <pc:chgData name="Joshua C. Moore" userId="S::moorej18@wittenberg.edu::00eb558f-09d2-44ff-a3dc-87820d9717c3" providerId="AD" clId="Web-{DF1DE442-3541-3B87-2F58-F293DFAAE1BF}" dt="2019-01-22T15:36:29.561" v="34"/>
        <pc:sldMkLst>
          <pc:docMk/>
          <pc:sldMk cId="4012746262" sldId="271"/>
        </pc:sldMkLst>
      </pc:sldChg>
    </pc:docChg>
  </pc:docChgLst>
  <pc:docChgLst>
    <pc:chgData name="Diana R. Barrett" userId="S::barrettd@wittenberg.edu::1f3988d1-dfc4-4737-9285-3b1a70318c72" providerId="AD" clId="Web-{13DB19F8-145F-4A1F-B31C-BC132B4F7A27}"/>
    <pc:docChg chg="modSld">
      <pc:chgData name="Diana R. Barrett" userId="S::barrettd@wittenberg.edu::1f3988d1-dfc4-4737-9285-3b1a70318c72" providerId="AD" clId="Web-{13DB19F8-145F-4A1F-B31C-BC132B4F7A27}" dt="2019-01-22T16:17:09.194" v="36" actId="20577"/>
      <pc:docMkLst>
        <pc:docMk/>
      </pc:docMkLst>
      <pc:sldChg chg="modSp">
        <pc:chgData name="Diana R. Barrett" userId="S::barrettd@wittenberg.edu::1f3988d1-dfc4-4737-9285-3b1a70318c72" providerId="AD" clId="Web-{13DB19F8-145F-4A1F-B31C-BC132B4F7A27}" dt="2019-01-22T16:16:34.615" v="28" actId="20577"/>
        <pc:sldMkLst>
          <pc:docMk/>
          <pc:sldMk cId="821894772" sldId="257"/>
        </pc:sldMkLst>
        <pc:spChg chg="mod">
          <ac:chgData name="Diana R. Barrett" userId="S::barrettd@wittenberg.edu::1f3988d1-dfc4-4737-9285-3b1a70318c72" providerId="AD" clId="Web-{13DB19F8-145F-4A1F-B31C-BC132B4F7A27}" dt="2019-01-22T16:16:34.615" v="28" actId="20577"/>
          <ac:spMkLst>
            <pc:docMk/>
            <pc:sldMk cId="821894772" sldId="257"/>
            <ac:spMk id="3" creationId="{00000000-0000-0000-0000-000000000000}"/>
          </ac:spMkLst>
        </pc:spChg>
      </pc:sldChg>
      <pc:sldChg chg="modSp">
        <pc:chgData name="Diana R. Barrett" userId="S::barrettd@wittenberg.edu::1f3988d1-dfc4-4737-9285-3b1a70318c72" providerId="AD" clId="Web-{13DB19F8-145F-4A1F-B31C-BC132B4F7A27}" dt="2019-01-22T16:17:05.960" v="34" actId="20577"/>
        <pc:sldMkLst>
          <pc:docMk/>
          <pc:sldMk cId="2196152797" sldId="263"/>
        </pc:sldMkLst>
        <pc:spChg chg="mod">
          <ac:chgData name="Diana R. Barrett" userId="S::barrettd@wittenberg.edu::1f3988d1-dfc4-4737-9285-3b1a70318c72" providerId="AD" clId="Web-{13DB19F8-145F-4A1F-B31C-BC132B4F7A27}" dt="2019-01-22T16:17:05.960" v="34" actId="20577"/>
          <ac:spMkLst>
            <pc:docMk/>
            <pc:sldMk cId="2196152797" sldId="263"/>
            <ac:spMk id="3" creationId="{00000000-0000-0000-0000-000000000000}"/>
          </ac:spMkLst>
        </pc:spChg>
      </pc:sldChg>
    </pc:docChg>
  </pc:docChgLst>
  <pc:docChgLst>
    <pc:chgData name="Joshua C. Moore" userId="S::moorej18@wittenberg.edu::00eb558f-09d2-44ff-a3dc-87820d9717c3" providerId="AD" clId="Web-{6E4E2344-C170-FA50-3770-3336F1CC1B7F}"/>
    <pc:docChg chg="modSld">
      <pc:chgData name="Joshua C. Moore" userId="S::moorej18@wittenberg.edu::00eb558f-09d2-44ff-a3dc-87820d9717c3" providerId="AD" clId="Web-{6E4E2344-C170-FA50-3770-3336F1CC1B7F}" dt="2019-01-17T14:28:48.985" v="106"/>
      <pc:docMkLst>
        <pc:docMk/>
      </pc:docMkLst>
      <pc:sldChg chg="modNotes">
        <pc:chgData name="Joshua C. Moore" userId="S::moorej18@wittenberg.edu::00eb558f-09d2-44ff-a3dc-87820d9717c3" providerId="AD" clId="Web-{6E4E2344-C170-FA50-3770-3336F1CC1B7F}" dt="2019-01-17T14:28:48.985" v="106"/>
        <pc:sldMkLst>
          <pc:docMk/>
          <pc:sldMk cId="772187601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DDE13-9E7E-47BF-A9F3-1E607057B9F1}" type="datetimeFigureOut">
              <a:rPr lang="en-US" smtClean="0"/>
              <a:t>01/24/2019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C0F65-25F0-428E-8F3B-92A25BE1B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38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we are – here to facilitate dialogue</a:t>
            </a:r>
          </a:p>
          <a:p>
            <a:r>
              <a:rPr lang="en-US" dirty="0"/>
              <a:t>Lead with disclaimer: surveys</a:t>
            </a:r>
            <a:r>
              <a:rPr lang="en-US" baseline="0" dirty="0"/>
              <a:t> with follow-up discussions – keep the conversation moving – we cannot solve world peace in this time, want to focus on small actionable changes to make progress – “movements start with grass roots efforts”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C0F65-25F0-428E-8F3B-92A25BE1B8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57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are we preparing</a:t>
            </a:r>
            <a:r>
              <a:rPr lang="en-US" baseline="0" dirty="0"/>
              <a:t> the students that are saying these things to find support and get to the level that we encourage them to be.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C0F65-25F0-428E-8F3B-92A25BE1B8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5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Norms are shaped by what we see first. We have assumptions about a student based on what we see and that informs how we interact and engage with them. Examples (student who appears to be a male identifying students but goes by female pronouns; imposing heteronormativity on a white male student not knowing they may be a member of the LGBTQ; a student who appears to have it "together" but is suffereing from severe anxiety or depression.)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Knowing this, how does this shape their experience in our spaces?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C0F65-25F0-428E-8F3B-92A25BE1B8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36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the institution.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C0F65-25F0-428E-8F3B-92A25BE1B8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85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7E8D-83D4-4B62-9A5C-B25F2B8E0AC6}" type="datetimeFigureOut">
              <a:rPr lang="en-US" smtClean="0"/>
              <a:t>01/24/2019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2CB3-BF5F-4015-9943-DC64E8962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9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7E8D-83D4-4B62-9A5C-B25F2B8E0AC6}" type="datetimeFigureOut">
              <a:rPr lang="en-US" smtClean="0"/>
              <a:t>01/24/2019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2CB3-BF5F-4015-9943-DC64E8962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6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7E8D-83D4-4B62-9A5C-B25F2B8E0AC6}" type="datetimeFigureOut">
              <a:rPr lang="en-US" smtClean="0"/>
              <a:t>01/24/2019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2CB3-BF5F-4015-9943-DC64E8962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2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7E8D-83D4-4B62-9A5C-B25F2B8E0AC6}" type="datetimeFigureOut">
              <a:rPr lang="en-US" smtClean="0"/>
              <a:t>01/24/2019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2CB3-BF5F-4015-9943-DC64E8962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7E8D-83D4-4B62-9A5C-B25F2B8E0AC6}" type="datetimeFigureOut">
              <a:rPr lang="en-US" smtClean="0"/>
              <a:t>01/24/2019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2CB3-BF5F-4015-9943-DC64E8962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7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7E8D-83D4-4B62-9A5C-B25F2B8E0AC6}" type="datetimeFigureOut">
              <a:rPr lang="en-US" smtClean="0"/>
              <a:t>01/24/2019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2CB3-BF5F-4015-9943-DC64E8962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3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7E8D-83D4-4B62-9A5C-B25F2B8E0AC6}" type="datetimeFigureOut">
              <a:rPr lang="en-US" smtClean="0"/>
              <a:t>01/24/2019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2CB3-BF5F-4015-9943-DC64E8962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0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7E8D-83D4-4B62-9A5C-B25F2B8E0AC6}" type="datetimeFigureOut">
              <a:rPr lang="en-US" smtClean="0"/>
              <a:t>01/24/2019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2CB3-BF5F-4015-9943-DC64E8962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5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7E8D-83D4-4B62-9A5C-B25F2B8E0AC6}" type="datetimeFigureOut">
              <a:rPr lang="en-US" smtClean="0"/>
              <a:t>01/24/2019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2CB3-BF5F-4015-9943-DC64E8962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2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7E8D-83D4-4B62-9A5C-B25F2B8E0AC6}" type="datetimeFigureOut">
              <a:rPr lang="en-US" smtClean="0"/>
              <a:t>01/24/2019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2CB3-BF5F-4015-9943-DC64E8962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7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7E8D-83D4-4B62-9A5C-B25F2B8E0AC6}" type="datetimeFigureOut">
              <a:rPr lang="en-US" smtClean="0"/>
              <a:t>01/24/2019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2CB3-BF5F-4015-9943-DC64E8962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8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47E8D-83D4-4B62-9A5C-B25F2B8E0AC6}" type="datetimeFigureOut">
              <a:rPr lang="en-US" smtClean="0"/>
              <a:t>01/24/2019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E2CB3-BF5F-4015-9943-DC64E8962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sl.org/research/education/funding-approaches-the-property-tax-and-public-ed.asp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sidehighered.com/admissions/article/2017/07/17/study-finds-notable-increase-grades-high-schools-nationall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Facilitating Success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700" dirty="0"/>
              <a:t>Session I: Identifying Assumptions, Realities, and Barriers</a:t>
            </a:r>
          </a:p>
        </p:txBody>
      </p:sp>
    </p:spTree>
    <p:extLst>
      <p:ext uri="{BB962C8B-B14F-4D97-AF65-F5344CB8AC3E}">
        <p14:creationId xmlns:p14="http://schemas.microsoft.com/office/powerpoint/2010/main" val="1027966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17242"/>
          </a:xfrm>
        </p:spPr>
        <p:txBody>
          <a:bodyPr/>
          <a:lstStyle/>
          <a:p>
            <a:r>
              <a:rPr lang="en-US" b="1" dirty="0"/>
              <a:t>Movements start with grassroots efforts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82367"/>
            <a:ext cx="7886700" cy="3994595"/>
          </a:xfrm>
        </p:spPr>
        <p:txBody>
          <a:bodyPr/>
          <a:lstStyle/>
          <a:p>
            <a:r>
              <a:rPr lang="en-US" dirty="0"/>
              <a:t>Institution – Diversity Advisory Committee, Diversity Council, values and actions</a:t>
            </a:r>
          </a:p>
          <a:p>
            <a:r>
              <a:rPr lang="en-US" dirty="0"/>
              <a:t>Departments</a:t>
            </a:r>
          </a:p>
          <a:p>
            <a:r>
              <a:rPr lang="en-US" dirty="0"/>
              <a:t>Classrooms/Offices/Spaces</a:t>
            </a:r>
          </a:p>
          <a:p>
            <a:endParaRPr lang="en-US" dirty="0"/>
          </a:p>
          <a:p>
            <a:r>
              <a:rPr lang="en-US" dirty="0"/>
              <a:t>Evaluate values and identify actions</a:t>
            </a:r>
          </a:p>
        </p:txBody>
      </p:sp>
    </p:spTree>
    <p:extLst>
      <p:ext uri="{BB962C8B-B14F-4D97-AF65-F5344CB8AC3E}">
        <p14:creationId xmlns:p14="http://schemas.microsoft.com/office/powerpoint/2010/main" val="2138943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 failing, we learn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Opportunity to learn</a:t>
            </a:r>
          </a:p>
          <a:p>
            <a:r>
              <a:rPr lang="en-US" dirty="0"/>
              <a:t>Build a campus culture </a:t>
            </a:r>
          </a:p>
          <a:p>
            <a:pPr lvl="1"/>
            <a:r>
              <a:rPr lang="en-US" dirty="0"/>
              <a:t>Everyday practices to reflect values</a:t>
            </a:r>
          </a:p>
          <a:p>
            <a:pPr lvl="1"/>
            <a:r>
              <a:rPr lang="en-US" dirty="0"/>
              <a:t>Model the way</a:t>
            </a:r>
          </a:p>
          <a:p>
            <a:pPr lvl="1"/>
            <a:r>
              <a:rPr lang="en-US" dirty="0"/>
              <a:t>Holding each other accountable</a:t>
            </a:r>
          </a:p>
          <a:p>
            <a:pPr lvl="1"/>
            <a:endParaRPr lang="en-US" dirty="0"/>
          </a:p>
          <a:p>
            <a:r>
              <a:rPr lang="en-US" dirty="0"/>
              <a:t>What is one specific action you can take to make your space more inviting for all to engage?</a:t>
            </a:r>
          </a:p>
        </p:txBody>
      </p:sp>
    </p:spTree>
    <p:extLst>
      <p:ext uri="{BB962C8B-B14F-4D97-AF65-F5344CB8AC3E}">
        <p14:creationId xmlns:p14="http://schemas.microsoft.com/office/powerpoint/2010/main" val="1350271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/>
              <a:t>Facilitating Success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Session III: Accessibility and the Classroom </a:t>
            </a:r>
          </a:p>
        </p:txBody>
      </p:sp>
    </p:spTree>
    <p:extLst>
      <p:ext uri="{BB962C8B-B14F-4D97-AF65-F5344CB8AC3E}">
        <p14:creationId xmlns:p14="http://schemas.microsoft.com/office/powerpoint/2010/main" val="128756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Course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Understand how accessible information practices can benefit all students</a:t>
            </a:r>
          </a:p>
          <a:p>
            <a:r>
              <a:rPr lang="en-US" dirty="0">
                <a:cs typeface="Calibri"/>
              </a:rPr>
              <a:t>Think about how to address specific needs for accommodation (print disabilities, auditory disabilities, motor disabilities, cognitive impairments)</a:t>
            </a:r>
          </a:p>
          <a:p>
            <a:r>
              <a:rPr lang="en-US" dirty="0">
                <a:cs typeface="Calibri"/>
              </a:rPr>
              <a:t>Consider how instructional goals can be met in a variety of modes (e.g., print/web/audio)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2382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Creating Course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cs typeface="Calibri" panose="020F0502020204030204"/>
              </a:rPr>
              <a:t>Use headings, styles, and lists to convey your document's intended outline and structure </a:t>
            </a:r>
            <a:endParaRPr lang="en-US" dirty="0"/>
          </a:p>
          <a:p>
            <a:r>
              <a:rPr lang="en-US" dirty="0">
                <a:cs typeface="Calibri"/>
              </a:rPr>
              <a:t>Use fonts that are easy to read: high-contrast, sufficient font-size, clear and simple design</a:t>
            </a:r>
            <a:endParaRPr lang="en-US" dirty="0"/>
          </a:p>
          <a:p>
            <a:r>
              <a:rPr lang="en-US" dirty="0">
                <a:cs typeface="Calibri"/>
              </a:rPr>
              <a:t>For images and other non-text content, add ALT text that conveys the meaning  of the image</a:t>
            </a:r>
            <a:endParaRPr lang="en-US" dirty="0"/>
          </a:p>
          <a:p>
            <a:r>
              <a:rPr lang="en-US" dirty="0">
                <a:cs typeface="Calibri"/>
              </a:rPr>
              <a:t>For data tables, always differentiate between header cells and data cells</a:t>
            </a:r>
            <a:endParaRPr lang="en-US" dirty="0"/>
          </a:p>
          <a:p>
            <a:r>
              <a:rPr lang="en-US" dirty="0">
                <a:cs typeface="Calibri"/>
              </a:rPr>
              <a:t>If you use links or references, ensure that the link text clearly describes the purpose of the link</a:t>
            </a:r>
            <a:endParaRPr lang="en-US" dirty="0"/>
          </a:p>
          <a:p>
            <a:r>
              <a:rPr lang="en-US" dirty="0">
                <a:cs typeface="Calibri"/>
              </a:rPr>
              <a:t>Export PDFs using Adobe Acrobat plug-ins from Microsoft Office; avoid "Print to PDF"</a:t>
            </a:r>
            <a:endParaRPr lang="en-US" dirty="0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0959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8085"/>
            <a:ext cx="7886700" cy="1357539"/>
          </a:xfrm>
        </p:spPr>
        <p:txBody>
          <a:bodyPr>
            <a:normAutofit/>
          </a:bodyPr>
          <a:lstStyle/>
          <a:p>
            <a:r>
              <a:rPr lang="en-US" b="1" dirty="0">
                <a:cs typeface="Calibri"/>
              </a:rPr>
              <a:t>Procuring and Purchasing Course Materials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Ask publishers about accessibility of their materials and services </a:t>
            </a:r>
          </a:p>
          <a:p>
            <a:r>
              <a:rPr lang="en-US" dirty="0">
                <a:cs typeface="Calibri"/>
              </a:rPr>
              <a:t>Select sources or editions which are natively accessible, if possible </a:t>
            </a:r>
          </a:p>
          <a:p>
            <a:r>
              <a:rPr lang="en-US" dirty="0">
                <a:cs typeface="Calibri"/>
              </a:rPr>
              <a:t>Use library services to acquire accessible formatted documents </a:t>
            </a:r>
          </a:p>
          <a:p>
            <a:r>
              <a:rPr lang="en-US" dirty="0">
                <a:cs typeface="Calibri"/>
              </a:rPr>
              <a:t>Provide accessible digital copies of printed supplemental materials, such as handouts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8727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Video and Multimedia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Provide captions for online or classroom video resources</a:t>
            </a:r>
          </a:p>
          <a:p>
            <a:r>
              <a:rPr lang="en-US" dirty="0">
                <a:cs typeface="Calibri"/>
              </a:rPr>
              <a:t>Provide transcripts for online or classroom audio-only resources</a:t>
            </a:r>
          </a:p>
          <a:p>
            <a:r>
              <a:rPr lang="en-US" dirty="0">
                <a:cs typeface="Calibri"/>
              </a:rPr>
              <a:t>Present media in accessible media players when possible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1730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Who are our students? What do they bring with them to Wittenberg?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8127547" cy="379928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K-12 education</a:t>
            </a:r>
          </a:p>
          <a:p>
            <a:r>
              <a:rPr lang="en-US" dirty="0"/>
              <a:t>How many of you have engaged in a K-12 classroom in the last 10 years?</a:t>
            </a:r>
          </a:p>
          <a:p>
            <a:r>
              <a:rPr lang="en-US" dirty="0"/>
              <a:t>Follow the money – schools get funding and support through property taxes (</a:t>
            </a:r>
            <a:r>
              <a:rPr lang="en-US" dirty="0">
                <a:hlinkClick r:id="rId3"/>
              </a:rPr>
              <a:t>link</a:t>
            </a:r>
            <a:r>
              <a:rPr lang="en-US" dirty="0"/>
              <a:t>)</a:t>
            </a:r>
          </a:p>
          <a:p>
            <a:r>
              <a:rPr lang="en-US" dirty="0">
                <a:cs typeface="Calibri"/>
              </a:rPr>
              <a:t>Increase in testing</a:t>
            </a:r>
          </a:p>
          <a:p>
            <a:r>
              <a:rPr lang="en-US" dirty="0"/>
              <a:t>GPA inflation – (</a:t>
            </a:r>
            <a:r>
              <a:rPr lang="en-US" dirty="0">
                <a:hlinkClick r:id="rId4"/>
              </a:rPr>
              <a:t>link</a:t>
            </a:r>
            <a:r>
              <a:rPr lang="en-US" dirty="0"/>
              <a:t>)</a:t>
            </a:r>
          </a:p>
          <a:p>
            <a:r>
              <a:rPr lang="en-US" dirty="0"/>
              <a:t>Darby’s data – risk factors of our students: </a:t>
            </a:r>
            <a:r>
              <a:rPr lang="en-US" dirty="0" err="1"/>
              <a:t>pell</a:t>
            </a:r>
            <a:r>
              <a:rPr lang="en-US" dirty="0"/>
              <a:t>, first gen, class rank, POC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89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76847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kinds of stories do you have about our students’ experiences in the classroom?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51315"/>
            <a:ext cx="7886700" cy="3526971"/>
          </a:xfrm>
        </p:spPr>
        <p:txBody>
          <a:bodyPr/>
          <a:lstStyle/>
          <a:p>
            <a:r>
              <a:rPr lang="en-US" dirty="0"/>
              <a:t>“this is the longest paper I’ve had to write”</a:t>
            </a:r>
          </a:p>
          <a:p>
            <a:r>
              <a:rPr lang="en-US" dirty="0"/>
              <a:t>Not understanding that you can be asked to not return because of grades – academic probation</a:t>
            </a:r>
          </a:p>
          <a:p>
            <a:r>
              <a:rPr lang="en-US" dirty="0"/>
              <a:t>“mom edited all of my papers in high school, now I have to do it on my own”</a:t>
            </a:r>
          </a:p>
        </p:txBody>
      </p:sp>
    </p:spTree>
    <p:extLst>
      <p:ext uri="{BB962C8B-B14F-4D97-AF65-F5344CB8AC3E}">
        <p14:creationId xmlns:p14="http://schemas.microsoft.com/office/powerpoint/2010/main" val="2476258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 Z – General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2486"/>
            <a:ext cx="7886700" cy="47944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Events that shape their schema</a:t>
            </a:r>
          </a:p>
          <a:p>
            <a:r>
              <a:rPr lang="en-US" dirty="0"/>
              <a:t>More accepting, social media = advocacy-retweet, technology influence, instant feedback, groupthink &amp; shared leadership</a:t>
            </a:r>
            <a:endParaRPr lang="en-US" dirty="0">
              <a:cs typeface="Calibri"/>
            </a:endParaRPr>
          </a:p>
          <a:p>
            <a:r>
              <a:rPr lang="en-US" dirty="0"/>
              <a:t>Want for generalists’ knowledge – a little about a lot</a:t>
            </a:r>
          </a:p>
          <a:p>
            <a:pPr lvl="1"/>
            <a:r>
              <a:rPr lang="en-US" dirty="0"/>
              <a:t>Over involvement, multiple majors and minors</a:t>
            </a:r>
          </a:p>
          <a:p>
            <a:pPr lvl="1"/>
            <a:r>
              <a:rPr lang="en-US" dirty="0"/>
              <a:t>Need help finding balance</a:t>
            </a:r>
          </a:p>
          <a:p>
            <a:r>
              <a:rPr lang="en-US" dirty="0"/>
              <a:t>Don’t understand what the liberal arts is – prescribed HS experience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152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Sink or Swim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57399"/>
            <a:ext cx="7886700" cy="4119563"/>
          </a:xfrm>
        </p:spPr>
        <p:txBody>
          <a:bodyPr/>
          <a:lstStyle/>
          <a:p>
            <a:r>
              <a:rPr lang="en-US" dirty="0"/>
              <a:t>How do we help students get away from prescribed education and move towards self-authorship?</a:t>
            </a:r>
          </a:p>
          <a:p>
            <a:r>
              <a:rPr lang="en-US" dirty="0"/>
              <a:t>Who has the tools to “cut it” in college?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Identify some things that you can do in your space that may eliminate barriers for students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648" y="296525"/>
            <a:ext cx="1735382" cy="146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43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/>
              <a:t>Facilitating Success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Session II: Inclusion vs. Inviting</a:t>
            </a:r>
          </a:p>
        </p:txBody>
      </p:sp>
    </p:spTree>
    <p:extLst>
      <p:ext uri="{BB962C8B-B14F-4D97-AF65-F5344CB8AC3E}">
        <p14:creationId xmlns:p14="http://schemas.microsoft.com/office/powerpoint/2010/main" val="25440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Intersections of Identity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4 women to 3 men</a:t>
            </a:r>
          </a:p>
          <a:p>
            <a:r>
              <a:rPr lang="en-US" dirty="0"/>
              <a:t>20% students of color</a:t>
            </a:r>
          </a:p>
          <a:p>
            <a:r>
              <a:rPr lang="en-US" dirty="0"/>
              <a:t>LGBTQIA</a:t>
            </a:r>
          </a:p>
          <a:p>
            <a:r>
              <a:rPr lang="en-US" dirty="0"/>
              <a:t>First generation</a:t>
            </a:r>
          </a:p>
          <a:p>
            <a:r>
              <a:rPr lang="en-US" dirty="0"/>
              <a:t>Ability – learning, physical, mental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187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280538"/>
          </a:xfrm>
        </p:spPr>
        <p:txBody>
          <a:bodyPr>
            <a:normAutofit/>
          </a:bodyPr>
          <a:lstStyle/>
          <a:p>
            <a:r>
              <a:rPr lang="en-US" b="1" dirty="0"/>
              <a:t>How do we move from inclusion to actively inviting students to engage in our space?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55954"/>
            <a:ext cx="7886700" cy="35312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Intent vs. Impact – </a:t>
            </a:r>
            <a:r>
              <a:rPr lang="en-US" i="1" dirty="0"/>
              <a:t>Difficult Conversations </a:t>
            </a:r>
            <a:r>
              <a:rPr lang="en-US" dirty="0"/>
              <a:t>by Douglas Stone, Bruce Patton and Sheila </a:t>
            </a:r>
            <a:r>
              <a:rPr lang="en-US" dirty="0" err="1"/>
              <a:t>Heen</a:t>
            </a:r>
            <a:r>
              <a:rPr lang="en-US" dirty="0"/>
              <a:t> </a:t>
            </a:r>
          </a:p>
          <a:p>
            <a:r>
              <a:rPr lang="en-US"/>
              <a:t>Usage of preferred pronouns &amp; names – </a:t>
            </a:r>
            <a:endParaRPr lang="en-US">
              <a:cs typeface="Calibri"/>
            </a:endParaRPr>
          </a:p>
          <a:p>
            <a:r>
              <a:rPr lang="en-US" dirty="0"/>
              <a:t>Usage of gender-neutral language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37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5021"/>
            <a:ext cx="7886700" cy="2280538"/>
          </a:xfrm>
        </p:spPr>
        <p:txBody>
          <a:bodyPr>
            <a:normAutofit/>
          </a:bodyPr>
          <a:lstStyle/>
          <a:p>
            <a:r>
              <a:rPr lang="en-US" b="1">
                <a:cs typeface="Calibri Light"/>
              </a:rPr>
              <a:t>5 Aspects of Mattering -Schlossberg's Theory of </a:t>
            </a:r>
            <a:r>
              <a:rPr lang="en-US" b="1" dirty="0">
                <a:cs typeface="Calibri Light"/>
              </a:rPr>
              <a:t>Marginality &amp; Mattering (1989)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45138"/>
            <a:ext cx="7886700" cy="353129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Attention</a:t>
            </a:r>
          </a:p>
          <a:p>
            <a:r>
              <a:rPr lang="en-US">
                <a:cs typeface="Calibri"/>
              </a:rPr>
              <a:t>Importance</a:t>
            </a:r>
          </a:p>
          <a:p>
            <a:r>
              <a:rPr lang="en-US">
                <a:cs typeface="Calibri"/>
              </a:rPr>
              <a:t>Ego-extension</a:t>
            </a:r>
            <a:endParaRPr lang="en-US" dirty="0">
              <a:cs typeface="Calibri" panose="020F0502020204030204"/>
            </a:endParaRPr>
          </a:p>
          <a:p>
            <a:r>
              <a:rPr lang="en-US">
                <a:cs typeface="Calibri"/>
              </a:rPr>
              <a:t>Dependence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Appreciation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/>
              <a:t>How do we show students that they matter?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0068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728</Words>
  <Application>Microsoft Office PowerPoint</Application>
  <PresentationFormat>On-screen Show (4:3)</PresentationFormat>
  <Paragraphs>96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1_Office Theme</vt:lpstr>
      <vt:lpstr>Facilitating Success</vt:lpstr>
      <vt:lpstr>Who are our students? What do they bring with them to Wittenberg?</vt:lpstr>
      <vt:lpstr>What kinds of stories do you have about our students’ experiences in the classroom?</vt:lpstr>
      <vt:lpstr>Gen Z – General Characteristics</vt:lpstr>
      <vt:lpstr>Sink or Swim</vt:lpstr>
      <vt:lpstr>Facilitating Success</vt:lpstr>
      <vt:lpstr>Intersections of Identity</vt:lpstr>
      <vt:lpstr>How do we move from inclusion to actively inviting students to engage in our space?</vt:lpstr>
      <vt:lpstr>5 Aspects of Mattering -Schlossberg's Theory of Marginality &amp; Mattering (1989)</vt:lpstr>
      <vt:lpstr>Movements start with grassroots efforts</vt:lpstr>
      <vt:lpstr>In failing, we learn</vt:lpstr>
      <vt:lpstr>Facilitating Success</vt:lpstr>
      <vt:lpstr>Course Planning</vt:lpstr>
      <vt:lpstr>Creating Course Documents</vt:lpstr>
      <vt:lpstr>Procuring and Purchasing Course Materials </vt:lpstr>
      <vt:lpstr>Video and Multimedia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Facilitating Success</dc:title>
  <dc:creator>Diana R. Barrett</dc:creator>
  <cp:lastModifiedBy>Cynthia D. Richards</cp:lastModifiedBy>
  <cp:revision>124</cp:revision>
  <dcterms:created xsi:type="dcterms:W3CDTF">2019-01-15T20:46:46Z</dcterms:created>
  <dcterms:modified xsi:type="dcterms:W3CDTF">2019-01-24T23:02:13Z</dcterms:modified>
</cp:coreProperties>
</file>