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88" r:id="rId4"/>
    <p:sldId id="269" r:id="rId5"/>
    <p:sldId id="299" r:id="rId6"/>
    <p:sldId id="276" r:id="rId7"/>
    <p:sldId id="292" r:id="rId8"/>
    <p:sldId id="294" r:id="rId9"/>
    <p:sldId id="295" r:id="rId10"/>
    <p:sldId id="296" r:id="rId11"/>
    <p:sldId id="289" r:id="rId12"/>
    <p:sldId id="297" r:id="rId13"/>
    <p:sldId id="293" r:id="rId14"/>
    <p:sldId id="290" r:id="rId15"/>
    <p:sldId id="285" r:id="rId16"/>
    <p:sldId id="291" r:id="rId17"/>
    <p:sldId id="261" r:id="rId18"/>
    <p:sldId id="277" r:id="rId19"/>
    <p:sldId id="298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A. Randazzo" initials="BAR" lastIdx="1" clrIdx="0">
    <p:extLst>
      <p:ext uri="{19B8F6BF-5375-455C-9EA6-DF929625EA0E}">
        <p15:presenceInfo xmlns:p15="http://schemas.microsoft.com/office/powerpoint/2012/main" userId="Barbara A. Randazzo" providerId="None"/>
      </p:ext>
    </p:extLst>
  </p:cmAuthor>
  <p:cmAuthor id="2" name="Bryce Holland" initials="BH" lastIdx="1" clrIdx="1">
    <p:extLst>
      <p:ext uri="{19B8F6BF-5375-455C-9EA6-DF929625EA0E}">
        <p15:presenceInfo xmlns:p15="http://schemas.microsoft.com/office/powerpoint/2012/main" userId="S::hollandb@wittenberg.edu::9d399d17-fcaf-4fba-b51a-71d64f45b62f" providerId="AD"/>
      </p:ext>
    </p:extLst>
  </p:cmAuthor>
  <p:cmAuthor id="3" name="Barbara A. Randazzo" initials="BR" lastIdx="1" clrIdx="2">
    <p:extLst>
      <p:ext uri="{19B8F6BF-5375-455C-9EA6-DF929625EA0E}">
        <p15:presenceInfo xmlns:p15="http://schemas.microsoft.com/office/powerpoint/2012/main" userId="S::randazzob@wittenberg.edu::f7b1bc38-3c62-4efb-8cfc-82583e4086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46D5A-6D8E-D757-D24B-61E68A4FDB4D}" v="114" dt="2019-02-27T19:15:26.666"/>
    <p1510:client id="{667F9436-6974-36F4-4605-1BE598A68271}" v="2" dt="2019-02-27T18:46:51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A7EC-719C-4C65-8B5E-0BA917219720}" type="datetimeFigureOut">
              <a:rPr lang="en-US"/>
              <a:t>02/28/2019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88107-A7F6-40DE-BEB3-D3795E7E5F3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Michelle opening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 areas in courses could be outcomes low on Blooms taxonomy where students just have to recall information or provide the one right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68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99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95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7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Bryce’s planned open lab sessions, online videos Bryce has already done, place to record short lectures</a:t>
            </a:r>
          </a:p>
          <a:p>
            <a:r>
              <a:rPr lang="en-US"/>
              <a:t>What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2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Bryce’s planned open lab sessions, online videos Bryce has already done, place to record short lectures</a:t>
            </a:r>
          </a:p>
          <a:p>
            <a:r>
              <a:rPr lang="en-US"/>
              <a:t>What else?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2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Online Summer School Information – Michelle</a:t>
            </a: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Review of Moodle Basics – Bryce</a:t>
            </a:r>
            <a:endParaRPr lang="en-US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Campus Resources – Bryce </a:t>
            </a:r>
            <a:endParaRPr lang="en-US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Essential Info for every Moodle Course – Barbara</a:t>
            </a:r>
            <a:endParaRPr lang="en-US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Best Practices in beginning Course Design – Bryce</a:t>
            </a:r>
            <a:endParaRPr lang="en-US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Instructional Equivalencies – Barbara</a:t>
            </a:r>
            <a:endParaRPr lang="en-US">
              <a:cs typeface="Calibri"/>
            </a:endParaRPr>
          </a:p>
          <a:p>
            <a:pPr marL="571500" indent="-5715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romanLcPeriod"/>
            </a:pPr>
            <a:r>
              <a:rPr lang="en-US"/>
              <a:t>Accessibility – Bryce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Quick demo?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8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Quick demo?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Built into the core of Moodle since version 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788107-A7F6-40DE-BEB3-D3795E7E5F3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4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4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 areas in courses could be outcomes low on Blooms taxonomy where students just have to recall information or provide the one right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88107-A7F6-40DE-BEB3-D3795E7E5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5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6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1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1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2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2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3DD516E-A9DD-4183-A62C-872A38F850F7}" type="datetimeFigureOut">
              <a:rPr lang="en-US" smtClean="0"/>
              <a:t>02/28/2019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B04207-1983-445A-846E-2CC5F23809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8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o.org.tr/2011/12/26/bmo-kurulus-calismalar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o.org.tr/2011/12/26/bmo-kurulus-calismalari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mup.com/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screencast-o-matic.com/lp/screen-recording-video-editing/?utm_source=google&amp;utm_medium=cpc&amp;utm_campaign=recording&amp;utm_term=screen%20capture%20software&amp;gclid=Cj0KCQiA5NPjBRDDARIsAM9X1GJ0QIfHqVWp4LK8tL3yA3-8kz03Kbx-SKpgXdoseAFBeNWO1dKorpkaAl6zEALw_wc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en-us/article/turn-your-presentation-into-a-video-c140551f-cb37-4818-b5d4-3e30815c3e83" TargetMode="External"/><Relationship Id="rId5" Type="http://schemas.openxmlformats.org/officeDocument/2006/relationships/hyperlink" Target="https://www.microsoft.com/en-us/videoplayer/embed/RWfvXC?pid=ocpVideo0-innerdiv-oneplayer&amp;postJsllMsg=true&amp;maskLevel=20&amp;market=en-us" TargetMode="External"/><Relationship Id="rId10" Type="http://schemas.openxmlformats.org/officeDocument/2006/relationships/hyperlink" Target="https://twitter.com/" TargetMode="External"/><Relationship Id="rId4" Type="http://schemas.openxmlformats.org/officeDocument/2006/relationships/hyperlink" Target="http://www.bmo.org.tr/2011/12/26/bmo-kurulus-calismalari/" TargetMode="External"/><Relationship Id="rId9" Type="http://schemas.openxmlformats.org/officeDocument/2006/relationships/hyperlink" Target="https://www.hippocampus.org/HippoCampus/?user=hippocampu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ollandb@wittenberg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olution@wittenberg.edu" TargetMode="External"/><Relationship Id="rId5" Type="http://schemas.openxmlformats.org/officeDocument/2006/relationships/hyperlink" Target="mailto:gaffordm@wittenberg.edu" TargetMode="External"/><Relationship Id="rId4" Type="http://schemas.openxmlformats.org/officeDocument/2006/relationships/hyperlink" Target="mailto:randazzob@wittenberg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84344"/>
            <a:ext cx="10058400" cy="346970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Online Learning at Witt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74912"/>
            <a:ext cx="10058400" cy="1550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 workshop for faculty teaching in summer – part II</a:t>
            </a:r>
          </a:p>
          <a:p>
            <a:pPr algn="ctr"/>
            <a:endParaRPr lang="en-US" b="1">
              <a:solidFill>
                <a:schemeClr val="tx2">
                  <a:lumMod val="75000"/>
                </a:schemeClr>
              </a:solidFill>
              <a:cs typeface="Calibri Light"/>
            </a:endParaRPr>
          </a:p>
          <a:p>
            <a:pPr algn="ctr"/>
            <a:r>
              <a:rPr lang="en-US" b="1">
                <a:solidFill>
                  <a:schemeClr val="accent2"/>
                </a:solidFill>
                <a:cs typeface="Calibri Light"/>
              </a:rPr>
              <a:t>Sign into Moodle on your device.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1026" name="Picture 2" descr="https://www.wittenberg.edu/sites/default/files/media/university_communications/stock/wittenber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9" r="306" b="33731"/>
          <a:stretch/>
        </p:blipFill>
        <p:spPr bwMode="auto">
          <a:xfrm>
            <a:off x="4384039" y="1329167"/>
            <a:ext cx="3141189" cy="12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ummer online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032113"/>
            <a:ext cx="2562717" cy="170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ummer online lear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906" y="1032113"/>
            <a:ext cx="24098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3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F1E-82B0-4E50-B072-A8AC291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2066544"/>
            <a:ext cx="10415016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+mj-lt"/>
              </a:rPr>
              <a:t>Honesty Agreement</a:t>
            </a:r>
          </a:p>
          <a:p>
            <a:endParaRPr lang="en-US">
              <a:latin typeface="+mj-lt"/>
            </a:endParaRPr>
          </a:p>
          <a:p>
            <a:r>
              <a:rPr lang="en-US" sz="2000">
                <a:latin typeface="+mj-lt"/>
              </a:rPr>
              <a:t>Students agree to be honest.  Set up a quiz in Moodle where they agree not to cheat.  Assign a few points to it.  Set it so they cannot continue in course until they answer all three questions.</a:t>
            </a:r>
            <a:endParaRPr lang="en-US" sz="2000">
              <a:latin typeface="+mj-lt"/>
              <a:cs typeface="Calibri Light"/>
            </a:endParaRPr>
          </a:p>
          <a:p>
            <a:endParaRPr lang="en-US" sz="200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I have read the syllabus.</a:t>
            </a:r>
            <a:endParaRPr lang="en-US" sz="2000">
              <a:latin typeface="+mj-lt"/>
              <a:cs typeface="Calibri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I have reviewed the information on plagiarism, and I agree to never plagiarize.</a:t>
            </a:r>
            <a:endParaRPr lang="en-US" sz="2000">
              <a:latin typeface="+mj-lt"/>
              <a:cs typeface="Calibri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>
                <a:latin typeface="+mj-lt"/>
              </a:rPr>
              <a:t>I swear that the work that I submit in this class is my own.</a:t>
            </a:r>
            <a:endParaRPr lang="en-US" sz="2000">
              <a:latin typeface="+mj-lt"/>
              <a:cs typeface="Calibri Light"/>
            </a:endParaRPr>
          </a:p>
        </p:txBody>
      </p:sp>
      <p:pic>
        <p:nvPicPr>
          <p:cNvPr id="8" name="Picture 7" descr="Disability Thinking: Let’s Make A De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01" y="680085"/>
            <a:ext cx="24955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A4F6-FCDC-40D5-ABBE-B407DF07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and Techniques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6187-46E8-4C4F-AB71-264907E8C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913207"/>
            <a:ext cx="10058400" cy="4192171"/>
          </a:xfrm>
        </p:spPr>
        <p:txBody>
          <a:bodyPr vert="horz">
            <a:normAutofit/>
          </a:bodyPr>
          <a:lstStyle/>
          <a:p>
            <a:endParaRPr lang="en-US" sz="1000">
              <a:latin typeface="+mj-lt"/>
            </a:endParaRPr>
          </a:p>
          <a:p>
            <a:r>
              <a:rPr lang="en-US" sz="2400" u="sng">
                <a:latin typeface="+mj-lt"/>
              </a:rPr>
              <a:t>Learning Communities</a:t>
            </a:r>
            <a:br>
              <a:rPr lang="en-US" sz="2400" u="sng">
                <a:latin typeface="+mj-lt"/>
              </a:rPr>
            </a:br>
            <a:endParaRPr lang="en-US" sz="2400" u="sng">
              <a:latin typeface="+mj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Useful with a large class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Instructors assign roles within the LC to encourage active participation of all students.  Roles can include: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sz="1000">
              <a:solidFill>
                <a:schemeClr val="tx1"/>
              </a:solidFill>
              <a:latin typeface="+mj-lt"/>
            </a:endParaRP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facilitator (serves as team leader and key contact to instructor),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interpreter (reteaches concepts),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reminder (reiterates assignment criteria and deadlines)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j-lt"/>
              </a:rPr>
              <a:t>mentor (review’s peer work and offers professional critique before submission).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85374-98B3-4583-83DC-A8E003104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03656" y="988906"/>
            <a:ext cx="1950720" cy="1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0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A4F6-FCDC-40D5-ABBE-B407DF07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Tools and Techniques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6187-46E8-4C4F-AB71-264907E8C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7280" y="2059511"/>
            <a:ext cx="8744712" cy="4192171"/>
          </a:xfrm>
        </p:spPr>
        <p:txBody>
          <a:bodyPr vert="horz" lIns="45720" tIns="0" rIns="45720" bIns="0" rtlCol="0" anchor="t">
            <a:normAutofit/>
          </a:bodyPr>
          <a:lstStyle/>
          <a:p>
            <a:r>
              <a:rPr lang="en-US" sz="2400" u="sng">
                <a:latin typeface="+mj-lt"/>
              </a:rPr>
              <a:t>Job Aids</a:t>
            </a:r>
            <a:endParaRPr lang="en-US" sz="2400">
              <a:latin typeface="+mj-lt"/>
              <a:cs typeface="Calibri Light"/>
            </a:endParaRPr>
          </a:p>
          <a:p>
            <a:pPr marL="383540" lvl="1"/>
            <a:r>
              <a:rPr lang="en-US" sz="2000">
                <a:latin typeface="+mj-lt"/>
              </a:rPr>
              <a:t>Job Aids for all new technology and/or new interactive experiences can </a:t>
            </a:r>
            <a:r>
              <a:rPr lang="en-US" sz="2000" u="sng">
                <a:latin typeface="+mj-lt"/>
              </a:rPr>
              <a:t>direct performance as the need-to-know</a:t>
            </a:r>
            <a:r>
              <a:rPr lang="en-US" sz="2000">
                <a:latin typeface="+mj-lt"/>
              </a:rPr>
              <a:t> arises.</a:t>
            </a:r>
            <a:endParaRPr lang="en-US" sz="2000">
              <a:latin typeface="+mj-lt"/>
              <a:cs typeface="Calibri Light"/>
            </a:endParaRPr>
          </a:p>
          <a:p>
            <a:r>
              <a:rPr lang="en-US" sz="2400" u="sng">
                <a:latin typeface="+mj-lt"/>
              </a:rPr>
              <a:t>Micro learning </a:t>
            </a:r>
            <a:endParaRPr lang="en-US" sz="2400" u="sng">
              <a:latin typeface="+mj-lt"/>
              <a:cs typeface="Calibri Light"/>
            </a:endParaRPr>
          </a:p>
          <a:p>
            <a:r>
              <a:rPr lang="en-US" sz="2000">
                <a:latin typeface="+mj-lt"/>
              </a:rPr>
              <a:t>Separate concepts can be delivered as online modules.  </a:t>
            </a:r>
            <a:endParaRPr lang="en-US" sz="2000">
              <a:latin typeface="+mj-lt"/>
              <a:cs typeface="Calibri Light"/>
            </a:endParaRPr>
          </a:p>
          <a:p>
            <a:pPr marL="383540" lvl="1">
              <a:buClrTx/>
            </a:pPr>
            <a:r>
              <a:rPr lang="en-US" sz="2000">
                <a:latin typeface="+mj-lt"/>
              </a:rPr>
              <a:t>Add building blocks as needed, with movement from one concept to the next contingent on an assessment.</a:t>
            </a:r>
            <a:endParaRPr lang="en-US" sz="2000">
              <a:latin typeface="+mj-lt"/>
              <a:cs typeface="Calibri Light"/>
            </a:endParaRPr>
          </a:p>
          <a:p>
            <a:r>
              <a:rPr lang="en-US" sz="2400" u="sng">
                <a:latin typeface="+mj-lt"/>
              </a:rPr>
              <a:t>Embedded rubrics</a:t>
            </a:r>
            <a:endParaRPr lang="en-US" sz="2400" u="sng">
              <a:latin typeface="+mj-lt"/>
              <a:cs typeface="Calibri Light"/>
            </a:endParaRPr>
          </a:p>
          <a:p>
            <a:pPr marL="383540" lvl="1">
              <a:buClrTx/>
            </a:pPr>
            <a:r>
              <a:rPr lang="en-US">
                <a:latin typeface="+mj-lt"/>
              </a:rPr>
              <a:t>foster open communication and clear expectations. </a:t>
            </a:r>
            <a:endParaRPr lang="en-US" sz="2000" u="sng">
              <a:latin typeface="+mj-lt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85374-98B3-4583-83DC-A8E003104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03656" y="988906"/>
            <a:ext cx="1950720" cy="1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9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F1E-82B0-4E50-B072-A8AC2919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Useful Tools/Sites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785374-98B3-4583-83DC-A8E003104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903656" y="988906"/>
            <a:ext cx="1950720" cy="1322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80" y="2078255"/>
            <a:ext cx="10058400" cy="355994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  <a:hlinkClick r:id="rId5"/>
              </a:rPr>
              <a:t>Recorded Powerpoint </a:t>
            </a:r>
            <a:r>
              <a:rPr lang="en-US" sz="2400">
                <a:latin typeface="Calibri Light"/>
                <a:cs typeface="Calibri Light"/>
              </a:rPr>
              <a:t>- using Microsoft instructions</a:t>
            </a:r>
          </a:p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  <a:hlinkClick r:id="rId6"/>
              </a:rPr>
              <a:t>Turn your PP into a video</a:t>
            </a:r>
            <a:endParaRPr lang="en-US" sz="2400">
              <a:latin typeface="Calibri Light"/>
              <a:cs typeface="Calibri Light"/>
            </a:endParaRPr>
          </a:p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  <a:hlinkClick r:id="rId7"/>
              </a:rPr>
              <a:t>Screencast-O-Matic</a:t>
            </a:r>
            <a:r>
              <a:rPr lang="en-US" sz="2400">
                <a:latin typeface="Calibri Light"/>
                <a:cs typeface="Calibri Light"/>
              </a:rPr>
              <a:t> – audio and video combined with your PowerPoint</a:t>
            </a:r>
          </a:p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</a:rPr>
              <a:t>Mind Maps - </a:t>
            </a:r>
            <a:r>
              <a:rPr lang="en-US" sz="2400">
                <a:latin typeface="Calibri Light"/>
                <a:cs typeface="Calibri Light"/>
                <a:hlinkClick r:id="rId8"/>
              </a:rPr>
              <a:t>https://www.mindmup.com/</a:t>
            </a:r>
            <a:endParaRPr lang="en-US" sz="2400">
              <a:latin typeface="Calibri Light"/>
              <a:cs typeface="Calibri Light"/>
            </a:endParaRPr>
          </a:p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  <a:hlinkClick r:id="rId9"/>
              </a:rPr>
              <a:t>HippoCampus</a:t>
            </a:r>
            <a:r>
              <a:rPr lang="en-US" sz="2400">
                <a:latin typeface="Calibri Light"/>
                <a:cs typeface="Calibri Light"/>
              </a:rPr>
              <a:t> – video repository</a:t>
            </a:r>
          </a:p>
          <a:p>
            <a:pPr marL="342900" indent="-342900">
              <a:spcBef>
                <a:spcPts val="100"/>
              </a:spcBef>
              <a:spcAft>
                <a:spcPts val="700"/>
              </a:spcAft>
              <a:buFont typeface="Arial"/>
              <a:buChar char="•"/>
            </a:pPr>
            <a:r>
              <a:rPr lang="en-US" sz="2400">
                <a:latin typeface="Calibri Light"/>
                <a:cs typeface="Calibri Light"/>
              </a:rPr>
              <a:t>Try using </a:t>
            </a:r>
            <a:r>
              <a:rPr lang="en-US" sz="2400">
                <a:latin typeface="Calibri Light"/>
                <a:cs typeface="Calibri Light"/>
                <a:hlinkClick r:id="rId10"/>
              </a:rPr>
              <a:t>Twitter</a:t>
            </a:r>
            <a:r>
              <a:rPr lang="en-US" sz="2400">
                <a:latin typeface="Calibri Light"/>
                <a:cs typeface="Calibri Light"/>
              </a:rPr>
              <a:t> with your class – you can pre-select links and release them throughout the course.  Require 2 or 3 tweets during the course from students.</a:t>
            </a:r>
          </a:p>
        </p:txBody>
      </p:sp>
    </p:spTree>
    <p:extLst>
      <p:ext uri="{BB962C8B-B14F-4D97-AF65-F5344CB8AC3E}">
        <p14:creationId xmlns:p14="http://schemas.microsoft.com/office/powerpoint/2010/main" val="414861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Instructional Equivalencies</a:t>
            </a:r>
          </a:p>
        </p:txBody>
      </p:sp>
      <p:sp>
        <p:nvSpPr>
          <p:cNvPr id="4" name="AutoShape 2" descr="Wittenberg University Logo Pri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38F863-3903-44FF-B844-9F13DC96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390101"/>
              </p:ext>
            </p:extLst>
          </p:nvPr>
        </p:nvGraphicFramePr>
        <p:xfrm>
          <a:off x="1205696" y="2093088"/>
          <a:ext cx="9985384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0480">
                  <a:extLst>
                    <a:ext uri="{9D8B030D-6E8A-4147-A177-3AD203B41FA5}">
                      <a16:colId xmlns:a16="http://schemas.microsoft.com/office/drawing/2014/main" val="855148573"/>
                    </a:ext>
                  </a:extLst>
                </a:gridCol>
                <a:gridCol w="3676442">
                  <a:extLst>
                    <a:ext uri="{9D8B030D-6E8A-4147-A177-3AD203B41FA5}">
                      <a16:colId xmlns:a16="http://schemas.microsoft.com/office/drawing/2014/main" val="2946335924"/>
                    </a:ext>
                  </a:extLst>
                </a:gridCol>
                <a:gridCol w="3328462">
                  <a:extLst>
                    <a:ext uri="{9D8B030D-6E8A-4147-A177-3AD203B41FA5}">
                      <a16:colId xmlns:a16="http://schemas.microsoft.com/office/drawing/2014/main" val="2868649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Assignment/Activity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Instructional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1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Discussion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Reading of chapter, viewing of instructor’s </a:t>
                      </a:r>
                      <a:r>
                        <a:rPr lang="en-US" u="sng">
                          <a:latin typeface="+mj-lt"/>
                        </a:rPr>
                        <a:t>recorded</a:t>
                      </a:r>
                      <a:r>
                        <a:rPr lang="en-US">
                          <a:latin typeface="+mj-lt"/>
                        </a:rPr>
                        <a:t> PowerPoint, initial post by student, 3 follow-up posts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PowerPoint Viewing = full instructional time</a:t>
                      </a:r>
                    </a:p>
                    <a:p>
                      <a:r>
                        <a:rPr lang="en-US">
                          <a:latin typeface="+mj-lt"/>
                        </a:rPr>
                        <a:t>Initial post = ½ instruction</a:t>
                      </a:r>
                    </a:p>
                    <a:p>
                      <a:r>
                        <a:rPr lang="en-US">
                          <a:latin typeface="+mj-lt"/>
                        </a:rPr>
                        <a:t>Follow-up posts = ½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0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Big Blue Button live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Live discussion of weekly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1 hour of participation = 1 hour of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87930"/>
                  </a:ext>
                </a:extLst>
              </a:tr>
              <a:tr h="483121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Group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Students collaborating using BBB for engagement with one another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1 hour per week for duration of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11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 Paper based on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 views video, also reads or views instructor’s discussion of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Length of Video = instruction time</a:t>
                      </a:r>
                    </a:p>
                    <a:p>
                      <a:r>
                        <a:rPr lang="en-US">
                          <a:latin typeface="+mj-lt"/>
                        </a:rPr>
                        <a:t>½ hour of instructor’s discussion = 1 hour of instruction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080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7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Instructional Equivalencies</a:t>
            </a:r>
          </a:p>
        </p:txBody>
      </p:sp>
      <p:sp>
        <p:nvSpPr>
          <p:cNvPr id="4" name="AutoShape 2" descr="Wittenberg University Logo Pri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38F863-3903-44FF-B844-9F13DC96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48314"/>
              </p:ext>
            </p:extLst>
          </p:nvPr>
        </p:nvGraphicFramePr>
        <p:xfrm>
          <a:off x="1176759" y="2093088"/>
          <a:ext cx="9984634" cy="3662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9265">
                  <a:extLst>
                    <a:ext uri="{9D8B030D-6E8A-4147-A177-3AD203B41FA5}">
                      <a16:colId xmlns:a16="http://schemas.microsoft.com/office/drawing/2014/main" val="855148573"/>
                    </a:ext>
                  </a:extLst>
                </a:gridCol>
                <a:gridCol w="3917112">
                  <a:extLst>
                    <a:ext uri="{9D8B030D-6E8A-4147-A177-3AD203B41FA5}">
                      <a16:colId xmlns:a16="http://schemas.microsoft.com/office/drawing/2014/main" val="2946335924"/>
                    </a:ext>
                  </a:extLst>
                </a:gridCol>
                <a:gridCol w="3598257">
                  <a:extLst>
                    <a:ext uri="{9D8B030D-6E8A-4147-A177-3AD203B41FA5}">
                      <a16:colId xmlns:a16="http://schemas.microsoft.com/office/drawing/2014/main" val="2868649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Assignment/Activity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Instructional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1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Online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Informal assessment tool to assess knowledge and provide feedback on progress.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1 hour test = 1 hour instructional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27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Service Learning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Students required to perform some activity either with other students or not.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+mj-lt"/>
                        </a:rPr>
                        <a:t>1 hour per week for duration of project</a:t>
                      </a:r>
                    </a:p>
                    <a:p>
                      <a:endParaRPr lang="en-US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8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Reflection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Students reflect on course concepts either directly submitted to instructor or shared with others with requirement to comment on others posts.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1 private submission = ½ hour instruction</a:t>
                      </a:r>
                    </a:p>
                    <a:p>
                      <a:r>
                        <a:rPr lang="en-US">
                          <a:latin typeface="+mj-lt"/>
                        </a:rPr>
                        <a:t>1 shared posting (required to read all classmates’ postings) = 1 hour instruction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74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55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Instructional Equivalencies</a:t>
            </a:r>
          </a:p>
        </p:txBody>
      </p:sp>
      <p:sp>
        <p:nvSpPr>
          <p:cNvPr id="4" name="AutoShape 2" descr="Wittenberg University Logo Prim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38F863-3903-44FF-B844-9F13DC967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76792"/>
              </p:ext>
            </p:extLst>
          </p:nvPr>
        </p:nvGraphicFramePr>
        <p:xfrm>
          <a:off x="1186405" y="2093088"/>
          <a:ext cx="9994278" cy="2748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6708">
                  <a:extLst>
                    <a:ext uri="{9D8B030D-6E8A-4147-A177-3AD203B41FA5}">
                      <a16:colId xmlns:a16="http://schemas.microsoft.com/office/drawing/2014/main" val="855148573"/>
                    </a:ext>
                  </a:extLst>
                </a:gridCol>
                <a:gridCol w="4195822">
                  <a:extLst>
                    <a:ext uri="{9D8B030D-6E8A-4147-A177-3AD203B41FA5}">
                      <a16:colId xmlns:a16="http://schemas.microsoft.com/office/drawing/2014/main" val="2946335924"/>
                    </a:ext>
                  </a:extLst>
                </a:gridCol>
                <a:gridCol w="3531748">
                  <a:extLst>
                    <a:ext uri="{9D8B030D-6E8A-4147-A177-3AD203B41FA5}">
                      <a16:colId xmlns:a16="http://schemas.microsoft.com/office/drawing/2014/main" val="2868649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Assignment/Activity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Instructional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91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Could be done via use of BBB or prerecorded by student, could be shared with classmates with expectation of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Time allotted for presentation = instructional time</a:t>
                      </a:r>
                    </a:p>
                    <a:p>
                      <a:r>
                        <a:rPr lang="en-US">
                          <a:latin typeface="+mj-lt"/>
                        </a:rPr>
                        <a:t>If shared and students are required to watch classmates, time is calculated based on length of viewing plus ½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6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Guided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Student is working on a project with regular check-ins with instructor for review.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1 hour per week for duration of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34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99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164730" cy="1450757"/>
          </a:xfrm>
        </p:spPr>
        <p:txBody>
          <a:bodyPr/>
          <a:lstStyle/>
          <a:p>
            <a:pPr>
              <a:buSzPct val="97000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Campus Resources </a:t>
            </a:r>
            <a:r>
              <a:rPr lang="en-US">
                <a:solidFill>
                  <a:srgbClr val="404040"/>
                </a:solidFill>
              </a:rPr>
              <a:t>–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 Moodle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99970"/>
            <a:ext cx="10058400" cy="4023360"/>
          </a:xfrm>
        </p:spPr>
        <p:txBody>
          <a:bodyPr vert="horz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4" name="Picture 3" descr="File:Myershall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799971"/>
            <a:ext cx="2515327" cy="1874778"/>
          </a:xfrm>
          <a:prstGeom prst="rect">
            <a:avLst/>
          </a:prstGeom>
        </p:spPr>
      </p:pic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BD5EDCE-DA4E-43CB-8D08-C578B77C7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7" y="1945059"/>
            <a:ext cx="5692238" cy="1166790"/>
          </a:xfrm>
          <a:prstGeom prst="rect">
            <a:avLst/>
          </a:prstGeom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04EE169-4A0F-4032-9FB3-C983F3EDC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570" y="3263407"/>
            <a:ext cx="6325587" cy="2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7000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Campus Resources </a:t>
            </a:r>
            <a:r>
              <a:rPr lang="en-US">
                <a:solidFill>
                  <a:srgbClr val="404040"/>
                </a:solidFill>
              </a:rPr>
              <a:t>–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 MyWitt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99970"/>
            <a:ext cx="10058400" cy="4023360"/>
          </a:xfrm>
        </p:spPr>
        <p:txBody>
          <a:bodyPr vert="horz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4" name="Picture 3" descr="File:Myershall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353" y="799971"/>
            <a:ext cx="2515327" cy="1874778"/>
          </a:xfrm>
          <a:prstGeom prst="rect">
            <a:avLst/>
          </a:prstGeom>
        </p:spPr>
      </p:pic>
      <p:pic>
        <p:nvPicPr>
          <p:cNvPr id="1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AF76789-1543-498E-A810-FBBE6A3A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1884926"/>
            <a:ext cx="3445823" cy="1692796"/>
          </a:xfrm>
          <a:prstGeom prst="rect">
            <a:avLst/>
          </a:prstGeom>
        </p:spPr>
      </p:pic>
      <p:pic>
        <p:nvPicPr>
          <p:cNvPr id="12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22F1BA-30E6-42C4-93DF-D0348F10F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222" y="1884961"/>
            <a:ext cx="3040205" cy="4325090"/>
          </a:xfrm>
          <a:prstGeom prst="rect">
            <a:avLst/>
          </a:prstGeom>
        </p:spPr>
      </p:pic>
      <p:pic>
        <p:nvPicPr>
          <p:cNvPr id="14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DC4D68-1229-4836-B4F2-1D69F1FC01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674" y="3848619"/>
            <a:ext cx="5890160" cy="18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4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AE6C-9597-4350-A9A4-89382F1D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300">
                <a:cs typeface="Calibri Light"/>
              </a:rPr>
              <a:t>Online Orientation Email for Summer Students</a:t>
            </a:r>
            <a:r>
              <a:rPr lang="en-US" sz="4400">
                <a:cs typeface="Calibri Light"/>
              </a:rPr>
              <a:t> </a:t>
            </a: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FCB41C7-F4D8-429A-AF9A-4AB728E9F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85" y="1896889"/>
            <a:ext cx="5945530" cy="2842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C933F-85B9-4A4A-80A2-B869E62144AF}"/>
              </a:ext>
            </a:extLst>
          </p:cNvPr>
          <p:cNvSpPr txBox="1"/>
          <p:nvPr/>
        </p:nvSpPr>
        <p:spPr>
          <a:xfrm>
            <a:off x="7489062" y="1894629"/>
            <a:ext cx="3659528" cy="283154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/>
              <a:t>FYI: You are registered for an </a:t>
            </a:r>
            <a:r>
              <a:rPr lang="en-US" sz="1600" u="sng"/>
              <a:t>online</a:t>
            </a:r>
            <a:r>
              <a:rPr lang="en-US" sz="1600"/>
              <a:t> summer course!</a:t>
            </a:r>
            <a:endParaRPr lang="en-US" sz="1600">
              <a:cs typeface="Calibri" panose="020F0502020204030204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How to log in to Moodle and find your summer course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Video introduction tutorial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Who to contact for help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Add/drop dates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>
                <a:cs typeface="Calibri" panose="020F0502020204030204"/>
              </a:rPr>
              <a:t>Academic Honesty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DD557-D3B0-4593-96CC-8EE1CA4C358F}"/>
              </a:ext>
            </a:extLst>
          </p:cNvPr>
          <p:cNvSpPr txBox="1"/>
          <p:nvPr/>
        </p:nvSpPr>
        <p:spPr>
          <a:xfrm>
            <a:off x="1094049" y="4952275"/>
            <a:ext cx="10440362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>
                <a:cs typeface="Calibri" panose="020F0502020204030204"/>
              </a:rPr>
              <a:t>Orientation email will be sent to registered students by Wednesday, May 1. Students will be instructed to log in to their Moodle courses by Thursday, May 9. </a:t>
            </a:r>
          </a:p>
          <a:p>
            <a:pPr algn="just">
              <a:spcAft>
                <a:spcPts val="1200"/>
              </a:spcAft>
            </a:pPr>
            <a:r>
              <a:rPr lang="en-US" sz="1600">
                <a:cs typeface="Calibri" panose="020F0502020204030204"/>
              </a:rPr>
              <a:t>Instructors should send a welcome email to students by Thursday, May 9. Introductory activities should be completed by Monday, May 13. (Please notify GPS of students who do not respond to introductory activity.)</a:t>
            </a:r>
          </a:p>
        </p:txBody>
      </p:sp>
    </p:spTree>
    <p:extLst>
      <p:ext uri="{BB962C8B-B14F-4D97-AF65-F5344CB8AC3E}">
        <p14:creationId xmlns:p14="http://schemas.microsoft.com/office/powerpoint/2010/main" val="372037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/>
              <a:t>Agenda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65960"/>
            <a:ext cx="10058400" cy="4087368"/>
          </a:xfrm>
        </p:spPr>
        <p:txBody>
          <a:bodyPr vert="horz" lIns="45720" tIns="0" rIns="45720" bIns="0" rtlCol="0" anchor="t">
            <a:normAutofit fontScale="92500" lnSpcReduction="20000"/>
          </a:bodyPr>
          <a:lstStyle/>
          <a:p>
            <a:pPr marL="640080" indent="-6400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>
                <a:solidFill>
                  <a:schemeClr val="tx1"/>
                </a:solidFill>
                <a:latin typeface="+mj-lt"/>
              </a:rPr>
              <a:t>Use of Big Blue button for synchronous sessions and instructor recordings</a:t>
            </a:r>
            <a:endParaRPr lang="en-US" sz="3500">
              <a:solidFill>
                <a:schemeClr val="tx1"/>
              </a:solidFill>
              <a:latin typeface="+mj-lt"/>
              <a:cs typeface="Calibri"/>
            </a:endParaRPr>
          </a:p>
          <a:p>
            <a:pPr marL="640080" indent="-64008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>
                <a:solidFill>
                  <a:schemeClr val="tx1"/>
                </a:solidFill>
                <a:latin typeface="+mj-lt"/>
              </a:rPr>
              <a:t>Accessibility</a:t>
            </a:r>
          </a:p>
          <a:p>
            <a:pPr marL="640080" indent="-64008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>
                <a:solidFill>
                  <a:schemeClr val="tx1"/>
                </a:solidFill>
                <a:latin typeface="+mj-lt"/>
                <a:cs typeface="Calibri"/>
              </a:rPr>
              <a:t>Plagiarism</a:t>
            </a:r>
          </a:p>
          <a:p>
            <a:pPr marL="640080" indent="-64008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500">
                <a:solidFill>
                  <a:schemeClr val="tx1"/>
                </a:solidFill>
                <a:latin typeface="+mj-lt"/>
              </a:rPr>
              <a:t>Online teaching tools and techniques</a:t>
            </a:r>
          </a:p>
          <a:p>
            <a:pPr marL="857250" indent="-857250">
              <a:lnSpc>
                <a:spcPct val="220000"/>
              </a:lnSpc>
              <a:buFont typeface="+mj-lt"/>
              <a:buAutoNum type="romanUcPeriod"/>
            </a:pPr>
            <a:endParaRPr lang="en-US" sz="3800" b="1">
              <a:solidFill>
                <a:schemeClr val="tx1"/>
              </a:solidFill>
            </a:endParaRPr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2600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00975"/>
            <a:ext cx="10058400" cy="1328388"/>
          </a:xfrm>
        </p:spPr>
        <p:txBody>
          <a:bodyPr>
            <a:normAutofit/>
          </a:bodyPr>
          <a:lstStyle/>
          <a:p>
            <a:pPr algn="r"/>
            <a:r>
              <a:rPr lang="en-US"/>
              <a:t>Questions???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DCF0D-511C-4284-9209-DB625D06118B}"/>
              </a:ext>
            </a:extLst>
          </p:cNvPr>
          <p:cNvSpPr txBox="1"/>
          <p:nvPr/>
        </p:nvSpPr>
        <p:spPr>
          <a:xfrm>
            <a:off x="1924276" y="417384"/>
            <a:ext cx="4230477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Bryce Holland</a:t>
            </a:r>
          </a:p>
          <a:p>
            <a:r>
              <a:rPr lang="en-US" sz="24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ProStratus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 IT Project Manager</a:t>
            </a:r>
          </a:p>
          <a:p>
            <a:r>
              <a:rPr lang="en-US" sz="2400">
                <a:latin typeface="+mj-lt"/>
                <a:hlinkClick r:id="rId3"/>
              </a:rPr>
              <a:t>hollandb@wittenberg.edu</a:t>
            </a:r>
            <a:r>
              <a:rPr lang="en-US" sz="2400">
                <a:latin typeface="+mj-lt"/>
              </a:rPr>
              <a:t> </a:t>
            </a:r>
          </a:p>
          <a:p>
            <a:r>
              <a:rPr lang="en-US" sz="2400">
                <a:latin typeface="+mj-lt"/>
              </a:rPr>
              <a:t>937-525-3807</a:t>
            </a:r>
            <a:endParaRPr lang="en-US" sz="2400">
              <a:latin typeface="+mj-l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26E63-3C3F-4427-BAAF-A90242D19542}"/>
              </a:ext>
            </a:extLst>
          </p:cNvPr>
          <p:cNvSpPr txBox="1"/>
          <p:nvPr/>
        </p:nvSpPr>
        <p:spPr>
          <a:xfrm>
            <a:off x="1924276" y="2431104"/>
            <a:ext cx="423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Barbara Randazzo</a:t>
            </a:r>
          </a:p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GPS Executive Director</a:t>
            </a:r>
          </a:p>
          <a:p>
            <a:r>
              <a:rPr lang="en-US" sz="2400">
                <a:latin typeface="+mj-lt"/>
                <a:hlinkClick r:id="rId4"/>
              </a:rPr>
              <a:t>randazzob@wittenberg.edu</a:t>
            </a:r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937-327-7040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14C57-3EB8-436E-A3DF-E16AEA3CA4F6}"/>
              </a:ext>
            </a:extLst>
          </p:cNvPr>
          <p:cNvSpPr txBox="1"/>
          <p:nvPr/>
        </p:nvSpPr>
        <p:spPr>
          <a:xfrm>
            <a:off x="6323682" y="2396901"/>
            <a:ext cx="4230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Michelle Van Dyke</a:t>
            </a:r>
          </a:p>
          <a:p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GPS Director</a:t>
            </a:r>
          </a:p>
          <a:p>
            <a:r>
              <a:rPr lang="en-US" sz="2400">
                <a:latin typeface="+mj-lt"/>
                <a:hlinkClick r:id="rId5"/>
              </a:rPr>
              <a:t>gaffordm@wittenberg.edu</a:t>
            </a:r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937-327-7015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83E9D3-E431-4C33-9162-4318D1BF65FE}"/>
              </a:ext>
            </a:extLst>
          </p:cNvPr>
          <p:cNvSpPr txBox="1"/>
          <p:nvPr/>
        </p:nvSpPr>
        <p:spPr>
          <a:xfrm>
            <a:off x="6323682" y="791956"/>
            <a:ext cx="4016433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>
                <a:latin typeface="+mj-lt"/>
              </a:rPr>
              <a:t>Wittenberg ITS Solution Center</a:t>
            </a:r>
          </a:p>
          <a:p>
            <a:pPr fontAlgn="ctr"/>
            <a:r>
              <a:rPr lang="en-US" sz="2400">
                <a:latin typeface="+mj-lt"/>
                <a:hlinkClick r:id="rId6"/>
              </a:rPr>
              <a:t>solution@wittenberg.edu</a:t>
            </a:r>
            <a:endParaRPr lang="en-US" sz="2400">
              <a:latin typeface="+mj-lt"/>
            </a:endParaRPr>
          </a:p>
          <a:p>
            <a:pPr fontAlgn="ctr"/>
            <a:r>
              <a:rPr lang="en-US" sz="2400">
                <a:latin typeface="+mj-lt"/>
              </a:rPr>
              <a:t>(937) 525-3801</a:t>
            </a:r>
          </a:p>
          <a:p>
            <a:pPr algn="ctr"/>
            <a:endParaRPr lang="en-US" b="1">
              <a:latin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382482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EC992-8D2C-455D-8686-07CCC949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EPC Questions for Online Learning</a:t>
            </a:r>
          </a:p>
        </p:txBody>
      </p:sp>
      <p:cxnSp>
        <p:nvCxnSpPr>
          <p:cNvPr id="18" name="Straight Connector 16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889DC-35A7-4589-997B-7A5E88FA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7279" y="1845734"/>
            <a:ext cx="10303569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endParaRPr lang="en-US">
              <a:solidFill>
                <a:schemeClr val="tx1"/>
              </a:solidFill>
              <a:cs typeface="Calibri"/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>
                <a:solidFill>
                  <a:schemeClr val="tx1"/>
                </a:solidFill>
                <a:cs typeface="Calibri"/>
              </a:rPr>
              <a:t>Does the course normally rely on discussion, group activities, and other engaged learning practices? If so, how do you intend to approximate that aspect of the class online?</a:t>
            </a:r>
            <a:endParaRPr lang="en-US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>
                <a:solidFill>
                  <a:schemeClr val="tx1"/>
                </a:solidFill>
                <a:cs typeface="Calibri"/>
              </a:rPr>
              <a:t>How will you monitor and assure academic integrity in the online course?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>
                <a:solidFill>
                  <a:schemeClr val="tx1"/>
                </a:solidFill>
                <a:cs typeface="Calibri"/>
              </a:rPr>
              <a:t>How will you make yourself accessible to students for course assistance and advice?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US">
                <a:solidFill>
                  <a:schemeClr val="tx1"/>
                </a:solidFill>
                <a:cs typeface="Calibri"/>
              </a:rPr>
              <a:t>How will you enable and encourage student participation and engagement in the online class?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CA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194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7000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Review of Big Blue Button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99970"/>
            <a:ext cx="10058400" cy="4023360"/>
          </a:xfrm>
        </p:spPr>
        <p:txBody>
          <a:bodyPr vert="horz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1026" name="Picture 2" descr="Image result for big blue button and moodle">
            <a:extLst>
              <a:ext uri="{FF2B5EF4-FFF2-40B4-BE49-F238E27FC236}">
                <a16:creationId xmlns:a16="http://schemas.microsoft.com/office/drawing/2014/main" id="{141DD7C6-D4DD-4334-AB0C-69329F01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78" y="543855"/>
            <a:ext cx="2297819" cy="22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7A50B-B37D-4CE6-B906-F6C696966673}"/>
              </a:ext>
            </a:extLst>
          </p:cNvPr>
          <p:cNvSpPr txBox="1"/>
          <p:nvPr/>
        </p:nvSpPr>
        <p:spPr>
          <a:xfrm>
            <a:off x="1097280" y="1999970"/>
            <a:ext cx="10146535" cy="23529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Login to moodle.wittenberg.edu</a:t>
            </a:r>
            <a:endParaRPr lang="en-US">
              <a:latin typeface="Calibri" panose="020F0502020204030204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Look for the "Moodle Online Workshop" course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Please use either the Chrome or Edge web browser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Demonstrate using BigBlueButton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Demonstrate setting up BBB Moodle Course Activity</a:t>
            </a:r>
          </a:p>
        </p:txBody>
      </p:sp>
    </p:spTree>
    <p:extLst>
      <p:ext uri="{BB962C8B-B14F-4D97-AF65-F5344CB8AC3E}">
        <p14:creationId xmlns:p14="http://schemas.microsoft.com/office/powerpoint/2010/main" val="333253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7000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Review of Big Blue Button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99970"/>
            <a:ext cx="10058400" cy="4023360"/>
          </a:xfrm>
        </p:spPr>
        <p:txBody>
          <a:bodyPr vert="horz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pic>
        <p:nvPicPr>
          <p:cNvPr id="1026" name="Picture 2" descr="Image result for big blue button and moodle">
            <a:extLst>
              <a:ext uri="{FF2B5EF4-FFF2-40B4-BE49-F238E27FC236}">
                <a16:creationId xmlns:a16="http://schemas.microsoft.com/office/drawing/2014/main" id="{141DD7C6-D4DD-4334-AB0C-69329F01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78" y="543855"/>
            <a:ext cx="2297819" cy="22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47A50B-B37D-4CE6-B906-F6C696966673}"/>
              </a:ext>
            </a:extLst>
          </p:cNvPr>
          <p:cNvSpPr txBox="1"/>
          <p:nvPr/>
        </p:nvSpPr>
        <p:spPr>
          <a:xfrm>
            <a:off x="1097280" y="1999970"/>
            <a:ext cx="10146535" cy="23529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libri Light"/>
                <a:cs typeface="Calibri"/>
              </a:rPr>
              <a:t>The color of the sky is</a:t>
            </a:r>
            <a:endParaRPr lang="en-US">
              <a:latin typeface="Calibri" panose="020F0502020204030204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000">
                <a:latin typeface="Calibri Light"/>
                <a:cs typeface="Calibri"/>
              </a:rPr>
              <a:t>Green</a:t>
            </a:r>
            <a:endParaRPr lang="en-US">
              <a:latin typeface="Calibri" panose="020F0502020204030204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000">
                <a:latin typeface="Calibri Light"/>
                <a:cs typeface="Calibri"/>
              </a:rPr>
              <a:t>Purple 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000">
                <a:latin typeface="Calibri Light"/>
                <a:cs typeface="Calibri"/>
              </a:rPr>
              <a:t>Blue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en-US" sz="2000">
                <a:latin typeface="Calibri Light"/>
                <a:cs typeface="Calibri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99217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97000"/>
            </a:pPr>
            <a:r>
              <a:rPr lang="en-US">
                <a:solidFill>
                  <a:schemeClr val="tx2">
                    <a:lumMod val="75000"/>
                  </a:schemeClr>
                </a:solidFill>
              </a:rPr>
              <a:t>Accessibility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999970"/>
            <a:ext cx="10058400" cy="4023360"/>
          </a:xfrm>
        </p:spPr>
        <p:txBody>
          <a:bodyPr vert="horz">
            <a:normAutofit/>
          </a:bodyPr>
          <a:lstStyle/>
          <a:p>
            <a:endParaRPr lang="en-US" sz="2400"/>
          </a:p>
          <a:p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A57DF-936D-4FFB-B7B4-F41A6AEB5827}"/>
              </a:ext>
            </a:extLst>
          </p:cNvPr>
          <p:cNvSpPr txBox="1"/>
          <p:nvPr/>
        </p:nvSpPr>
        <p:spPr>
          <a:xfrm>
            <a:off x="1097280" y="1999970"/>
            <a:ext cx="10146535" cy="23529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Headings in Text Editor</a:t>
            </a:r>
            <a:endParaRPr lang="en-US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Alternate Text for Images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Embed YouTube Videos with Closed Captions Enabled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Instruct Students on How to Use any Required Technology for the Class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>
                <a:latin typeface="Calibri Light"/>
                <a:cs typeface="Calibri"/>
              </a:rPr>
              <a:t>Be Willing to Use Time in the First Class for that Technology Instruction</a:t>
            </a:r>
          </a:p>
        </p:txBody>
      </p:sp>
    </p:spTree>
    <p:extLst>
      <p:ext uri="{BB962C8B-B14F-4D97-AF65-F5344CB8AC3E}">
        <p14:creationId xmlns:p14="http://schemas.microsoft.com/office/powerpoint/2010/main" val="420596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F1E-82B0-4E50-B072-A8AC291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Plagiarism/Cheating</a:t>
            </a:r>
          </a:p>
        </p:txBody>
      </p:sp>
      <p:pic>
        <p:nvPicPr>
          <p:cNvPr id="3" name="Picture 2" descr="International Journal of Advancements in Research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87" y="892683"/>
            <a:ext cx="146685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293" y="2435733"/>
            <a:ext cx="82524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00000"/>
                </a:solidFill>
                <a:latin typeface="+mj-lt"/>
              </a:rPr>
              <a:t>PROBLEM:</a:t>
            </a:r>
            <a:r>
              <a:rPr lang="en-US" sz="4000">
                <a:latin typeface="+mj-lt"/>
              </a:rPr>
              <a:t>  Students are not knowledgeable on plagiarism, are rushed or are unconcerned with their academics.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0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F1E-82B0-4E50-B072-A8AC291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929384"/>
            <a:ext cx="10415016" cy="38856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+mj-lt"/>
              </a:rPr>
              <a:t>Identify problem areas in your course </a:t>
            </a:r>
          </a:p>
          <a:p>
            <a:endParaRPr lang="en-US" sz="240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basic recall assignments,</a:t>
            </a:r>
            <a:endParaRPr lang="en-US" sz="2000">
              <a:latin typeface="+mj-lt"/>
              <a:cs typeface="Calibri Ligh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assignments that have not changed for a long period of time, </a:t>
            </a:r>
            <a:endParaRPr lang="en-US" sz="2000">
              <a:latin typeface="+mj-lt"/>
              <a:cs typeface="Calibri Ligh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standard questions from a textbook.</a:t>
            </a:r>
            <a:endParaRPr lang="en-US" sz="2000">
              <a:latin typeface="+mj-lt"/>
              <a:cs typeface="Calibri Ligh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Google your multiple-choice questions. Look for these companies in the results.</a:t>
            </a:r>
            <a:endParaRPr lang="en-US" sz="2400">
              <a:latin typeface="+mj-lt"/>
              <a:cs typeface="Calibri Light"/>
            </a:endParaRPr>
          </a:p>
          <a:p>
            <a:endParaRPr lang="en-US" sz="1050">
              <a:latin typeface="+mj-lt"/>
            </a:endParaRPr>
          </a:p>
          <a:p>
            <a:pPr marL="800100" lvl="1" indent="-342900">
              <a:buFont typeface="Calibri" panose="020F0502020204030204" pitchFamily="34" charset="0"/>
              <a:buChar char="×"/>
            </a:pPr>
            <a:r>
              <a:rPr lang="en-US" sz="2000" err="1">
                <a:solidFill>
                  <a:srgbClr val="C00000"/>
                </a:solidFill>
                <a:latin typeface="+mj-lt"/>
              </a:rPr>
              <a:t>Chega</a:t>
            </a:r>
            <a:endParaRPr lang="en-US" sz="2000">
              <a:solidFill>
                <a:srgbClr val="C00000"/>
              </a:solidFill>
              <a:latin typeface="+mj-lt"/>
            </a:endParaRPr>
          </a:p>
          <a:p>
            <a:pPr marL="800100" lvl="1" indent="-342900">
              <a:buFont typeface="Calibri" panose="020F0502020204030204" pitchFamily="34" charset="0"/>
              <a:buChar char="×"/>
            </a:pPr>
            <a:r>
              <a:rPr lang="en-US" sz="2000">
                <a:solidFill>
                  <a:srgbClr val="C00000"/>
                </a:solidFill>
                <a:latin typeface="+mj-lt"/>
              </a:rPr>
              <a:t>Course Hero</a:t>
            </a:r>
            <a:endParaRPr lang="en-US" sz="2000">
              <a:solidFill>
                <a:srgbClr val="C00000"/>
              </a:solidFill>
              <a:latin typeface="+mj-lt"/>
              <a:cs typeface="Calibri Light"/>
            </a:endParaRPr>
          </a:p>
          <a:p>
            <a:pPr marL="800100" lvl="1" indent="-342900">
              <a:buFont typeface="Calibri" panose="020F0502020204030204" pitchFamily="34" charset="0"/>
              <a:buChar char="×"/>
            </a:pPr>
            <a:r>
              <a:rPr lang="en-US" sz="2000">
                <a:solidFill>
                  <a:srgbClr val="C00000"/>
                </a:solidFill>
                <a:latin typeface="+mj-lt"/>
              </a:rPr>
              <a:t>Study Moose</a:t>
            </a:r>
            <a:endParaRPr lang="en-US" sz="2000">
              <a:solidFill>
                <a:srgbClr val="C00000"/>
              </a:solidFill>
              <a:latin typeface="+mj-lt"/>
              <a:cs typeface="Calibri Light"/>
            </a:endParaRPr>
          </a:p>
          <a:p>
            <a:pPr marL="800100" lvl="1" indent="-342900">
              <a:buFont typeface="Calibri" panose="020F0502020204030204" pitchFamily="34" charset="0"/>
              <a:buChar char="×"/>
            </a:pPr>
            <a:r>
              <a:rPr lang="en-US" sz="2000">
                <a:solidFill>
                  <a:srgbClr val="C00000"/>
                </a:solidFill>
                <a:latin typeface="+mj-lt"/>
              </a:rPr>
              <a:t>Test bank service</a:t>
            </a:r>
            <a:endParaRPr lang="en-US" sz="2000">
              <a:solidFill>
                <a:srgbClr val="C00000"/>
              </a:solidFill>
              <a:latin typeface="+mj-lt"/>
              <a:cs typeface="Calibri Light"/>
            </a:endParaRPr>
          </a:p>
        </p:txBody>
      </p:sp>
      <p:pic>
        <p:nvPicPr>
          <p:cNvPr id="6" name="Picture 5" descr="International Journal of Advancements in Research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87" y="892683"/>
            <a:ext cx="14668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9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7FF1E-82B0-4E50-B072-A8AC291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1810512"/>
            <a:ext cx="10415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Move up on Blooms Taxonomy.</a:t>
            </a:r>
          </a:p>
          <a:p>
            <a:endParaRPr lang="en-US" sz="100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Ask open ended questions.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Ask questions with more than one answer.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Give options on how to answer.  Assign a video, collage, mind map.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Design tests to be open book. </a:t>
            </a:r>
          </a:p>
          <a:p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Quizzes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Shuffle the answers.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Set a time limit.  Enough time to take the quiz but not enough time to look up everything.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No going back on quizzes.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Restrict the time when quiz is available.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“Show correct answers” option can be used, but only alter the due date and turn it off after about a week.</a:t>
            </a:r>
          </a:p>
          <a:p>
            <a:endParaRPr lang="en-US" sz="2400">
              <a:latin typeface="+mj-lt"/>
            </a:endParaRPr>
          </a:p>
        </p:txBody>
      </p:sp>
      <p:pic>
        <p:nvPicPr>
          <p:cNvPr id="3" name="Picture 2" descr="File:Bloom taxonomy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68" y="692640"/>
            <a:ext cx="21336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894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FF4040"/>
      </a:accent1>
      <a:accent2>
        <a:srgbClr val="C000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967</Words>
  <Application>Microsoft Office PowerPoint</Application>
  <PresentationFormat>Widescreen</PresentationFormat>
  <Paragraphs>202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texgyreadventor</vt:lpstr>
      <vt:lpstr>Arial</vt:lpstr>
      <vt:lpstr>Calibri</vt:lpstr>
      <vt:lpstr>Calibri Light</vt:lpstr>
      <vt:lpstr>Wingdings</vt:lpstr>
      <vt:lpstr>Retrospect</vt:lpstr>
      <vt:lpstr>   Online Learning at Witt</vt:lpstr>
      <vt:lpstr>Agenda</vt:lpstr>
      <vt:lpstr>EPC Questions for Online Learning</vt:lpstr>
      <vt:lpstr>Review of Big Blue Button</vt:lpstr>
      <vt:lpstr>Review of Big Blue Button</vt:lpstr>
      <vt:lpstr>Accessibility</vt:lpstr>
      <vt:lpstr>Plagiarism/Cheating</vt:lpstr>
      <vt:lpstr>Strategies</vt:lpstr>
      <vt:lpstr>Strategies</vt:lpstr>
      <vt:lpstr>Strategies</vt:lpstr>
      <vt:lpstr>Online Tools and Techniques</vt:lpstr>
      <vt:lpstr>Online Tools and Techniques</vt:lpstr>
      <vt:lpstr>Useful Tools/Sites</vt:lpstr>
      <vt:lpstr>Instructional Equivalencies</vt:lpstr>
      <vt:lpstr>Instructional Equivalencies</vt:lpstr>
      <vt:lpstr>Instructional Equivalencies</vt:lpstr>
      <vt:lpstr>Campus Resources – Moodle</vt:lpstr>
      <vt:lpstr>Campus Resources – MyWitt</vt:lpstr>
      <vt:lpstr>Online Orientation Email for Summer Students 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at Witt</dc:title>
  <dc:creator>Barbara A. Randazzo</dc:creator>
  <cp:lastModifiedBy>Barbara A. Randazzo</cp:lastModifiedBy>
  <cp:revision>2</cp:revision>
  <dcterms:created xsi:type="dcterms:W3CDTF">2019-01-21T20:00:25Z</dcterms:created>
  <dcterms:modified xsi:type="dcterms:W3CDTF">2019-02-28T17:03:17Z</dcterms:modified>
</cp:coreProperties>
</file>