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handoutMasterIdLst>
    <p:handoutMasterId r:id="rId31"/>
  </p:handoutMasterIdLst>
  <p:sldIdLst>
    <p:sldId id="276" r:id="rId2"/>
    <p:sldId id="277" r:id="rId3"/>
    <p:sldId id="267" r:id="rId4"/>
    <p:sldId id="270" r:id="rId5"/>
    <p:sldId id="261" r:id="rId6"/>
    <p:sldId id="257" r:id="rId7"/>
    <p:sldId id="258" r:id="rId8"/>
    <p:sldId id="272" r:id="rId9"/>
    <p:sldId id="274" r:id="rId10"/>
    <p:sldId id="281" r:id="rId11"/>
    <p:sldId id="282" r:id="rId12"/>
    <p:sldId id="283" r:id="rId13"/>
    <p:sldId id="266" r:id="rId14"/>
    <p:sldId id="275" r:id="rId15"/>
    <p:sldId id="288" r:id="rId16"/>
    <p:sldId id="289" r:id="rId17"/>
    <p:sldId id="279" r:id="rId18"/>
    <p:sldId id="290" r:id="rId19"/>
    <p:sldId id="280" r:id="rId20"/>
    <p:sldId id="291" r:id="rId21"/>
    <p:sldId id="292" r:id="rId22"/>
    <p:sldId id="285" r:id="rId23"/>
    <p:sldId id="286" r:id="rId24"/>
    <p:sldId id="293" r:id="rId25"/>
    <p:sldId id="294" r:id="rId26"/>
    <p:sldId id="295" r:id="rId27"/>
    <p:sldId id="296" r:id="rId28"/>
    <p:sldId id="29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818" autoAdjust="0"/>
    <p:restoredTop sz="87751" autoAdjust="0"/>
  </p:normalViewPr>
  <p:slideViewPr>
    <p:cSldViewPr snapToGrid="0" snapToObjects="1">
      <p:cViewPr varScale="1">
        <p:scale>
          <a:sx n="102" d="100"/>
          <a:sy n="102" d="100"/>
        </p:scale>
        <p:origin x="25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iPresper1:Documents:Personal:TEC:Faculty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iPresper1:Documents:Personal:TEC:Faculty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200"/>
          </a:pPr>
          <a:endParaRPr lang="en-US"/>
        </a:p>
      </c:txPr>
    </c:title>
    <c:autoTitleDeleted val="0"/>
    <c:plotArea>
      <c:layout/>
      <c:barChart>
        <c:barDir val="col"/>
        <c:grouping val="clustered"/>
        <c:varyColors val="0"/>
        <c:ser>
          <c:idx val="0"/>
          <c:order val="0"/>
          <c:tx>
            <c:strRef>
              <c:f>Questions!$A$106</c:f>
              <c:strCache>
                <c:ptCount val="1"/>
                <c:pt idx="0">
                  <c:v>11. Do you have a preference for which evaluation instrument you would like to see used at Wittenberg?</c:v>
                </c:pt>
              </c:strCache>
            </c:strRef>
          </c:tx>
          <c:invertIfNegative val="0"/>
          <c:cat>
            <c:strRef>
              <c:f>Questions!$C$107:$G$107</c:f>
              <c:strCache>
                <c:ptCount val="5"/>
                <c:pt idx="0">
                  <c:v>Prefer the SEEQ</c:v>
                </c:pt>
                <c:pt idx="2">
                  <c:v>no preference</c:v>
                </c:pt>
                <c:pt idx="4">
                  <c:v>Prefer the IDEA</c:v>
                </c:pt>
              </c:strCache>
            </c:strRef>
          </c:cat>
          <c:val>
            <c:numRef>
              <c:f>Questions!$C$108:$G$108</c:f>
              <c:numCache>
                <c:formatCode>General</c:formatCode>
                <c:ptCount val="5"/>
                <c:pt idx="0">
                  <c:v>15</c:v>
                </c:pt>
                <c:pt idx="1">
                  <c:v>8</c:v>
                </c:pt>
                <c:pt idx="2">
                  <c:v>12</c:v>
                </c:pt>
                <c:pt idx="3">
                  <c:v>5</c:v>
                </c:pt>
                <c:pt idx="4">
                  <c:v>2</c:v>
                </c:pt>
              </c:numCache>
            </c:numRef>
          </c:val>
        </c:ser>
        <c:dLbls>
          <c:showLegendKey val="0"/>
          <c:showVal val="0"/>
          <c:showCatName val="0"/>
          <c:showSerName val="0"/>
          <c:showPercent val="0"/>
          <c:showBubbleSize val="0"/>
        </c:dLbls>
        <c:gapWidth val="150"/>
        <c:axId val="118241952"/>
        <c:axId val="118244384"/>
      </c:barChart>
      <c:catAx>
        <c:axId val="118241952"/>
        <c:scaling>
          <c:orientation val="minMax"/>
        </c:scaling>
        <c:delete val="0"/>
        <c:axPos val="b"/>
        <c:numFmt formatCode="General" sourceLinked="0"/>
        <c:majorTickMark val="out"/>
        <c:minorTickMark val="none"/>
        <c:tickLblPos val="nextTo"/>
        <c:crossAx val="118244384"/>
        <c:crosses val="autoZero"/>
        <c:auto val="1"/>
        <c:lblAlgn val="ctr"/>
        <c:lblOffset val="100"/>
        <c:noMultiLvlLbl val="0"/>
      </c:catAx>
      <c:valAx>
        <c:axId val="118244384"/>
        <c:scaling>
          <c:orientation val="minMax"/>
        </c:scaling>
        <c:delete val="0"/>
        <c:axPos val="l"/>
        <c:majorGridlines/>
        <c:numFmt formatCode="General" sourceLinked="1"/>
        <c:majorTickMark val="out"/>
        <c:minorTickMark val="none"/>
        <c:tickLblPos val="nextTo"/>
        <c:crossAx val="1182419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sz="1200"/>
          </a:pPr>
          <a:endParaRPr lang="en-US"/>
        </a:p>
      </c:txPr>
    </c:title>
    <c:autoTitleDeleted val="0"/>
    <c:plotArea>
      <c:layout/>
      <c:barChart>
        <c:barDir val="col"/>
        <c:grouping val="clustered"/>
        <c:varyColors val="0"/>
        <c:ser>
          <c:idx val="0"/>
          <c:order val="0"/>
          <c:tx>
            <c:strRef>
              <c:f>Questions!$A$2</c:f>
              <c:strCache>
                <c:ptCount val="1"/>
                <c:pt idx="0">
                  <c:v>1. I am satisfied with the current IDEA form evaluations.</c:v>
                </c:pt>
              </c:strCache>
            </c:strRef>
          </c:tx>
          <c:invertIfNegative val="0"/>
          <c:cat>
            <c:strRef>
              <c:f>Questions!$C$3:$G$3</c:f>
              <c:strCache>
                <c:ptCount val="5"/>
                <c:pt idx="0">
                  <c:v>disagree</c:v>
                </c:pt>
                <c:pt idx="2">
                  <c:v>neutral</c:v>
                </c:pt>
                <c:pt idx="4">
                  <c:v>agree</c:v>
                </c:pt>
              </c:strCache>
            </c:strRef>
          </c:cat>
          <c:val>
            <c:numRef>
              <c:f>Questions!$C$4:$G$4</c:f>
              <c:numCache>
                <c:formatCode>General</c:formatCode>
                <c:ptCount val="5"/>
                <c:pt idx="0">
                  <c:v>22</c:v>
                </c:pt>
                <c:pt idx="1">
                  <c:v>10</c:v>
                </c:pt>
                <c:pt idx="2">
                  <c:v>8</c:v>
                </c:pt>
                <c:pt idx="3">
                  <c:v>4</c:v>
                </c:pt>
                <c:pt idx="4">
                  <c:v>6</c:v>
                </c:pt>
              </c:numCache>
            </c:numRef>
          </c:val>
        </c:ser>
        <c:dLbls>
          <c:showLegendKey val="0"/>
          <c:showVal val="0"/>
          <c:showCatName val="0"/>
          <c:showSerName val="0"/>
          <c:showPercent val="0"/>
          <c:showBubbleSize val="0"/>
        </c:dLbls>
        <c:gapWidth val="150"/>
        <c:axId val="118307344"/>
        <c:axId val="118308560"/>
      </c:barChart>
      <c:catAx>
        <c:axId val="118307344"/>
        <c:scaling>
          <c:orientation val="minMax"/>
        </c:scaling>
        <c:delete val="0"/>
        <c:axPos val="b"/>
        <c:numFmt formatCode="General" sourceLinked="0"/>
        <c:majorTickMark val="out"/>
        <c:minorTickMark val="none"/>
        <c:tickLblPos val="nextTo"/>
        <c:crossAx val="118308560"/>
        <c:crosses val="autoZero"/>
        <c:auto val="1"/>
        <c:lblAlgn val="ctr"/>
        <c:lblOffset val="100"/>
        <c:noMultiLvlLbl val="0"/>
      </c:catAx>
      <c:valAx>
        <c:axId val="118308560"/>
        <c:scaling>
          <c:orientation val="minMax"/>
        </c:scaling>
        <c:delete val="0"/>
        <c:axPos val="l"/>
        <c:majorGridlines/>
        <c:numFmt formatCode="General" sourceLinked="1"/>
        <c:majorTickMark val="out"/>
        <c:minorTickMark val="none"/>
        <c:tickLblPos val="nextTo"/>
        <c:crossAx val="1183073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67A302-8FE3-4749-954E-A0827EAE64FD}" type="datetimeFigureOut">
              <a:rPr lang="en-US" smtClean="0"/>
              <a:t>11/17/2016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9019E5-69E5-734D-9A50-C1588FADDB71}" type="slidenum">
              <a:rPr lang="en-US" smtClean="0"/>
              <a:t>‹#›</a:t>
            </a:fld>
            <a:endParaRPr lang="en-US"/>
          </a:p>
        </p:txBody>
      </p:sp>
    </p:spTree>
    <p:extLst>
      <p:ext uri="{BB962C8B-B14F-4D97-AF65-F5344CB8AC3E}">
        <p14:creationId xmlns:p14="http://schemas.microsoft.com/office/powerpoint/2010/main" val="3607245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7AD17-D7AB-2346-BB8F-57757196FADF}" type="datetimeFigureOut">
              <a:rPr lang="en-US" smtClean="0"/>
              <a:t>11/17/2016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78A49-1D88-9D4F-B998-DC91ADA3DA5E}" type="slidenum">
              <a:rPr lang="en-US" smtClean="0"/>
              <a:t>‹#›</a:t>
            </a:fld>
            <a:endParaRPr lang="en-US"/>
          </a:p>
        </p:txBody>
      </p:sp>
    </p:spTree>
    <p:extLst>
      <p:ext uri="{BB962C8B-B14F-4D97-AF65-F5344CB8AC3E}">
        <p14:creationId xmlns:p14="http://schemas.microsoft.com/office/powerpoint/2010/main" val="1575825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dirty="0"/>
          </a:p>
        </p:txBody>
      </p:sp>
      <p:sp>
        <p:nvSpPr>
          <p:cNvPr id="4" name="Slide Number Placeholder 3"/>
          <p:cNvSpPr>
            <a:spLocks noGrp="1"/>
          </p:cNvSpPr>
          <p:nvPr>
            <p:ph type="sldNum" sz="quarter" idx="10"/>
          </p:nvPr>
        </p:nvSpPr>
        <p:spPr/>
        <p:txBody>
          <a:bodyPr/>
          <a:lstStyle/>
          <a:p>
            <a:fld id="{95478A49-1D88-9D4F-B998-DC91ADA3DA5E}" type="slidenum">
              <a:rPr lang="en-US" smtClean="0"/>
              <a:t>3</a:t>
            </a:fld>
            <a:endParaRPr lang="en-US"/>
          </a:p>
        </p:txBody>
      </p:sp>
    </p:spTree>
    <p:extLst>
      <p:ext uri="{BB962C8B-B14F-4D97-AF65-F5344CB8AC3E}">
        <p14:creationId xmlns:p14="http://schemas.microsoft.com/office/powerpoint/2010/main" val="122643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Effective teaching is multidimensional &amp; 	each dimension should be probed with multiple items</a:t>
            </a:r>
          </a:p>
          <a:p>
            <a:r>
              <a:rPr lang="en-US" baseline="0" dirty="0" smtClean="0"/>
              <a:t>	SEEQ, SPTE, CIEQ (Also Panorama &amp; IDEA but not as straight forward )</a:t>
            </a:r>
          </a:p>
          <a:p>
            <a:r>
              <a:rPr lang="en-US" baseline="0" dirty="0" smtClean="0"/>
              <a:t>Lecture- centric- classes are increasingly less lecture- oriented but </a:t>
            </a:r>
            <a:r>
              <a:rPr lang="en-US" baseline="0" dirty="0" err="1" smtClean="0"/>
              <a:t>evals</a:t>
            </a:r>
            <a:r>
              <a:rPr lang="en-US" baseline="0" dirty="0" smtClean="0"/>
              <a:t> still assume lecture format</a:t>
            </a:r>
          </a:p>
          <a:p>
            <a:r>
              <a:rPr lang="en-US" baseline="0" dirty="0" smtClean="0"/>
              <a:t>	SPTE (Also IDEA &amp; SEEQ but probe student-faculty/ student-student interactions, too)</a:t>
            </a:r>
          </a:p>
          <a:p>
            <a:r>
              <a:rPr lang="en-US" baseline="0" dirty="0" smtClean="0"/>
              <a:t>Negative tone- concern of strong emotional response</a:t>
            </a:r>
          </a:p>
          <a:p>
            <a:r>
              <a:rPr lang="en-US" baseline="0" dirty="0" smtClean="0"/>
              <a:t>	CIEQ, SPTE</a:t>
            </a:r>
          </a:p>
          <a:p>
            <a:r>
              <a:rPr lang="en-US" baseline="0" dirty="0" smtClean="0"/>
              <a:t>Also informed through our own research</a:t>
            </a:r>
          </a:p>
          <a:p>
            <a:endParaRPr lang="en-US" baseline="0" dirty="0" smtClean="0"/>
          </a:p>
          <a:p>
            <a:r>
              <a:rPr lang="en-US" baseline="0" dirty="0" smtClean="0"/>
              <a:t>*SET- Student Evaluations of Teaching</a:t>
            </a:r>
          </a:p>
          <a:p>
            <a:endParaRPr lang="en-US" dirty="0"/>
          </a:p>
        </p:txBody>
      </p:sp>
      <p:sp>
        <p:nvSpPr>
          <p:cNvPr id="4" name="Slide Number Placeholder 3"/>
          <p:cNvSpPr>
            <a:spLocks noGrp="1"/>
          </p:cNvSpPr>
          <p:nvPr>
            <p:ph type="sldNum" sz="quarter" idx="10"/>
          </p:nvPr>
        </p:nvSpPr>
        <p:spPr/>
        <p:txBody>
          <a:bodyPr/>
          <a:lstStyle/>
          <a:p>
            <a:fld id="{95478A49-1D88-9D4F-B998-DC91ADA3DA5E}" type="slidenum">
              <a:rPr lang="en-US" smtClean="0"/>
              <a:t>4</a:t>
            </a:fld>
            <a:endParaRPr lang="en-US"/>
          </a:p>
        </p:txBody>
      </p:sp>
    </p:spTree>
    <p:extLst>
      <p:ext uri="{BB962C8B-B14F-4D97-AF65-F5344CB8AC3E}">
        <p14:creationId xmlns:p14="http://schemas.microsoft.com/office/powerpoint/2010/main" val="261124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buFont typeface="Arial"/>
              <a:buNone/>
            </a:pPr>
            <a:r>
              <a:rPr lang="en-US" baseline="0" dirty="0" smtClean="0"/>
              <a:t>4 Factors to compare effectiveness</a:t>
            </a:r>
          </a:p>
          <a:p>
            <a:pPr marL="1371600" lvl="3" indent="0">
              <a:buFont typeface="Arial"/>
              <a:buNone/>
            </a:pPr>
            <a:r>
              <a:rPr lang="en-US" baseline="0" dirty="0" smtClean="0"/>
              <a:t>	Reliability &amp; Validity- </a:t>
            </a:r>
            <a:r>
              <a:rPr lang="en-US" baseline="0" dirty="0" err="1" smtClean="0"/>
              <a:t>Gradwohl</a:t>
            </a:r>
            <a:r>
              <a:rPr lang="en-US" baseline="0" dirty="0" smtClean="0"/>
              <a:t> will go into more detail</a:t>
            </a:r>
          </a:p>
          <a:p>
            <a:pPr marL="1371600" lvl="3" indent="0">
              <a:buFont typeface="Arial"/>
              <a:buNone/>
            </a:pPr>
            <a:r>
              <a:rPr lang="en-US" baseline="0" dirty="0" smtClean="0"/>
              <a:t>	Customization- useful for personnel decisions, teaching improvement, &amp; program assessment</a:t>
            </a:r>
          </a:p>
          <a:p>
            <a:pPr marL="1371600" lvl="3" indent="0">
              <a:buFont typeface="Arial"/>
              <a:buNone/>
            </a:pPr>
            <a:r>
              <a:rPr lang="en-US" baseline="0" dirty="0" smtClean="0"/>
              <a:t>	Reporting- 1-7 days vs. 6-8 weeks</a:t>
            </a:r>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baseline="0" dirty="0" smtClean="0"/>
          </a:p>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b="1" baseline="0" dirty="0" smtClean="0"/>
          </a:p>
        </p:txBody>
      </p:sp>
      <p:sp>
        <p:nvSpPr>
          <p:cNvPr id="4" name="Slide Number Placeholder 3"/>
          <p:cNvSpPr>
            <a:spLocks noGrp="1"/>
          </p:cNvSpPr>
          <p:nvPr>
            <p:ph type="sldNum" sz="quarter" idx="10"/>
          </p:nvPr>
        </p:nvSpPr>
        <p:spPr/>
        <p:txBody>
          <a:bodyPr/>
          <a:lstStyle/>
          <a:p>
            <a:fld id="{95478A49-1D88-9D4F-B998-DC91ADA3DA5E}" type="slidenum">
              <a:rPr lang="en-US" smtClean="0"/>
              <a:t>5</a:t>
            </a:fld>
            <a:endParaRPr lang="en-US"/>
          </a:p>
        </p:txBody>
      </p:sp>
    </p:spTree>
    <p:extLst>
      <p:ext uri="{BB962C8B-B14F-4D97-AF65-F5344CB8AC3E}">
        <p14:creationId xmlns:p14="http://schemas.microsoft.com/office/powerpoint/2010/main" val="180247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SEEQ is broken into 8 dimensions</a:t>
            </a:r>
            <a:r>
              <a:rPr lang="en-US" baseline="0" dirty="0" smtClean="0"/>
              <a:t> (as listed above) with several questions under each dimension</a:t>
            </a:r>
            <a:endParaRPr lang="en-US" dirty="0" smtClean="0"/>
          </a:p>
          <a:p>
            <a:pPr marL="171450" indent="-171450">
              <a:buFont typeface="Arial"/>
              <a:buChar char="•"/>
            </a:pPr>
            <a:r>
              <a:rPr lang="en-US" dirty="0" smtClean="0"/>
              <a:t>Covers</a:t>
            </a:r>
            <a:r>
              <a:rPr lang="en-US" baseline="0" dirty="0" smtClean="0"/>
              <a:t> a broader set of ideas</a:t>
            </a:r>
          </a:p>
          <a:p>
            <a:pPr marL="171450" indent="-171450">
              <a:buFont typeface="Arial"/>
              <a:buChar char="•"/>
            </a:pPr>
            <a:r>
              <a:rPr lang="en-US" baseline="0" dirty="0" smtClean="0"/>
              <a:t>Comment sections in each topic</a:t>
            </a:r>
          </a:p>
          <a:p>
            <a:pPr marL="628650" lvl="1" indent="-171450">
              <a:buFont typeface="Arial"/>
              <a:buChar char="•"/>
            </a:pPr>
            <a:r>
              <a:rPr lang="en-US" baseline="0" dirty="0" smtClean="0"/>
              <a:t>Allow for depth to manifest, </a:t>
            </a:r>
            <a:r>
              <a:rPr lang="en-US" b="1" u="none" baseline="0" dirty="0" smtClean="0">
                <a:solidFill>
                  <a:srgbClr val="FF0000"/>
                </a:solidFill>
              </a:rPr>
              <a:t>provided that the student has it</a:t>
            </a:r>
          </a:p>
          <a:p>
            <a:pPr marL="628650" lvl="1" indent="-171450">
              <a:buFont typeface="Arial"/>
              <a:buChar char="•"/>
            </a:pPr>
            <a:endParaRPr lang="en-US" baseline="0" dirty="0"/>
          </a:p>
        </p:txBody>
      </p:sp>
      <p:sp>
        <p:nvSpPr>
          <p:cNvPr id="4" name="Slide Number Placeholder 3"/>
          <p:cNvSpPr>
            <a:spLocks noGrp="1"/>
          </p:cNvSpPr>
          <p:nvPr>
            <p:ph type="sldNum" sz="quarter" idx="10"/>
          </p:nvPr>
        </p:nvSpPr>
        <p:spPr/>
        <p:txBody>
          <a:bodyPr/>
          <a:lstStyle/>
          <a:p>
            <a:fld id="{95478A49-1D88-9D4F-B998-DC91ADA3DA5E}" type="slidenum">
              <a:rPr lang="en-US" smtClean="0"/>
              <a:t>6</a:t>
            </a:fld>
            <a:endParaRPr lang="en-US"/>
          </a:p>
        </p:txBody>
      </p:sp>
    </p:spTree>
    <p:extLst>
      <p:ext uri="{BB962C8B-B14F-4D97-AF65-F5344CB8AC3E}">
        <p14:creationId xmlns:p14="http://schemas.microsoft.com/office/powerpoint/2010/main" val="153720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95478A49-1D88-9D4F-B998-DC91ADA3DA5E}" type="slidenum">
              <a:rPr lang="en-US" smtClean="0"/>
              <a:t>7</a:t>
            </a:fld>
            <a:endParaRPr lang="en-US"/>
          </a:p>
        </p:txBody>
      </p:sp>
    </p:spTree>
    <p:extLst>
      <p:ext uri="{BB962C8B-B14F-4D97-AF65-F5344CB8AC3E}">
        <p14:creationId xmlns:p14="http://schemas.microsoft.com/office/powerpoint/2010/main" val="2653133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95478A49-1D88-9D4F-B998-DC91ADA3DA5E}" type="slidenum">
              <a:rPr lang="en-US" smtClean="0"/>
              <a:t>13</a:t>
            </a:fld>
            <a:endParaRPr lang="en-US"/>
          </a:p>
        </p:txBody>
      </p:sp>
    </p:spTree>
    <p:extLst>
      <p:ext uri="{BB962C8B-B14F-4D97-AF65-F5344CB8AC3E}">
        <p14:creationId xmlns:p14="http://schemas.microsoft.com/office/powerpoint/2010/main" val="385113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78A49-1D88-9D4F-B998-DC91ADA3DA5E}" type="slidenum">
              <a:rPr lang="en-US" smtClean="0"/>
              <a:t>19</a:t>
            </a:fld>
            <a:endParaRPr lang="en-US"/>
          </a:p>
        </p:txBody>
      </p:sp>
    </p:spTree>
    <p:extLst>
      <p:ext uri="{BB962C8B-B14F-4D97-AF65-F5344CB8AC3E}">
        <p14:creationId xmlns:p14="http://schemas.microsoft.com/office/powerpoint/2010/main" val="49214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78A49-1D88-9D4F-B998-DC91ADA3DA5E}" type="slidenum">
              <a:rPr lang="en-US" smtClean="0"/>
              <a:t>25</a:t>
            </a:fld>
            <a:endParaRPr lang="en-US"/>
          </a:p>
        </p:txBody>
      </p:sp>
    </p:spTree>
    <p:extLst>
      <p:ext uri="{BB962C8B-B14F-4D97-AF65-F5344CB8AC3E}">
        <p14:creationId xmlns:p14="http://schemas.microsoft.com/office/powerpoint/2010/main" val="426738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478A49-1D88-9D4F-B998-DC91ADA3DA5E}" type="slidenum">
              <a:rPr lang="en-US" smtClean="0"/>
              <a:t>26</a:t>
            </a:fld>
            <a:endParaRPr lang="en-US"/>
          </a:p>
        </p:txBody>
      </p:sp>
    </p:spTree>
    <p:extLst>
      <p:ext uri="{BB962C8B-B14F-4D97-AF65-F5344CB8AC3E}">
        <p14:creationId xmlns:p14="http://schemas.microsoft.com/office/powerpoint/2010/main" val="129375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EF3871-D5D6-8641-AEB3-06BD7DDF9ED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5B74-8CAC-9746-9F2C-6526020FB62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26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EF3871-D5D6-8641-AEB3-06BD7DDF9ED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398060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EF3871-D5D6-8641-AEB3-06BD7DDF9ED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75608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EF3871-D5D6-8641-AEB3-06BD7DDF9ED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323931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F3871-D5D6-8641-AEB3-06BD7DDF9EDC}"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35B74-8CAC-9746-9F2C-6526020FB62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4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EF3871-D5D6-8641-AEB3-06BD7DDF9ED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398424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EF3871-D5D6-8641-AEB3-06BD7DDF9EDC}"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411086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EF3871-D5D6-8641-AEB3-06BD7DDF9EDC}"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15289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EF3871-D5D6-8641-AEB3-06BD7DDF9EDC}" type="datetimeFigureOut">
              <a:rPr lang="en-US" smtClean="0"/>
              <a:t>11/17/2016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9625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EF3871-D5D6-8641-AEB3-06BD7DDF9EDC}" type="datetimeFigureOut">
              <a:rPr lang="en-US" smtClean="0"/>
              <a:t>11/17/2016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35B74-8CAC-9746-9F2C-6526020FB629}" type="slidenum">
              <a:rPr lang="en-US" smtClean="0"/>
              <a:t>‹#›</a:t>
            </a:fld>
            <a:endParaRPr lang="en-US"/>
          </a:p>
        </p:txBody>
      </p:sp>
    </p:spTree>
    <p:extLst>
      <p:ext uri="{BB962C8B-B14F-4D97-AF65-F5344CB8AC3E}">
        <p14:creationId xmlns:p14="http://schemas.microsoft.com/office/powerpoint/2010/main" val="18569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F3871-D5D6-8641-AEB3-06BD7DDF9EDC}"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35B74-8CAC-9746-9F2C-6526020FB629}" type="slidenum">
              <a:rPr lang="en-US" smtClean="0"/>
              <a:t>‹#›</a:t>
            </a:fld>
            <a:endParaRPr lang="en-US"/>
          </a:p>
        </p:txBody>
      </p:sp>
    </p:spTree>
    <p:extLst>
      <p:ext uri="{BB962C8B-B14F-4D97-AF65-F5344CB8AC3E}">
        <p14:creationId xmlns:p14="http://schemas.microsoft.com/office/powerpoint/2010/main" val="124198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2EF3871-D5D6-8641-AEB3-06BD7DDF9EDC}" type="datetimeFigureOut">
              <a:rPr lang="en-US" smtClean="0"/>
              <a:t>11/17/2016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7035B74-8CAC-9746-9F2C-6526020FB62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028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Evaluations of Teaching</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Tuesday 9/27</a:t>
            </a:r>
          </a:p>
          <a:p>
            <a:r>
              <a:rPr lang="en-US" dirty="0" smtClean="0"/>
              <a:t>4:30pm</a:t>
            </a:r>
          </a:p>
          <a:p>
            <a:r>
              <a:rPr lang="en-US" dirty="0" smtClean="0"/>
              <a:t>Presented by the Teaching Effectiveness Committee: </a:t>
            </a:r>
          </a:p>
          <a:p>
            <a:r>
              <a:rPr lang="en-US" dirty="0" smtClean="0"/>
              <a:t>Amber Burgett, Justin Houseknecht, Wendy Gradwohl, Irene Presper, Olivia </a:t>
            </a:r>
            <a:r>
              <a:rPr lang="en-US" dirty="0" err="1" smtClean="0"/>
              <a:t>MIller</a:t>
            </a:r>
            <a:endParaRPr lang="en-US" dirty="0"/>
          </a:p>
        </p:txBody>
      </p:sp>
    </p:spTree>
    <p:extLst>
      <p:ext uri="{BB962C8B-B14F-4D97-AF65-F5344CB8AC3E}">
        <p14:creationId xmlns:p14="http://schemas.microsoft.com/office/powerpoint/2010/main" val="212599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SEEQ</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Items based on 19 essential characteristics of a superior college teacher developed by Feldman (1976)</a:t>
            </a:r>
          </a:p>
          <a:p>
            <a:r>
              <a:rPr lang="en-US" dirty="0" smtClean="0"/>
              <a:t>First SEEQ developed at UCLA</a:t>
            </a:r>
          </a:p>
          <a:p>
            <a:r>
              <a:rPr lang="en-US" dirty="0" smtClean="0"/>
              <a:t>Extensive item pool developed based on current practices, interviews with students and faculty, and review of evaluation literature</a:t>
            </a:r>
          </a:p>
          <a:p>
            <a:r>
              <a:rPr lang="en-US" dirty="0" smtClean="0"/>
              <a:t>Pilot surveys with 5-75 items given to classes in various academic departments; students not only evaluated their instructor with the items but were asked to indicate items that were most reflective of quality of teaching and whether there were any items that had been excluded; instructors asked to indicate items that would be most useful in improving their teaching</a:t>
            </a:r>
          </a:p>
          <a:p>
            <a:r>
              <a:rPr lang="en-US" dirty="0" smtClean="0"/>
              <a:t>Four criteria used to select items to be included on the UCLA version of SEEQ:  1) student ratings of item importance  2) staff ratings of item usefulness 3) factor analysis 4) item reliabilities</a:t>
            </a:r>
          </a:p>
          <a:p>
            <a:endParaRPr lang="en-US" dirty="0"/>
          </a:p>
        </p:txBody>
      </p:sp>
    </p:spTree>
    <p:extLst>
      <p:ext uri="{BB962C8B-B14F-4D97-AF65-F5344CB8AC3E}">
        <p14:creationId xmlns:p14="http://schemas.microsoft.com/office/powerpoint/2010/main" val="112990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Evidence</a:t>
            </a:r>
            <a:endParaRPr lang="en-US" dirty="0"/>
          </a:p>
        </p:txBody>
      </p:sp>
      <p:sp>
        <p:nvSpPr>
          <p:cNvPr id="3" name="Content Placeholder 2"/>
          <p:cNvSpPr>
            <a:spLocks noGrp="1"/>
          </p:cNvSpPr>
          <p:nvPr>
            <p:ph idx="1"/>
          </p:nvPr>
        </p:nvSpPr>
        <p:spPr/>
        <p:txBody>
          <a:bodyPr>
            <a:normAutofit/>
          </a:bodyPr>
          <a:lstStyle/>
          <a:p>
            <a:r>
              <a:rPr lang="en-US" dirty="0" smtClean="0"/>
              <a:t>Reliability</a:t>
            </a:r>
          </a:p>
          <a:p>
            <a:pPr lvl="1"/>
            <a:r>
              <a:rPr lang="en-US" dirty="0" err="1" smtClean="0"/>
              <a:t>Intraclass</a:t>
            </a:r>
            <a:r>
              <a:rPr lang="en-US" dirty="0" smtClean="0"/>
              <a:t> correlation (agreement among ratings within each class) is approximately .90 when ratings are based on 25 or more students v. .74 when ratings are based on only 10 respondents (Marsh, 1987)</a:t>
            </a:r>
          </a:p>
          <a:p>
            <a:pPr lvl="1"/>
            <a:r>
              <a:rPr lang="en-US" dirty="0" smtClean="0"/>
              <a:t>Coefficient alpha (agreement among different items created to measure the same factor) is between .88 and .97.</a:t>
            </a:r>
          </a:p>
          <a:p>
            <a:pPr lvl="1"/>
            <a:r>
              <a:rPr lang="en-US" dirty="0" smtClean="0"/>
              <a:t>Good agreement between responses by current and former students (Marsh, 1987)</a:t>
            </a:r>
          </a:p>
          <a:p>
            <a:r>
              <a:rPr lang="en-US" dirty="0" smtClean="0"/>
              <a:t>Long-term stability</a:t>
            </a:r>
          </a:p>
          <a:p>
            <a:pPr lvl="1"/>
            <a:r>
              <a:rPr lang="en-US" dirty="0" smtClean="0"/>
              <a:t>UCLA study found that students asked to provide retrospective ratings of teaching effectiveness in 100 classes one year after graduation (and several years after taking a course) were correlated .83 with teaching evaluations assessed at the end of the term (Overall &amp; Marsh, 1980).</a:t>
            </a:r>
            <a:endParaRPr lang="en-US" dirty="0"/>
          </a:p>
        </p:txBody>
      </p:sp>
    </p:spTree>
    <p:extLst>
      <p:ext uri="{BB962C8B-B14F-4D97-AF65-F5344CB8AC3E}">
        <p14:creationId xmlns:p14="http://schemas.microsoft.com/office/powerpoint/2010/main" val="203374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Construct validity</a:t>
            </a:r>
          </a:p>
          <a:p>
            <a:pPr lvl="1"/>
            <a:r>
              <a:rPr lang="en-US" dirty="0"/>
              <a:t>Factor analysis</a:t>
            </a:r>
          </a:p>
          <a:p>
            <a:pPr lvl="2"/>
            <a:r>
              <a:rPr lang="en-US" dirty="0"/>
              <a:t>Nine factors – based on student as well as faculty ratings from different academic disciplines across years (e.g., Marsh &amp; Overall, 1979b; Marsh 1983, 1984, 1987; Marsh &amp; Dunkin, 1992) and across countries (e.g., Marsh, 1981a)</a:t>
            </a:r>
          </a:p>
          <a:p>
            <a:pPr lvl="1"/>
            <a:r>
              <a:rPr lang="en-US" dirty="0"/>
              <a:t>Faculty self evaluations</a:t>
            </a:r>
          </a:p>
          <a:p>
            <a:pPr lvl="2"/>
            <a:r>
              <a:rPr lang="en-US" dirty="0"/>
              <a:t>Correlation between student and faculty ratings on the same factors statistically significant for all factors (median r=.49)</a:t>
            </a:r>
          </a:p>
          <a:p>
            <a:pPr lvl="2"/>
            <a:r>
              <a:rPr lang="en-US" dirty="0"/>
              <a:t>Held for all levels – undergraduate and graduate</a:t>
            </a:r>
          </a:p>
          <a:p>
            <a:pPr lvl="2"/>
            <a:r>
              <a:rPr lang="en-US" dirty="0" err="1"/>
              <a:t>Multitrait</a:t>
            </a:r>
            <a:r>
              <a:rPr lang="en-US" dirty="0"/>
              <a:t>-multimethod analysis – correlations between ratings on different factors were low</a:t>
            </a:r>
          </a:p>
          <a:p>
            <a:r>
              <a:rPr lang="en-US" dirty="0"/>
              <a:t>Criterion-related validity (i.e., student learning)</a:t>
            </a:r>
          </a:p>
          <a:p>
            <a:pPr lvl="1"/>
            <a:r>
              <a:rPr lang="en-US" dirty="0"/>
              <a:t>Study in which multiple sections of the same course taught by different instructors (in which students don’t know who will be teaching the section) using the same text, course outline, course objectives, etc. – sections that evaluated teaching most favorably during the last week of classes did better on the standardized exam given to all sections the following week (Marsh et al., 1975; Marsh &amp; Overall, 1980)</a:t>
            </a:r>
          </a:p>
          <a:p>
            <a:pPr lvl="1"/>
            <a:r>
              <a:rPr lang="en-US" dirty="0"/>
              <a:t>More favorable affective responses to items such as course mastery, plans to apply the skills gained from the course, plans to pursue the subject further correlated with teaching evaluations (Marsh et al., 1975; Marsh &amp; Overall, 1980)</a:t>
            </a:r>
          </a:p>
          <a:p>
            <a:pPr lvl="1"/>
            <a:r>
              <a:rPr lang="en-US" dirty="0"/>
              <a:t>“former-student and student ratings evidence substantially greater validity coefficients of teaching effectiveness than do self-report, colleague, and trained observer ratings” (p. 195, Howard et al., 1985)</a:t>
            </a:r>
          </a:p>
          <a:p>
            <a:pPr lvl="1"/>
            <a:endParaRPr lang="en-US" dirty="0"/>
          </a:p>
          <a:p>
            <a:endParaRPr lang="en-US" dirty="0" smtClean="0"/>
          </a:p>
        </p:txBody>
      </p:sp>
    </p:spTree>
    <p:extLst>
      <p:ext uri="{BB962C8B-B14F-4D97-AF65-F5344CB8AC3E}">
        <p14:creationId xmlns:p14="http://schemas.microsoft.com/office/powerpoint/2010/main" val="2993721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Correlation between dimensional ratings and student achievement</a:t>
            </a:r>
            <a:endParaRPr lang="en-US" sz="2000" dirty="0">
              <a:solidFill>
                <a:srgbClr val="FF0000"/>
              </a:solidFill>
            </a:endParaRPr>
          </a:p>
        </p:txBody>
      </p:sp>
      <p:sp>
        <p:nvSpPr>
          <p:cNvPr id="3" name="Content Placeholder 2"/>
          <p:cNvSpPr>
            <a:spLocks noGrp="1"/>
          </p:cNvSpPr>
          <p:nvPr>
            <p:ph idx="1"/>
          </p:nvPr>
        </p:nvSpPr>
        <p:spPr/>
        <p:txBody>
          <a:bodyPr numCol="2">
            <a:normAutofit/>
          </a:bodyPr>
          <a:lstStyle/>
          <a:p>
            <a:pPr lvl="1"/>
            <a:r>
              <a:rPr lang="en-US" dirty="0" smtClean="0"/>
              <a:t>Structure (.55)</a:t>
            </a:r>
          </a:p>
          <a:p>
            <a:pPr lvl="1"/>
            <a:r>
              <a:rPr lang="en-US" dirty="0" smtClean="0"/>
              <a:t>Interaction (.52)</a:t>
            </a:r>
          </a:p>
          <a:p>
            <a:pPr lvl="1"/>
            <a:r>
              <a:rPr lang="en-US" dirty="0" smtClean="0"/>
              <a:t>Skill (.50)</a:t>
            </a:r>
          </a:p>
          <a:p>
            <a:pPr lvl="1"/>
            <a:r>
              <a:rPr lang="en-US" b="1" dirty="0" smtClean="0">
                <a:solidFill>
                  <a:srgbClr val="FF0000"/>
                </a:solidFill>
              </a:rPr>
              <a:t>Overall course (.49)</a:t>
            </a:r>
          </a:p>
          <a:p>
            <a:pPr lvl="1"/>
            <a:r>
              <a:rPr lang="en-US" b="1" dirty="0" smtClean="0">
                <a:solidFill>
                  <a:srgbClr val="FF0000"/>
                </a:solidFill>
              </a:rPr>
              <a:t>Overall instructor (.45)</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lvl="1"/>
            <a:r>
              <a:rPr lang="en-US" dirty="0" smtClean="0"/>
              <a:t>Learning (.39)</a:t>
            </a:r>
          </a:p>
          <a:p>
            <a:pPr lvl="1"/>
            <a:r>
              <a:rPr lang="en-US" dirty="0" smtClean="0"/>
              <a:t>Rapport (.32)</a:t>
            </a:r>
          </a:p>
          <a:p>
            <a:pPr lvl="1"/>
            <a:r>
              <a:rPr lang="en-US" dirty="0" smtClean="0"/>
              <a:t>Evaluation (.30)</a:t>
            </a:r>
          </a:p>
          <a:p>
            <a:pPr lvl="1"/>
            <a:r>
              <a:rPr lang="en-US" dirty="0" smtClean="0"/>
              <a:t>Feedback (.28)</a:t>
            </a:r>
          </a:p>
          <a:p>
            <a:pPr lvl="1"/>
            <a:r>
              <a:rPr lang="en-US" dirty="0" smtClean="0"/>
              <a:t>Motivation (.15)</a:t>
            </a:r>
          </a:p>
          <a:p>
            <a:pPr lvl="1"/>
            <a:r>
              <a:rPr lang="en-US" dirty="0" smtClean="0"/>
              <a:t>Difficulty (-.14)</a:t>
            </a:r>
          </a:p>
        </p:txBody>
      </p:sp>
      <p:sp>
        <p:nvSpPr>
          <p:cNvPr id="4" name="Title 1"/>
          <p:cNvSpPr txBox="1">
            <a:spLocks/>
          </p:cNvSpPr>
          <p:nvPr/>
        </p:nvSpPr>
        <p:spPr>
          <a:xfrm>
            <a:off x="956113" y="3857414"/>
            <a:ext cx="7277492" cy="1789995"/>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mn-lt"/>
              </a:rPr>
              <a:t>Example interpretation:  Students’ rating of class structure is highly correlated with grade in the class.  In other words, students who rated the class </a:t>
            </a:r>
            <a:r>
              <a:rPr lang="en-US" sz="2800" smtClean="0">
                <a:latin typeface="+mn-lt"/>
              </a:rPr>
              <a:t>structure higher also </a:t>
            </a:r>
            <a:r>
              <a:rPr lang="en-US" sz="2800" dirty="0" smtClean="0">
                <a:latin typeface="+mn-lt"/>
              </a:rPr>
              <a:t>earned a better grade in the class.</a:t>
            </a:r>
            <a:endParaRPr lang="en-US" sz="2800" dirty="0" smtClean="0">
              <a:solidFill>
                <a:srgbClr val="FF0000"/>
              </a:solidFill>
              <a:latin typeface="+mn-lt"/>
            </a:endParaRPr>
          </a:p>
        </p:txBody>
      </p:sp>
    </p:spTree>
    <p:extLst>
      <p:ext uri="{BB962C8B-B14F-4D97-AF65-F5344CB8AC3E}">
        <p14:creationId xmlns:p14="http://schemas.microsoft.com/office/powerpoint/2010/main" val="423796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SETs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No instrument is perfect</a:t>
            </a:r>
          </a:p>
          <a:p>
            <a:pPr>
              <a:buFont typeface="Arial" panose="020B0604020202020204" pitchFamily="34" charset="0"/>
              <a:buChar char="•"/>
            </a:pPr>
            <a:r>
              <a:rPr lang="en-US" dirty="0" smtClean="0"/>
              <a:t>Bias does exist in SETs (gender, race, class size, subject matter, etc.)</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No tool should be used in isolation</a:t>
            </a:r>
          </a:p>
          <a:p>
            <a:endParaRPr lang="en-US" dirty="0" smtClean="0"/>
          </a:p>
        </p:txBody>
      </p:sp>
      <p:grpSp>
        <p:nvGrpSpPr>
          <p:cNvPr id="8" name="Group 7"/>
          <p:cNvGrpSpPr/>
          <p:nvPr/>
        </p:nvGrpSpPr>
        <p:grpSpPr>
          <a:xfrm>
            <a:off x="5333739" y="2752626"/>
            <a:ext cx="3344406" cy="3390750"/>
            <a:chOff x="2219240" y="1221352"/>
            <a:chExt cx="4705519" cy="4389461"/>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40" y="1221352"/>
              <a:ext cx="4705519" cy="4389461"/>
            </a:xfrm>
            <a:prstGeom prst="rect">
              <a:avLst/>
            </a:prstGeom>
          </p:spPr>
        </p:pic>
        <p:sp>
          <p:nvSpPr>
            <p:cNvPr id="5" name="TextBox 4"/>
            <p:cNvSpPr txBox="1"/>
            <p:nvPr/>
          </p:nvSpPr>
          <p:spPr>
            <a:xfrm rot="17192216">
              <a:off x="1820503" y="3595932"/>
              <a:ext cx="2089868" cy="369331"/>
            </a:xfrm>
            <a:prstGeom prst="rect">
              <a:avLst/>
            </a:prstGeom>
            <a:noFill/>
          </p:spPr>
          <p:txBody>
            <a:bodyPr wrap="none" rtlCol="0">
              <a:spAutoFit/>
            </a:bodyPr>
            <a:lstStyle/>
            <a:p>
              <a:r>
                <a:rPr lang="en-US" b="1" dirty="0" smtClean="0">
                  <a:solidFill>
                    <a:schemeClr val="accent2"/>
                  </a:solidFill>
                </a:rPr>
                <a:t>Student evaluations</a:t>
              </a:r>
              <a:endParaRPr lang="en-US" b="1" dirty="0">
                <a:solidFill>
                  <a:schemeClr val="accent2"/>
                </a:solidFill>
              </a:endParaRPr>
            </a:p>
          </p:txBody>
        </p:sp>
        <p:sp>
          <p:nvSpPr>
            <p:cNvPr id="6" name="TextBox 5"/>
            <p:cNvSpPr txBox="1"/>
            <p:nvPr/>
          </p:nvSpPr>
          <p:spPr>
            <a:xfrm rot="16200000">
              <a:off x="3218463" y="3778487"/>
              <a:ext cx="2615569" cy="519643"/>
            </a:xfrm>
            <a:prstGeom prst="rect">
              <a:avLst/>
            </a:prstGeom>
            <a:noFill/>
          </p:spPr>
          <p:txBody>
            <a:bodyPr wrap="square" rtlCol="0">
              <a:spAutoFit/>
            </a:bodyPr>
            <a:lstStyle/>
            <a:p>
              <a:r>
                <a:rPr lang="en-US" b="1" dirty="0" smtClean="0">
                  <a:solidFill>
                    <a:schemeClr val="accent2"/>
                  </a:solidFill>
                </a:rPr>
                <a:t>Peer evaluations</a:t>
              </a:r>
              <a:endParaRPr lang="en-US" b="1" dirty="0">
                <a:solidFill>
                  <a:schemeClr val="accent2"/>
                </a:solidFill>
              </a:endParaRPr>
            </a:p>
          </p:txBody>
        </p:sp>
        <p:sp>
          <p:nvSpPr>
            <p:cNvPr id="7" name="TextBox 6"/>
            <p:cNvSpPr txBox="1"/>
            <p:nvPr/>
          </p:nvSpPr>
          <p:spPr>
            <a:xfrm rot="4223181">
              <a:off x="5280584" y="3310935"/>
              <a:ext cx="1691232" cy="369331"/>
            </a:xfrm>
            <a:prstGeom prst="rect">
              <a:avLst/>
            </a:prstGeom>
            <a:noFill/>
          </p:spPr>
          <p:txBody>
            <a:bodyPr wrap="none" rtlCol="0">
              <a:spAutoFit/>
            </a:bodyPr>
            <a:lstStyle/>
            <a:p>
              <a:r>
                <a:rPr lang="en-US" b="1" dirty="0" smtClean="0">
                  <a:solidFill>
                    <a:schemeClr val="accent2"/>
                  </a:solidFill>
                </a:rPr>
                <a:t>Self evaluations</a:t>
              </a:r>
              <a:endParaRPr lang="en-US" b="1" dirty="0">
                <a:solidFill>
                  <a:schemeClr val="accent2"/>
                </a:solidFill>
              </a:endParaRPr>
            </a:p>
          </p:txBody>
        </p:sp>
      </p:grpSp>
    </p:spTree>
    <p:extLst>
      <p:ext uri="{BB962C8B-B14F-4D97-AF65-F5344CB8AC3E}">
        <p14:creationId xmlns:p14="http://schemas.microsoft.com/office/powerpoint/2010/main" val="351796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of administering the SEEQ</a:t>
            </a:r>
            <a:endParaRPr lang="en-US" dirty="0"/>
          </a:p>
        </p:txBody>
      </p:sp>
      <p:sp>
        <p:nvSpPr>
          <p:cNvPr id="3" name="Content Placeholder 2"/>
          <p:cNvSpPr>
            <a:spLocks noGrp="1"/>
          </p:cNvSpPr>
          <p:nvPr>
            <p:ph idx="1"/>
          </p:nvPr>
        </p:nvSpPr>
        <p:spPr/>
        <p:txBody>
          <a:bodyPr/>
          <a:lstStyle/>
          <a:p>
            <a:r>
              <a:rPr lang="en-US" dirty="0"/>
              <a:t>Live 2 weeks before last day of </a:t>
            </a:r>
            <a:r>
              <a:rPr lang="en-US" dirty="0" smtClean="0"/>
              <a:t>semester</a:t>
            </a:r>
          </a:p>
          <a:p>
            <a:pPr lvl="1"/>
            <a:r>
              <a:rPr lang="en-US" dirty="0" smtClean="0"/>
              <a:t>1</a:t>
            </a:r>
            <a:r>
              <a:rPr lang="en-US" baseline="30000" dirty="0" smtClean="0"/>
              <a:t>st</a:t>
            </a:r>
            <a:r>
              <a:rPr lang="en-US" dirty="0" smtClean="0"/>
              <a:t> half semester: 10/10/16</a:t>
            </a:r>
          </a:p>
          <a:p>
            <a:pPr lvl="1"/>
            <a:r>
              <a:rPr lang="en-US" dirty="0" smtClean="0"/>
              <a:t>All other fall courses 11/25/16</a:t>
            </a:r>
          </a:p>
          <a:p>
            <a:pPr marL="201168" lvl="1" indent="0">
              <a:buNone/>
            </a:pPr>
            <a:endParaRPr lang="en-US" dirty="0"/>
          </a:p>
          <a:p>
            <a:r>
              <a:rPr lang="en-US" dirty="0"/>
              <a:t>Closes last day of </a:t>
            </a:r>
            <a:r>
              <a:rPr lang="en-US" dirty="0" smtClean="0"/>
              <a:t>classes</a:t>
            </a:r>
          </a:p>
          <a:p>
            <a:endParaRPr lang="en-US" dirty="0"/>
          </a:p>
          <a:p>
            <a:r>
              <a:rPr lang="en-US" dirty="0"/>
              <a:t>Reports available 24 hours after grades are </a:t>
            </a:r>
            <a:r>
              <a:rPr lang="en-US" dirty="0" smtClean="0"/>
              <a:t>due</a:t>
            </a:r>
          </a:p>
          <a:p>
            <a:pPr marL="0" indent="0">
              <a:buNone/>
            </a:pPr>
            <a:endParaRPr lang="en-US" dirty="0"/>
          </a:p>
          <a:p>
            <a:endParaRPr lang="en-US" dirty="0"/>
          </a:p>
        </p:txBody>
      </p:sp>
    </p:spTree>
    <p:extLst>
      <p:ext uri="{BB962C8B-B14F-4D97-AF65-F5344CB8AC3E}">
        <p14:creationId xmlns:p14="http://schemas.microsoft.com/office/powerpoint/2010/main" val="424937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student evaluations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Students will receive an email with a link to login page</a:t>
            </a:r>
          </a:p>
          <a:p>
            <a:pPr marL="0" indent="0">
              <a:buNone/>
            </a:pPr>
            <a:endParaRPr lang="en-US" dirty="0" smtClean="0"/>
          </a:p>
          <a:p>
            <a:pPr>
              <a:buFont typeface="Arial" panose="020B0604020202020204" pitchFamily="34" charset="0"/>
              <a:buChar char="•"/>
            </a:pPr>
            <a:r>
              <a:rPr lang="en-US" dirty="0" smtClean="0"/>
              <a:t>There will be an evaluations link on the </a:t>
            </a:r>
            <a:r>
              <a:rPr lang="en-US" dirty="0" err="1" smtClean="0"/>
              <a:t>MyWitt</a:t>
            </a:r>
            <a:r>
              <a:rPr lang="en-US" dirty="0" smtClean="0"/>
              <a:t> homepage</a:t>
            </a:r>
          </a:p>
          <a:p>
            <a:pPr marL="0" indent="0">
              <a:buNone/>
            </a:pPr>
            <a:endParaRPr lang="en-US" dirty="0" smtClean="0"/>
          </a:p>
          <a:p>
            <a:pPr>
              <a:buFont typeface="Arial" panose="020B0604020202020204" pitchFamily="34" charset="0"/>
              <a:buChar char="•"/>
            </a:pPr>
            <a:r>
              <a:rPr lang="en-US" dirty="0" smtClean="0"/>
              <a:t>Mobile friendly access through email link or eval.wittenberg.edu </a:t>
            </a:r>
          </a:p>
          <a:p>
            <a:pPr>
              <a:buFont typeface="Arial" panose="020B0604020202020204" pitchFamily="34" charset="0"/>
              <a:buChar char="•"/>
            </a:pPr>
            <a:endParaRPr lang="en-US" dirty="0"/>
          </a:p>
          <a:p>
            <a:pPr>
              <a:buFont typeface="Arial" panose="020B0604020202020204" pitchFamily="34" charset="0"/>
              <a:buChar char="•"/>
            </a:pPr>
            <a:r>
              <a:rPr lang="en-US" dirty="0" smtClean="0"/>
              <a:t>One email and login location for all evaluations</a:t>
            </a:r>
            <a:endParaRPr lang="en-US" dirty="0"/>
          </a:p>
        </p:txBody>
      </p:sp>
    </p:spTree>
    <p:extLst>
      <p:ext uri="{BB962C8B-B14F-4D97-AF65-F5344CB8AC3E}">
        <p14:creationId xmlns:p14="http://schemas.microsoft.com/office/powerpoint/2010/main" val="1811431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course specific questions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You are also able to access the student evaluations through the evaluations link on </a:t>
            </a:r>
            <a:r>
              <a:rPr lang="en-US" dirty="0" err="1" smtClean="0"/>
              <a:t>MyWitt</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smtClean="0"/>
              <a:t>Or use eval.wittenberg.edu/admin</a:t>
            </a:r>
            <a:endParaRPr lang="en-US" dirty="0"/>
          </a:p>
        </p:txBody>
      </p:sp>
    </p:spTree>
    <p:extLst>
      <p:ext uri="{BB962C8B-B14F-4D97-AF65-F5344CB8AC3E}">
        <p14:creationId xmlns:p14="http://schemas.microsoft.com/office/powerpoint/2010/main" val="3323073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Adding course specific questions</a:t>
            </a:r>
            <a:endParaRPr lang="en-US" dirty="0"/>
          </a:p>
        </p:txBody>
      </p:sp>
      <p:sp>
        <p:nvSpPr>
          <p:cNvPr id="3" name="Content Placeholder 2"/>
          <p:cNvSpPr>
            <a:spLocks noGrp="1"/>
          </p:cNvSpPr>
          <p:nvPr>
            <p:ph idx="1"/>
          </p:nvPr>
        </p:nvSpPr>
        <p:spPr/>
        <p:txBody>
          <a:bodyPr/>
          <a:lstStyle/>
          <a:p>
            <a:pPr marL="0" indent="0">
              <a:buNone/>
            </a:pPr>
            <a:r>
              <a:rPr lang="en-US" dirty="0" smtClean="0"/>
              <a:t>Student evaluations of teaching user manual</a:t>
            </a:r>
            <a:endParaRPr lang="en-US" dirty="0"/>
          </a:p>
        </p:txBody>
      </p:sp>
      <p:pic>
        <p:nvPicPr>
          <p:cNvPr id="5" name="Picture 4"/>
          <p:cNvPicPr>
            <a:picLocks noChangeAspect="1"/>
          </p:cNvPicPr>
          <p:nvPr/>
        </p:nvPicPr>
        <p:blipFill rotWithShape="1">
          <a:blip r:embed="rId2"/>
          <a:srcRect l="2334" t="10304" r="1608" b="30410"/>
          <a:stretch/>
        </p:blipFill>
        <p:spPr>
          <a:xfrm>
            <a:off x="626882" y="2281287"/>
            <a:ext cx="7890236" cy="4355183"/>
          </a:xfrm>
          <a:prstGeom prst="rect">
            <a:avLst/>
          </a:prstGeom>
        </p:spPr>
      </p:pic>
      <p:sp>
        <p:nvSpPr>
          <p:cNvPr id="6" name="Down Arrow 5"/>
          <p:cNvSpPr/>
          <p:nvPr/>
        </p:nvSpPr>
        <p:spPr>
          <a:xfrm rot="16941476">
            <a:off x="5842320" y="3385689"/>
            <a:ext cx="801278" cy="163324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87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results</a:t>
            </a:r>
            <a:endParaRPr lang="en-US" dirty="0"/>
          </a:p>
        </p:txBody>
      </p:sp>
      <p:sp>
        <p:nvSpPr>
          <p:cNvPr id="3" name="Content Placeholder 2"/>
          <p:cNvSpPr>
            <a:spLocks noGrp="1"/>
          </p:cNvSpPr>
          <p:nvPr>
            <p:ph idx="1"/>
          </p:nvPr>
        </p:nvSpPr>
        <p:spPr/>
        <p:txBody>
          <a:bodyPr/>
          <a:lstStyle/>
          <a:p>
            <a:pPr marL="0" indent="0" algn="ctr">
              <a:buNone/>
            </a:pPr>
            <a:r>
              <a:rPr lang="en-US" dirty="0"/>
              <a:t>Results will be available 24 hours after final grades are submitted</a:t>
            </a:r>
          </a:p>
          <a:p>
            <a:endParaRPr lang="en-US" dirty="0"/>
          </a:p>
        </p:txBody>
      </p:sp>
      <p:pic>
        <p:nvPicPr>
          <p:cNvPr id="4" name="Picture 3"/>
          <p:cNvPicPr>
            <a:picLocks noChangeAspect="1"/>
          </p:cNvPicPr>
          <p:nvPr/>
        </p:nvPicPr>
        <p:blipFill rotWithShape="1">
          <a:blip r:embed="rId3"/>
          <a:srcRect l="2334" t="10304" r="1608" b="30410"/>
          <a:stretch/>
        </p:blipFill>
        <p:spPr>
          <a:xfrm>
            <a:off x="626882" y="2653092"/>
            <a:ext cx="7890236" cy="4135462"/>
          </a:xfrm>
          <a:prstGeom prst="rect">
            <a:avLst/>
          </a:prstGeom>
        </p:spPr>
      </p:pic>
      <p:sp>
        <p:nvSpPr>
          <p:cNvPr id="5" name="Down Arrow 4"/>
          <p:cNvSpPr/>
          <p:nvPr/>
        </p:nvSpPr>
        <p:spPr>
          <a:xfrm rot="4466237">
            <a:off x="2712619" y="2743174"/>
            <a:ext cx="801278" cy="163324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3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Teaching</a:t>
            </a:r>
            <a:endParaRPr lang="en-US" dirty="0"/>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240" y="1904745"/>
            <a:ext cx="4705519" cy="4389461"/>
          </a:xfrm>
          <a:prstGeom prst="rect">
            <a:avLst/>
          </a:prstGeom>
        </p:spPr>
      </p:pic>
      <p:sp>
        <p:nvSpPr>
          <p:cNvPr id="6" name="TextBox 5"/>
          <p:cNvSpPr txBox="1"/>
          <p:nvPr/>
        </p:nvSpPr>
        <p:spPr>
          <a:xfrm rot="17488375">
            <a:off x="1980080" y="3914809"/>
            <a:ext cx="2089867" cy="369332"/>
          </a:xfrm>
          <a:prstGeom prst="rect">
            <a:avLst/>
          </a:prstGeom>
          <a:noFill/>
        </p:spPr>
        <p:txBody>
          <a:bodyPr wrap="none" rtlCol="0">
            <a:spAutoFit/>
          </a:bodyPr>
          <a:lstStyle/>
          <a:p>
            <a:r>
              <a:rPr lang="en-US" b="1" dirty="0" smtClean="0">
                <a:solidFill>
                  <a:schemeClr val="accent2"/>
                </a:solidFill>
              </a:rPr>
              <a:t>Student evaluations</a:t>
            </a:r>
            <a:endParaRPr lang="en-US" b="1" dirty="0">
              <a:solidFill>
                <a:schemeClr val="accent2"/>
              </a:solidFill>
            </a:endParaRPr>
          </a:p>
        </p:txBody>
      </p:sp>
      <p:sp>
        <p:nvSpPr>
          <p:cNvPr id="7" name="TextBox 6"/>
          <p:cNvSpPr txBox="1"/>
          <p:nvPr/>
        </p:nvSpPr>
        <p:spPr>
          <a:xfrm rot="16200000">
            <a:off x="3569425" y="4186071"/>
            <a:ext cx="1913640" cy="369332"/>
          </a:xfrm>
          <a:prstGeom prst="rect">
            <a:avLst/>
          </a:prstGeom>
          <a:noFill/>
        </p:spPr>
        <p:txBody>
          <a:bodyPr wrap="square" rtlCol="0">
            <a:spAutoFit/>
          </a:bodyPr>
          <a:lstStyle/>
          <a:p>
            <a:r>
              <a:rPr lang="en-US" b="1" dirty="0" smtClean="0">
                <a:solidFill>
                  <a:schemeClr val="accent2"/>
                </a:solidFill>
              </a:rPr>
              <a:t>Peer evaluations</a:t>
            </a:r>
            <a:endParaRPr lang="en-US" b="1" dirty="0">
              <a:solidFill>
                <a:schemeClr val="accent2"/>
              </a:solidFill>
            </a:endParaRPr>
          </a:p>
        </p:txBody>
      </p:sp>
      <p:sp>
        <p:nvSpPr>
          <p:cNvPr id="8" name="TextBox 7"/>
          <p:cNvSpPr txBox="1"/>
          <p:nvPr/>
        </p:nvSpPr>
        <p:spPr>
          <a:xfrm rot="4111920">
            <a:off x="5280584" y="3994327"/>
            <a:ext cx="1691232" cy="369332"/>
          </a:xfrm>
          <a:prstGeom prst="rect">
            <a:avLst/>
          </a:prstGeom>
          <a:noFill/>
        </p:spPr>
        <p:txBody>
          <a:bodyPr wrap="none" rtlCol="0">
            <a:spAutoFit/>
          </a:bodyPr>
          <a:lstStyle/>
          <a:p>
            <a:r>
              <a:rPr lang="en-US" b="1" dirty="0" smtClean="0">
                <a:solidFill>
                  <a:schemeClr val="accent2"/>
                </a:solidFill>
              </a:rPr>
              <a:t>Self evaluations</a:t>
            </a:r>
            <a:endParaRPr lang="en-US" b="1" dirty="0">
              <a:solidFill>
                <a:schemeClr val="accent2"/>
              </a:solidFill>
            </a:endParaRPr>
          </a:p>
        </p:txBody>
      </p:sp>
    </p:spTree>
    <p:extLst>
      <p:ext uri="{BB962C8B-B14F-4D97-AF65-F5344CB8AC3E}">
        <p14:creationId xmlns:p14="http://schemas.microsoft.com/office/powerpoint/2010/main" val="378431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Accessing your results</a:t>
            </a:r>
            <a:endParaRPr lang="en-US" dirty="0"/>
          </a:p>
        </p:txBody>
      </p:sp>
      <p:sp>
        <p:nvSpPr>
          <p:cNvPr id="3" name="Content Placeholder 2"/>
          <p:cNvSpPr>
            <a:spLocks noGrp="1"/>
          </p:cNvSpPr>
          <p:nvPr>
            <p:ph idx="1"/>
          </p:nvPr>
        </p:nvSpPr>
        <p:spPr/>
        <p:txBody>
          <a:bodyPr/>
          <a:lstStyle/>
          <a:p>
            <a:r>
              <a:rPr lang="en-US" dirty="0" smtClean="0"/>
              <a:t>Choose course</a:t>
            </a:r>
            <a:endParaRPr lang="en-US" dirty="0"/>
          </a:p>
        </p:txBody>
      </p:sp>
      <p:pic>
        <p:nvPicPr>
          <p:cNvPr id="4" name="Picture 3"/>
          <p:cNvPicPr>
            <a:picLocks noChangeAspect="1"/>
          </p:cNvPicPr>
          <p:nvPr/>
        </p:nvPicPr>
        <p:blipFill rotWithShape="1">
          <a:blip r:embed="rId2"/>
          <a:srcRect l="2574" t="10028" r="6197" b="40273"/>
          <a:stretch/>
        </p:blipFill>
        <p:spPr>
          <a:xfrm>
            <a:off x="457200" y="2552855"/>
            <a:ext cx="8088198" cy="2828041"/>
          </a:xfrm>
          <a:prstGeom prst="rect">
            <a:avLst/>
          </a:prstGeom>
        </p:spPr>
      </p:pic>
    </p:spTree>
    <p:extLst>
      <p:ext uri="{BB962C8B-B14F-4D97-AF65-F5344CB8AC3E}">
        <p14:creationId xmlns:p14="http://schemas.microsoft.com/office/powerpoint/2010/main" val="1080938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Accessing your results</a:t>
            </a:r>
            <a:endParaRPr lang="en-US" dirty="0"/>
          </a:p>
        </p:txBody>
      </p:sp>
      <p:sp>
        <p:nvSpPr>
          <p:cNvPr id="3" name="Content Placeholder 2"/>
          <p:cNvSpPr>
            <a:spLocks noGrp="1"/>
          </p:cNvSpPr>
          <p:nvPr>
            <p:ph idx="1"/>
          </p:nvPr>
        </p:nvSpPr>
        <p:spPr/>
        <p:txBody>
          <a:bodyPr/>
          <a:lstStyle/>
          <a:p>
            <a:r>
              <a:rPr lang="en-US" dirty="0" smtClean="0"/>
              <a:t>Choose learning dimension or add on questions</a:t>
            </a:r>
            <a:endParaRPr lang="en-US" dirty="0"/>
          </a:p>
        </p:txBody>
      </p:sp>
      <p:pic>
        <p:nvPicPr>
          <p:cNvPr id="6" name="Picture 5"/>
          <p:cNvPicPr>
            <a:picLocks noChangeAspect="1"/>
          </p:cNvPicPr>
          <p:nvPr/>
        </p:nvPicPr>
        <p:blipFill rotWithShape="1">
          <a:blip r:embed="rId2"/>
          <a:srcRect l="2006" t="10220" r="12831" b="8849"/>
          <a:stretch/>
        </p:blipFill>
        <p:spPr>
          <a:xfrm>
            <a:off x="588245" y="2265498"/>
            <a:ext cx="7477315" cy="4031607"/>
          </a:xfrm>
          <a:prstGeom prst="rect">
            <a:avLst/>
          </a:prstGeom>
        </p:spPr>
      </p:pic>
    </p:spTree>
    <p:extLst>
      <p:ext uri="{BB962C8B-B14F-4D97-AF65-F5344CB8AC3E}">
        <p14:creationId xmlns:p14="http://schemas.microsoft.com/office/powerpoint/2010/main" val="2188368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Learning Dimension</a:t>
            </a:r>
            <a:endParaRPr lang="en-US" dirty="0"/>
          </a:p>
        </p:txBody>
      </p:sp>
      <p:pic>
        <p:nvPicPr>
          <p:cNvPr id="10" name="Picture 9"/>
          <p:cNvPicPr>
            <a:picLocks noChangeAspect="1"/>
          </p:cNvPicPr>
          <p:nvPr/>
        </p:nvPicPr>
        <p:blipFill rotWithShape="1">
          <a:blip r:embed="rId2"/>
          <a:srcRect l="52509" t="20544" b="20811"/>
          <a:stretch/>
        </p:blipFill>
        <p:spPr>
          <a:xfrm>
            <a:off x="4342332" y="2837468"/>
            <a:ext cx="4705948" cy="1480008"/>
          </a:xfrm>
          <a:prstGeom prst="rect">
            <a:avLst/>
          </a:prstGeom>
        </p:spPr>
      </p:pic>
      <p:pic>
        <p:nvPicPr>
          <p:cNvPr id="11" name="Picture 10"/>
          <p:cNvPicPr>
            <a:picLocks noChangeAspect="1"/>
          </p:cNvPicPr>
          <p:nvPr/>
        </p:nvPicPr>
        <p:blipFill rotWithShape="1">
          <a:blip r:embed="rId2"/>
          <a:srcRect r="68757"/>
          <a:stretch/>
        </p:blipFill>
        <p:spPr>
          <a:xfrm>
            <a:off x="227696" y="1809483"/>
            <a:ext cx="4048058" cy="3299845"/>
          </a:xfrm>
          <a:prstGeom prst="rect">
            <a:avLst/>
          </a:prstGeom>
        </p:spPr>
      </p:pic>
    </p:spTree>
    <p:extLst>
      <p:ext uri="{BB962C8B-B14F-4D97-AF65-F5344CB8AC3E}">
        <p14:creationId xmlns:p14="http://schemas.microsoft.com/office/powerpoint/2010/main" val="3406828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for </a:t>
            </a:r>
            <a:r>
              <a:rPr lang="en-US" dirty="0" smtClean="0"/>
              <a:t>Organization Dimension</a:t>
            </a:r>
            <a:endParaRPr lang="en-US" dirty="0"/>
          </a:p>
        </p:txBody>
      </p:sp>
      <p:pic>
        <p:nvPicPr>
          <p:cNvPr id="5" name="Picture 4"/>
          <p:cNvPicPr>
            <a:picLocks noChangeAspect="1"/>
          </p:cNvPicPr>
          <p:nvPr/>
        </p:nvPicPr>
        <p:blipFill rotWithShape="1">
          <a:blip r:embed="rId2"/>
          <a:srcRect l="45047" t="17898" b="18234"/>
          <a:stretch/>
        </p:blipFill>
        <p:spPr>
          <a:xfrm>
            <a:off x="4374035" y="2652383"/>
            <a:ext cx="4619135" cy="1649648"/>
          </a:xfrm>
          <a:prstGeom prst="rect">
            <a:avLst/>
          </a:prstGeom>
        </p:spPr>
      </p:pic>
      <p:pic>
        <p:nvPicPr>
          <p:cNvPr id="6" name="Picture 5"/>
          <p:cNvPicPr>
            <a:picLocks noChangeAspect="1"/>
          </p:cNvPicPr>
          <p:nvPr/>
        </p:nvPicPr>
        <p:blipFill rotWithShape="1">
          <a:blip r:embed="rId2"/>
          <a:srcRect r="68599"/>
          <a:stretch/>
        </p:blipFill>
        <p:spPr>
          <a:xfrm>
            <a:off x="182289" y="2150406"/>
            <a:ext cx="4066020" cy="2981227"/>
          </a:xfrm>
          <a:prstGeom prst="rect">
            <a:avLst/>
          </a:prstGeom>
        </p:spPr>
      </p:pic>
    </p:spTree>
    <p:extLst>
      <p:ext uri="{BB962C8B-B14F-4D97-AF65-F5344CB8AC3E}">
        <p14:creationId xmlns:p14="http://schemas.microsoft.com/office/powerpoint/2010/main" val="3185935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910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results</a:t>
            </a:r>
            <a:endParaRPr lang="en-US" dirty="0"/>
          </a:p>
        </p:txBody>
      </p:sp>
      <p:sp>
        <p:nvSpPr>
          <p:cNvPr id="3" name="Content Placeholder 2"/>
          <p:cNvSpPr>
            <a:spLocks noGrp="1"/>
          </p:cNvSpPr>
          <p:nvPr>
            <p:ph idx="1"/>
          </p:nvPr>
        </p:nvSpPr>
        <p:spPr/>
        <p:txBody>
          <a:bodyPr/>
          <a:lstStyle/>
          <a:p>
            <a:pPr marL="0" indent="0" algn="ctr">
              <a:buNone/>
            </a:pPr>
            <a:r>
              <a:rPr lang="en-US" dirty="0" smtClean="0"/>
              <a:t>Download raw data using evaluation export </a:t>
            </a:r>
            <a:endParaRPr lang="en-US" dirty="0"/>
          </a:p>
          <a:p>
            <a:endParaRPr lang="en-US" dirty="0"/>
          </a:p>
        </p:txBody>
      </p:sp>
      <p:pic>
        <p:nvPicPr>
          <p:cNvPr id="4" name="Picture 3"/>
          <p:cNvPicPr>
            <a:picLocks noChangeAspect="1"/>
          </p:cNvPicPr>
          <p:nvPr/>
        </p:nvPicPr>
        <p:blipFill rotWithShape="1">
          <a:blip r:embed="rId3"/>
          <a:srcRect l="2334" t="10304" r="1608" b="30410"/>
          <a:stretch/>
        </p:blipFill>
        <p:spPr>
          <a:xfrm>
            <a:off x="626882" y="2210032"/>
            <a:ext cx="7890236" cy="4135462"/>
          </a:xfrm>
          <a:prstGeom prst="rect">
            <a:avLst/>
          </a:prstGeom>
        </p:spPr>
      </p:pic>
      <p:sp>
        <p:nvSpPr>
          <p:cNvPr id="5" name="Down Arrow 4"/>
          <p:cNvSpPr/>
          <p:nvPr/>
        </p:nvSpPr>
        <p:spPr>
          <a:xfrm rot="4466237">
            <a:off x="2627777" y="1998456"/>
            <a:ext cx="801278" cy="163324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5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your results</a:t>
            </a:r>
            <a:endParaRPr lang="en-US" dirty="0"/>
          </a:p>
        </p:txBody>
      </p:sp>
      <p:sp>
        <p:nvSpPr>
          <p:cNvPr id="3" name="Content Placeholder 2"/>
          <p:cNvSpPr>
            <a:spLocks noGrp="1"/>
          </p:cNvSpPr>
          <p:nvPr>
            <p:ph idx="1"/>
          </p:nvPr>
        </p:nvSpPr>
        <p:spPr/>
        <p:txBody>
          <a:bodyPr/>
          <a:lstStyle/>
          <a:p>
            <a:pPr marL="0" indent="0" algn="ctr">
              <a:buNone/>
            </a:pPr>
            <a:r>
              <a:rPr lang="en-US" dirty="0" smtClean="0"/>
              <a:t>Reports selections coming soon! </a:t>
            </a:r>
          </a:p>
          <a:p>
            <a:pPr marL="0" indent="0" algn="ctr">
              <a:buNone/>
            </a:pPr>
            <a:r>
              <a:rPr lang="en-US" dirty="0" smtClean="0"/>
              <a:t>Course summary, tenure prep, and chairs report</a:t>
            </a:r>
            <a:endParaRPr lang="en-US" dirty="0"/>
          </a:p>
          <a:p>
            <a:endParaRPr lang="en-US" dirty="0"/>
          </a:p>
        </p:txBody>
      </p:sp>
      <p:pic>
        <p:nvPicPr>
          <p:cNvPr id="4" name="Picture 3"/>
          <p:cNvPicPr>
            <a:picLocks noChangeAspect="1"/>
          </p:cNvPicPr>
          <p:nvPr/>
        </p:nvPicPr>
        <p:blipFill rotWithShape="1">
          <a:blip r:embed="rId3"/>
          <a:srcRect l="2334" t="10304" r="1608" b="30410"/>
          <a:stretch/>
        </p:blipFill>
        <p:spPr>
          <a:xfrm>
            <a:off x="626882" y="2643666"/>
            <a:ext cx="7890236" cy="3673548"/>
          </a:xfrm>
          <a:prstGeom prst="rect">
            <a:avLst/>
          </a:prstGeom>
        </p:spPr>
      </p:pic>
      <p:sp>
        <p:nvSpPr>
          <p:cNvPr id="5" name="Down Arrow 4"/>
          <p:cNvSpPr/>
          <p:nvPr/>
        </p:nvSpPr>
        <p:spPr>
          <a:xfrm rot="4466237">
            <a:off x="4171360" y="2466259"/>
            <a:ext cx="801278" cy="163324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02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a:t>
            </a:r>
            <a:endParaRPr lang="en-US" dirty="0"/>
          </a:p>
        </p:txBody>
      </p:sp>
      <p:sp>
        <p:nvSpPr>
          <p:cNvPr id="3" name="Content Placeholder 2"/>
          <p:cNvSpPr>
            <a:spLocks noGrp="1"/>
          </p:cNvSpPr>
          <p:nvPr>
            <p:ph idx="1"/>
          </p:nvPr>
        </p:nvSpPr>
        <p:spPr/>
        <p:txBody>
          <a:bodyPr/>
          <a:lstStyle/>
          <a:p>
            <a:r>
              <a:rPr lang="en-US" dirty="0" smtClean="0"/>
              <a:t>Department specific questions can be added</a:t>
            </a:r>
          </a:p>
          <a:p>
            <a:r>
              <a:rPr lang="en-US" dirty="0" smtClean="0"/>
              <a:t>Access all your evaluation results in one place! </a:t>
            </a:r>
            <a:endParaRPr lang="en-US" dirty="0"/>
          </a:p>
        </p:txBody>
      </p:sp>
      <p:pic>
        <p:nvPicPr>
          <p:cNvPr id="6" name="Picture 5"/>
          <p:cNvPicPr>
            <a:picLocks noChangeAspect="1"/>
          </p:cNvPicPr>
          <p:nvPr/>
        </p:nvPicPr>
        <p:blipFill rotWithShape="1">
          <a:blip r:embed="rId2"/>
          <a:srcRect l="2334" t="10304" r="1608" b="30410"/>
          <a:stretch/>
        </p:blipFill>
        <p:spPr>
          <a:xfrm>
            <a:off x="626882" y="2653092"/>
            <a:ext cx="7890236" cy="4135462"/>
          </a:xfrm>
          <a:prstGeom prst="rect">
            <a:avLst/>
          </a:prstGeom>
        </p:spPr>
      </p:pic>
      <p:sp>
        <p:nvSpPr>
          <p:cNvPr id="7" name="Down Arrow 6"/>
          <p:cNvSpPr/>
          <p:nvPr/>
        </p:nvSpPr>
        <p:spPr>
          <a:xfrm rot="10800000">
            <a:off x="1249052" y="4824117"/>
            <a:ext cx="801278" cy="1633242"/>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3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Autofit/>
          </a:bodyPr>
          <a:lstStyle/>
          <a:p>
            <a:r>
              <a:rPr lang="en-US" sz="900" dirty="0"/>
              <a:t>Feldman, K.A</a:t>
            </a:r>
            <a:r>
              <a:rPr lang="en-US" sz="900" dirty="0" smtClean="0"/>
              <a:t>. </a:t>
            </a:r>
            <a:r>
              <a:rPr lang="en-US" sz="900" dirty="0"/>
              <a:t>(1976). Grades and college students’ evaluations of their courses and teachers. </a:t>
            </a:r>
            <a:r>
              <a:rPr lang="en-US" sz="900" i="1" dirty="0"/>
              <a:t>Research in Higher Education, 4,</a:t>
            </a:r>
            <a:r>
              <a:rPr lang="en-US" sz="900" dirty="0"/>
              <a:t> 69-111.</a:t>
            </a:r>
          </a:p>
          <a:p>
            <a:r>
              <a:rPr lang="en-US" sz="900" dirty="0"/>
              <a:t>Howard, G.S., Conway, C.G., &amp; Maxwell, S.E. (1985). Construct validity of measures of college teaching effectiveness. </a:t>
            </a:r>
            <a:r>
              <a:rPr lang="en-US" sz="900" i="1" dirty="0"/>
              <a:t>Journal of Educational Psychology, 77, </a:t>
            </a:r>
            <a:r>
              <a:rPr lang="en-US" sz="900" dirty="0"/>
              <a:t>187-196.</a:t>
            </a:r>
          </a:p>
          <a:p>
            <a:r>
              <a:rPr lang="en-US" sz="900" dirty="0"/>
              <a:t>Marsh, H.W. (</a:t>
            </a:r>
            <a:r>
              <a:rPr lang="en-US" sz="900" dirty="0" smtClean="0"/>
              <a:t>1982). </a:t>
            </a:r>
            <a:r>
              <a:rPr lang="en-US" sz="900" dirty="0"/>
              <a:t>The use of path analysis to estimate teacher and course effects in student ratings of instructional effectiveness. </a:t>
            </a:r>
            <a:r>
              <a:rPr lang="en-US" sz="900" i="1" dirty="0"/>
              <a:t>Applied Psychological </a:t>
            </a:r>
            <a:r>
              <a:rPr lang="en-US" sz="900" i="1" dirty="0" smtClean="0"/>
              <a:t>Measurement, 6(1), </a:t>
            </a:r>
            <a:r>
              <a:rPr lang="en-US" sz="900" dirty="0" smtClean="0"/>
              <a:t>47-59.</a:t>
            </a:r>
            <a:endParaRPr lang="en-US" sz="900" dirty="0"/>
          </a:p>
          <a:p>
            <a:r>
              <a:rPr lang="en-US" sz="900" dirty="0"/>
              <a:t>Marsh, H.W. (1983). Multidimensional ratings of teaching effectiveness by students from different academic settings and their relation to student/course/instructor characteristics.</a:t>
            </a:r>
            <a:r>
              <a:rPr lang="en-US" sz="900" i="1" dirty="0"/>
              <a:t> Journal of Educational Psychology, 75, </a:t>
            </a:r>
            <a:r>
              <a:rPr lang="en-US" sz="900" dirty="0"/>
              <a:t>150-166.</a:t>
            </a:r>
          </a:p>
          <a:p>
            <a:r>
              <a:rPr lang="en-US" sz="900" dirty="0"/>
              <a:t>Marsh, H.W. (1984). Students’ evaluations of university teaching: Dimensionality, reliability, validity, potential biases, and utility</a:t>
            </a:r>
            <a:r>
              <a:rPr lang="en-US" sz="900" i="1" dirty="0"/>
              <a:t>. Journal of Educational Psychology, 76, </a:t>
            </a:r>
            <a:r>
              <a:rPr lang="en-US" sz="900" dirty="0"/>
              <a:t>707-754.</a:t>
            </a:r>
          </a:p>
          <a:p>
            <a:r>
              <a:rPr lang="en-US" sz="900" dirty="0"/>
              <a:t>Marsh, H.W. (1987</a:t>
            </a:r>
            <a:r>
              <a:rPr lang="en-US" sz="900" dirty="0" smtClean="0"/>
              <a:t>). Students’ evaluations of university teaching: Research findings, methodological issues, and directions for future research. </a:t>
            </a:r>
            <a:r>
              <a:rPr lang="en-US" sz="900" i="1" dirty="0"/>
              <a:t>International Journal of Educational Research, 11(3</a:t>
            </a:r>
            <a:r>
              <a:rPr lang="en-US" sz="900" i="1" dirty="0" smtClean="0"/>
              <a:t>), </a:t>
            </a:r>
            <a:r>
              <a:rPr lang="en-US" sz="900" dirty="0" smtClean="0"/>
              <a:t>253-388.</a:t>
            </a:r>
            <a:endParaRPr lang="en-US" sz="900" i="1" dirty="0"/>
          </a:p>
          <a:p>
            <a:r>
              <a:rPr lang="en-US" sz="900" dirty="0"/>
              <a:t>Marsh, H.W., &amp; Dunkin, M. (1992). Students’ evaluations of university teaching:  A multidimensional perspective. In J.C. Smart (ed.), </a:t>
            </a:r>
            <a:r>
              <a:rPr lang="en-US" sz="900" i="1" dirty="0"/>
              <a:t>Higher education: Handbook on theory and research</a:t>
            </a:r>
            <a:r>
              <a:rPr lang="en-US" sz="900" dirty="0"/>
              <a:t>, vol. 8, pp. 143-234. New York: </a:t>
            </a:r>
            <a:r>
              <a:rPr lang="en-US" sz="900" dirty="0" err="1"/>
              <a:t>Agathon</a:t>
            </a:r>
            <a:r>
              <a:rPr lang="en-US" sz="900" dirty="0"/>
              <a:t> Press.</a:t>
            </a:r>
          </a:p>
          <a:p>
            <a:r>
              <a:rPr lang="en-US" sz="900" dirty="0"/>
              <a:t>Marsh, H.W., </a:t>
            </a:r>
            <a:r>
              <a:rPr lang="en-US" sz="900" dirty="0" err="1"/>
              <a:t>Fleiner</a:t>
            </a:r>
            <a:r>
              <a:rPr lang="en-US" sz="900" dirty="0"/>
              <a:t>, H., &amp; Thomas, C.S. (1975). Validity and usefulness of student evaluations of instructional quality. </a:t>
            </a:r>
            <a:r>
              <a:rPr lang="en-US" sz="900" i="1" dirty="0"/>
              <a:t>Journal of Educational Psychology, 67, </a:t>
            </a:r>
            <a:r>
              <a:rPr lang="en-US" sz="900" dirty="0"/>
              <a:t>833-839.</a:t>
            </a:r>
          </a:p>
          <a:p>
            <a:r>
              <a:rPr lang="en-US" sz="900" dirty="0"/>
              <a:t>Marsh, H.W., &amp; Overall, J.U. (1979b). Validity of students’ evaluations of teaching: A comparison with instructor self evaluations by teaching assistants, undergraduate faculty and graduate faulty. Paper presented at the Annual Meeting of the American Educational Research Association, San Francisco (ERIC Document Reproduction Service No. ED177205).</a:t>
            </a:r>
          </a:p>
          <a:p>
            <a:r>
              <a:rPr lang="en-US" sz="900" dirty="0"/>
              <a:t>Marsh, H.W., &amp; Overall, J.U. (1980). Validity of students’ evaluations of teaching effectiveness: cognitive and affective criteria. </a:t>
            </a:r>
            <a:r>
              <a:rPr lang="en-US" sz="900" i="1" dirty="0"/>
              <a:t>Journal of Educational Psychology, 72, </a:t>
            </a:r>
            <a:r>
              <a:rPr lang="en-US" sz="900" dirty="0"/>
              <a:t>468-475.</a:t>
            </a:r>
          </a:p>
          <a:p>
            <a:r>
              <a:rPr lang="en-US" sz="900" dirty="0"/>
              <a:t>Overall, J.U., &amp; Marsh, H.W. (1980). Students’ evaluations of instruction:  A longitudinal study of their stability. </a:t>
            </a:r>
            <a:r>
              <a:rPr lang="en-US" sz="900" i="1" dirty="0"/>
              <a:t>Journal of Educational Psychology, 72,</a:t>
            </a:r>
            <a:r>
              <a:rPr lang="en-US" sz="900" dirty="0"/>
              <a:t> 321-325</a:t>
            </a:r>
            <a:r>
              <a:rPr lang="en-US" sz="900" dirty="0" smtClean="0"/>
              <a:t>.</a:t>
            </a:r>
            <a:endParaRPr lang="en-US" sz="900" dirty="0"/>
          </a:p>
        </p:txBody>
      </p:sp>
    </p:spTree>
    <p:extLst>
      <p:ext uri="{BB962C8B-B14F-4D97-AF65-F5344CB8AC3E}">
        <p14:creationId xmlns:p14="http://schemas.microsoft.com/office/powerpoint/2010/main" val="2325396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the IDEA?</a:t>
            </a:r>
            <a:endParaRPr lang="en-US" dirty="0"/>
          </a:p>
        </p:txBody>
      </p:sp>
      <p:sp>
        <p:nvSpPr>
          <p:cNvPr id="3" name="Content Placeholder 2"/>
          <p:cNvSpPr>
            <a:spLocks noGrp="1"/>
          </p:cNvSpPr>
          <p:nvPr>
            <p:ph idx="1"/>
          </p:nvPr>
        </p:nvSpPr>
        <p:spPr/>
        <p:txBody>
          <a:bodyPr/>
          <a:lstStyle/>
          <a:p>
            <a:r>
              <a:rPr lang="en-US" dirty="0" smtClean="0"/>
              <a:t>Survey in March 2015 showed that the IDEA was not well understood, liked, or utilized</a:t>
            </a:r>
            <a:endParaRPr lang="en-US" dirty="0" smtClean="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2232353849"/>
              </p:ext>
            </p:extLst>
          </p:nvPr>
        </p:nvGraphicFramePr>
        <p:xfrm>
          <a:off x="265387" y="3430832"/>
          <a:ext cx="4075583" cy="28631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330242205"/>
              </p:ext>
            </p:extLst>
          </p:nvPr>
        </p:nvGraphicFramePr>
        <p:xfrm>
          <a:off x="4612519" y="3611944"/>
          <a:ext cx="4074281" cy="25142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7005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SEEQ?</a:t>
            </a:r>
            <a:endParaRPr lang="en-US" dirty="0"/>
          </a:p>
        </p:txBody>
      </p:sp>
      <p:sp>
        <p:nvSpPr>
          <p:cNvPr id="3" name="Content Placeholder 2"/>
          <p:cNvSpPr>
            <a:spLocks noGrp="1"/>
          </p:cNvSpPr>
          <p:nvPr>
            <p:ph idx="1"/>
          </p:nvPr>
        </p:nvSpPr>
        <p:spPr/>
        <p:txBody>
          <a:bodyPr>
            <a:normAutofit/>
          </a:bodyPr>
          <a:lstStyle/>
          <a:p>
            <a:r>
              <a:rPr lang="en-US" dirty="0" smtClean="0"/>
              <a:t>Evaluated 6 SETs</a:t>
            </a:r>
          </a:p>
          <a:p>
            <a:pPr lvl="1"/>
            <a:r>
              <a:rPr lang="en-US" dirty="0"/>
              <a:t>IDEA</a:t>
            </a:r>
            <a:r>
              <a:rPr lang="en-US" dirty="0" smtClean="0"/>
              <a:t>, SEEQ, SPTE, CIEQ, SIRII, </a:t>
            </a:r>
            <a:r>
              <a:rPr lang="en-US" dirty="0" err="1" smtClean="0"/>
              <a:t>IASystem</a:t>
            </a:r>
            <a:r>
              <a:rPr lang="en-US" dirty="0" smtClean="0"/>
              <a:t>, &amp; Panorama</a:t>
            </a:r>
          </a:p>
          <a:p>
            <a:pPr lvl="1"/>
            <a:r>
              <a:rPr lang="en-US" dirty="0" smtClean="0"/>
              <a:t>Number of items per domain, applicability to non- lecture courses, &amp; tone</a:t>
            </a:r>
          </a:p>
          <a:p>
            <a:r>
              <a:rPr lang="en-US" dirty="0" smtClean="0"/>
              <a:t>SETs used for</a:t>
            </a:r>
          </a:p>
          <a:p>
            <a:pPr lvl="1"/>
            <a:r>
              <a:rPr lang="en-US" dirty="0" smtClean="0"/>
              <a:t>Personnel decisions</a:t>
            </a:r>
          </a:p>
          <a:p>
            <a:pPr lvl="1"/>
            <a:r>
              <a:rPr lang="en-US" dirty="0" smtClean="0"/>
              <a:t>Teaching improvement</a:t>
            </a:r>
          </a:p>
          <a:p>
            <a:pPr lvl="1"/>
            <a:r>
              <a:rPr lang="en-US" dirty="0" smtClean="0"/>
              <a:t>Program assessment</a:t>
            </a:r>
            <a:endParaRPr lang="en-US" dirty="0"/>
          </a:p>
          <a:p>
            <a:pPr lvl="1"/>
            <a:endParaRPr lang="en-US" dirty="0"/>
          </a:p>
        </p:txBody>
      </p:sp>
    </p:spTree>
    <p:extLst>
      <p:ext uri="{BB962C8B-B14F-4D97-AF65-F5344CB8AC3E}">
        <p14:creationId xmlns:p14="http://schemas.microsoft.com/office/powerpoint/2010/main" val="23544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SEEQ?</a:t>
            </a:r>
            <a:endParaRPr lang="en-US" dirty="0"/>
          </a:p>
        </p:txBody>
      </p:sp>
      <p:sp>
        <p:nvSpPr>
          <p:cNvPr id="3" name="Content Placeholder 2"/>
          <p:cNvSpPr>
            <a:spLocks noGrp="1"/>
          </p:cNvSpPr>
          <p:nvPr>
            <p:ph idx="1"/>
          </p:nvPr>
        </p:nvSpPr>
        <p:spPr/>
        <p:txBody>
          <a:bodyPr>
            <a:normAutofit/>
          </a:bodyPr>
          <a:lstStyle/>
          <a:p>
            <a:r>
              <a:rPr lang="en-US" dirty="0" smtClean="0"/>
              <a:t>Decision making process</a:t>
            </a:r>
          </a:p>
          <a:p>
            <a:pPr lvl="1"/>
            <a:r>
              <a:rPr lang="en-US" dirty="0" smtClean="0"/>
              <a:t>Reliability</a:t>
            </a:r>
          </a:p>
          <a:p>
            <a:pPr lvl="2"/>
            <a:r>
              <a:rPr lang="en-US" dirty="0" smtClean="0"/>
              <a:t>Similar for IDEA &amp; SEEQ</a:t>
            </a:r>
            <a:endParaRPr lang="en-US" dirty="0" smtClean="0">
              <a:solidFill>
                <a:srgbClr val="FF0000"/>
              </a:solidFill>
            </a:endParaRPr>
          </a:p>
          <a:p>
            <a:pPr lvl="1"/>
            <a:r>
              <a:rPr lang="en-US" dirty="0" smtClean="0"/>
              <a:t>Validity</a:t>
            </a:r>
          </a:p>
          <a:p>
            <a:pPr lvl="2"/>
            <a:r>
              <a:rPr lang="en-US" dirty="0" smtClean="0"/>
              <a:t>Stronger for SEEQ</a:t>
            </a:r>
          </a:p>
          <a:p>
            <a:pPr lvl="1"/>
            <a:r>
              <a:rPr lang="en-US" dirty="0" smtClean="0"/>
              <a:t>Customization </a:t>
            </a:r>
          </a:p>
          <a:p>
            <a:pPr lvl="2"/>
            <a:r>
              <a:rPr lang="en-US" dirty="0" smtClean="0"/>
              <a:t>More flexibility</a:t>
            </a:r>
          </a:p>
          <a:p>
            <a:pPr lvl="1"/>
            <a:r>
              <a:rPr lang="en-US" dirty="0" smtClean="0"/>
              <a:t>Reporting</a:t>
            </a:r>
          </a:p>
          <a:p>
            <a:pPr lvl="2"/>
            <a:r>
              <a:rPr lang="en-US" dirty="0" smtClean="0"/>
              <a:t>Quicker for SEEQ</a:t>
            </a:r>
          </a:p>
        </p:txBody>
      </p:sp>
      <p:sp>
        <p:nvSpPr>
          <p:cNvPr id="4" name="Content Placeholder 2"/>
          <p:cNvSpPr txBox="1">
            <a:spLocks/>
          </p:cNvSpPr>
          <p:nvPr/>
        </p:nvSpPr>
        <p:spPr>
          <a:xfrm>
            <a:off x="6126430" y="20113"/>
            <a:ext cx="3017570" cy="20236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smtClean="0">
              <a:solidFill>
                <a:srgbClr val="FF0000"/>
              </a:solidFill>
            </a:endParaRPr>
          </a:p>
        </p:txBody>
      </p:sp>
    </p:spTree>
    <p:extLst>
      <p:ext uri="{BB962C8B-B14F-4D97-AF65-F5344CB8AC3E}">
        <p14:creationId xmlns:p14="http://schemas.microsoft.com/office/powerpoint/2010/main" val="1014639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SEEQ?</a:t>
            </a:r>
            <a:br>
              <a:rPr lang="en-US" dirty="0" smtClean="0"/>
            </a:br>
            <a:r>
              <a:rPr lang="en-US" dirty="0" smtClean="0"/>
              <a:t>8 Dimensions of Learning</a:t>
            </a:r>
            <a:endParaRPr lang="en-US" dirty="0"/>
          </a:p>
        </p:txBody>
      </p:sp>
      <p:sp>
        <p:nvSpPr>
          <p:cNvPr id="3" name="Content Placeholder 2"/>
          <p:cNvSpPr>
            <a:spLocks noGrp="1"/>
          </p:cNvSpPr>
          <p:nvPr>
            <p:ph idx="1"/>
          </p:nvPr>
        </p:nvSpPr>
        <p:spPr/>
        <p:txBody>
          <a:bodyPr numCol="2">
            <a:normAutofit/>
          </a:bodyPr>
          <a:lstStyle/>
          <a:p>
            <a:r>
              <a:rPr lang="en-US" dirty="0" smtClean="0"/>
              <a:t>Learning </a:t>
            </a:r>
          </a:p>
          <a:p>
            <a:r>
              <a:rPr lang="en-US" dirty="0" smtClean="0"/>
              <a:t>Enthusiasm</a:t>
            </a:r>
          </a:p>
          <a:p>
            <a:r>
              <a:rPr lang="en-US" dirty="0" smtClean="0"/>
              <a:t>Organization</a:t>
            </a:r>
          </a:p>
          <a:p>
            <a:r>
              <a:rPr lang="en-US" dirty="0" smtClean="0"/>
              <a:t>Group interaction</a:t>
            </a:r>
          </a:p>
          <a:p>
            <a:endParaRPr lang="en-US" dirty="0" smtClean="0"/>
          </a:p>
          <a:p>
            <a:endParaRPr lang="en-US" dirty="0" smtClean="0"/>
          </a:p>
          <a:p>
            <a:endParaRPr lang="en-US" dirty="0"/>
          </a:p>
          <a:p>
            <a:endParaRPr lang="en-US" dirty="0" smtClean="0"/>
          </a:p>
          <a:p>
            <a:endParaRPr lang="en-US" dirty="0"/>
          </a:p>
          <a:p>
            <a:r>
              <a:rPr lang="en-US" dirty="0" smtClean="0"/>
              <a:t>Individual Rapport</a:t>
            </a:r>
          </a:p>
          <a:p>
            <a:r>
              <a:rPr lang="en-US" dirty="0" smtClean="0"/>
              <a:t>Breadth</a:t>
            </a:r>
          </a:p>
          <a:p>
            <a:r>
              <a:rPr lang="en-US" dirty="0" smtClean="0"/>
              <a:t>Examinations</a:t>
            </a:r>
          </a:p>
          <a:p>
            <a:r>
              <a:rPr lang="en-US" dirty="0" smtClean="0"/>
              <a:t>Assignments</a:t>
            </a:r>
          </a:p>
          <a:p>
            <a:pPr marL="0" indent="0">
              <a:buNone/>
            </a:pPr>
            <a:endParaRPr lang="en-US" dirty="0"/>
          </a:p>
        </p:txBody>
      </p:sp>
      <p:sp>
        <p:nvSpPr>
          <p:cNvPr id="4" name="Content Placeholder 2"/>
          <p:cNvSpPr txBox="1">
            <a:spLocks/>
          </p:cNvSpPr>
          <p:nvPr/>
        </p:nvSpPr>
        <p:spPr>
          <a:xfrm>
            <a:off x="627806" y="4843069"/>
            <a:ext cx="8229600" cy="754547"/>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Comment section after each dimension</a:t>
            </a:r>
            <a:endParaRPr lang="en-US" dirty="0"/>
          </a:p>
        </p:txBody>
      </p:sp>
    </p:spTree>
    <p:extLst>
      <p:ext uri="{BB962C8B-B14F-4D97-AF65-F5344CB8AC3E}">
        <p14:creationId xmlns:p14="http://schemas.microsoft.com/office/powerpoint/2010/main" val="337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Dimensions</a:t>
            </a:r>
            <a:endParaRPr lang="en-US" dirty="0"/>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3288186"/>
            <a:ext cx="8229600" cy="18501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p>
        </p:txBody>
      </p:sp>
      <p:pic>
        <p:nvPicPr>
          <p:cNvPr id="6" name="Picture 5" descr="Screen Shot 2016-09-18 at 10.45.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80" y="1923068"/>
            <a:ext cx="8619903" cy="4320015"/>
          </a:xfrm>
          <a:prstGeom prst="rect">
            <a:avLst/>
          </a:prstGeom>
        </p:spPr>
      </p:pic>
    </p:spTree>
    <p:extLst>
      <p:ext uri="{BB962C8B-B14F-4D97-AF65-F5344CB8AC3E}">
        <p14:creationId xmlns:p14="http://schemas.microsoft.com/office/powerpoint/2010/main" val="1299055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Dimension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27" t="7006" r="2311" b="51371"/>
          <a:stretch/>
        </p:blipFill>
        <p:spPr>
          <a:xfrm>
            <a:off x="68825" y="2049234"/>
            <a:ext cx="9006349" cy="4097041"/>
          </a:xfrm>
          <a:prstGeom prst="rect">
            <a:avLst/>
          </a:prstGeom>
        </p:spPr>
      </p:pic>
    </p:spTree>
    <p:extLst>
      <p:ext uri="{BB962C8B-B14F-4D97-AF65-F5344CB8AC3E}">
        <p14:creationId xmlns:p14="http://schemas.microsoft.com/office/powerpoint/2010/main" val="2131939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Breadth Dimension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451" t="12721" r="3035" b="51229"/>
          <a:stretch/>
        </p:blipFill>
        <p:spPr>
          <a:xfrm>
            <a:off x="-109183" y="2092751"/>
            <a:ext cx="9253183" cy="4221288"/>
          </a:xfrm>
          <a:prstGeom prst="rect">
            <a:avLst/>
          </a:prstGeom>
        </p:spPr>
      </p:pic>
    </p:spTree>
    <p:extLst>
      <p:ext uri="{BB962C8B-B14F-4D97-AF65-F5344CB8AC3E}">
        <p14:creationId xmlns:p14="http://schemas.microsoft.com/office/powerpoint/2010/main" val="157296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0</TotalTime>
  <Words>1489</Words>
  <Application>Microsoft Office PowerPoint</Application>
  <PresentationFormat>On-screen Show (4:3)</PresentationFormat>
  <Paragraphs>178</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Retrospect</vt:lpstr>
      <vt:lpstr>Student Evaluations of Teaching</vt:lpstr>
      <vt:lpstr>Evaluating Teaching</vt:lpstr>
      <vt:lpstr>Why not the IDEA?</vt:lpstr>
      <vt:lpstr>Why the SEEQ?</vt:lpstr>
      <vt:lpstr>Why the SEEQ?</vt:lpstr>
      <vt:lpstr>What is the SEEQ? 8 Dimensions of Learning</vt:lpstr>
      <vt:lpstr>Examples of Dimensions</vt:lpstr>
      <vt:lpstr>Learning Dimension</vt:lpstr>
      <vt:lpstr>Breadth Dimension</vt:lpstr>
      <vt:lpstr>Development of SEEQ</vt:lpstr>
      <vt:lpstr>Reliability Evidence</vt:lpstr>
      <vt:lpstr>Validity</vt:lpstr>
      <vt:lpstr>Correlation between dimensional ratings and student achievement</vt:lpstr>
      <vt:lpstr>Bias in SETs</vt:lpstr>
      <vt:lpstr>Logistics of administering the SEEQ</vt:lpstr>
      <vt:lpstr>Accessing student evaluations</vt:lpstr>
      <vt:lpstr>Adding course specific questions</vt:lpstr>
      <vt:lpstr>Adding course specific questions</vt:lpstr>
      <vt:lpstr>Accessing your results</vt:lpstr>
      <vt:lpstr>Accessing your results</vt:lpstr>
      <vt:lpstr>Accessing your results</vt:lpstr>
      <vt:lpstr>Results for Learning Dimension</vt:lpstr>
      <vt:lpstr>Results for Organization Dimension</vt:lpstr>
      <vt:lpstr>PowerPoint Presentation</vt:lpstr>
      <vt:lpstr>Accessing your results</vt:lpstr>
      <vt:lpstr>Accessing your results</vt:lpstr>
      <vt:lpstr>Other features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Presper</dc:creator>
  <cp:lastModifiedBy>Amber A. Burgett</cp:lastModifiedBy>
  <cp:revision>86</cp:revision>
  <cp:lastPrinted>2016-09-14T14:37:35Z</cp:lastPrinted>
  <dcterms:created xsi:type="dcterms:W3CDTF">2016-04-05T01:25:24Z</dcterms:created>
  <dcterms:modified xsi:type="dcterms:W3CDTF">2016-11-17T19:32:23Z</dcterms:modified>
</cp:coreProperties>
</file>