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8" r:id="rId10"/>
    <p:sldId id="264" r:id="rId11"/>
    <p:sldId id="270" r:id="rId12"/>
    <p:sldId id="271" r:id="rId13"/>
    <p:sldId id="272" r:id="rId14"/>
    <p:sldId id="273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17B062-0E60-4204-90FA-799028E09454}" type="datetimeFigureOut">
              <a:rPr lang="en-US" smtClean="0"/>
              <a:pPr/>
              <a:t>7/4/2024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BC8D9E-C51B-4A50-AC5F-9E06D6EEC6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Americans Think “good citizenship” means?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4F722D-8979-4263-8CA6-773A3CD4BA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3331698"/>
            <a:ext cx="6477000" cy="245950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Social Groups and the Two Dimensions of Citizenship--2004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dirty="0"/>
              <a:t>                    0.5</a:t>
            </a:r>
          </a:p>
          <a:p>
            <a:pPr>
              <a:buNone/>
            </a:pPr>
            <a:r>
              <a:rPr lang="en-US" dirty="0"/>
              <a:t>       </a:t>
            </a:r>
          </a:p>
          <a:p>
            <a:pPr>
              <a:buNone/>
            </a:pPr>
            <a:r>
              <a:rPr lang="en-US" dirty="0"/>
              <a:t>                                  </a:t>
            </a:r>
          </a:p>
          <a:p>
            <a:pPr>
              <a:buNone/>
            </a:pPr>
            <a:r>
              <a:rPr lang="en-US" dirty="0"/>
              <a:t>                                </a:t>
            </a:r>
          </a:p>
          <a:p>
            <a:pPr>
              <a:buNone/>
            </a:pPr>
            <a:r>
              <a:rPr lang="en-US" dirty="0"/>
              <a:t>Engaged       0                   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                  -0.5</a:t>
            </a:r>
          </a:p>
          <a:p>
            <a:pPr>
              <a:buNone/>
            </a:pPr>
            <a:r>
              <a:rPr lang="en-US" dirty="0"/>
              <a:t>                     -0.5               Duty-Bound             0.5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0" y="1905000"/>
          <a:ext cx="4572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7273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400" dirty="0"/>
                        <a:t>*Nader</a:t>
                      </a:r>
                      <a:r>
                        <a:rPr lang="en-US" sz="1400" baseline="0" dirty="0"/>
                        <a:t> Voters</a:t>
                      </a:r>
                    </a:p>
                    <a:p>
                      <a:r>
                        <a:rPr lang="en-US" sz="1400" baseline="0" dirty="0"/>
                        <a:t>           *African Americans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           *Gen X       *Dems</a:t>
                      </a:r>
                    </a:p>
                    <a:p>
                      <a:r>
                        <a:rPr lang="en-US" sz="1400" baseline="0" dirty="0"/>
                        <a:t>               *Non religious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*Other races</a:t>
                      </a:r>
                    </a:p>
                    <a:p>
                      <a:r>
                        <a:rPr lang="en-US" sz="1400" dirty="0"/>
                        <a:t>            *Graduate</a:t>
                      </a:r>
                      <a:r>
                        <a:rPr lang="en-US" sz="1400" baseline="0" dirty="0"/>
                        <a:t> Degree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             *Religious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*Women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0327"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1400" dirty="0"/>
                        <a:t>Independents*</a:t>
                      </a:r>
                      <a:r>
                        <a:rPr lang="en-US" dirty="0"/>
                        <a:t> 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      </a:t>
                      </a:r>
                      <a:r>
                        <a:rPr lang="en-US" sz="1400" dirty="0"/>
                        <a:t>&lt;Less</a:t>
                      </a:r>
                      <a:r>
                        <a:rPr lang="en-US" sz="1400" baseline="0" dirty="0"/>
                        <a:t> than HS*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    *Whites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*Men          </a:t>
                      </a:r>
                    </a:p>
                    <a:p>
                      <a:r>
                        <a:rPr lang="en-US" sz="1400" dirty="0"/>
                        <a:t>                    *Republicans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                          Pre</a:t>
                      </a:r>
                      <a:r>
                        <a:rPr lang="en-US" sz="1400" baseline="0" dirty="0"/>
                        <a:t> WWII*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18588-E579-40CB-B2FA-BED475C4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sz="37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Social Groups and the Two Dimensions of Citizenship—2018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841799-17CA-4860-AB87-46393273DC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00200"/>
            <a:ext cx="7772400" cy="5257800"/>
          </a:xfrm>
        </p:spPr>
      </p:pic>
    </p:spTree>
    <p:extLst>
      <p:ext uri="{BB962C8B-B14F-4D97-AF65-F5344CB8AC3E}">
        <p14:creationId xmlns:p14="http://schemas.microsoft.com/office/powerpoint/2010/main" val="1549841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17421-6EFD-4C38-96AA-FA10E828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How Does Citizenship Orientation Affect Behavior and Attitudes?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1D7B5-8D87-4864-AB49-68291A026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/>
          <a:lstStyle/>
          <a:p>
            <a:r>
              <a:rPr lang="en-US" dirty="0"/>
              <a:t>Political Participation</a:t>
            </a:r>
          </a:p>
          <a:p>
            <a:pPr marL="137160" indent="0">
              <a:buNone/>
            </a:pPr>
            <a:endParaRPr lang="en-US" dirty="0"/>
          </a:p>
          <a:p>
            <a:pPr lvl="1"/>
            <a:r>
              <a:rPr lang="en-US" dirty="0"/>
              <a:t>Duty-Bound:  Less likely to engage in non-electoral forms of participation, e.g., protests, boycotts, writing letters/contacting politicians, contributing $, working in campaigns.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Engaged:  More likely to do the above</a:t>
            </a:r>
          </a:p>
        </p:txBody>
      </p:sp>
    </p:spTree>
    <p:extLst>
      <p:ext uri="{BB962C8B-B14F-4D97-AF65-F5344CB8AC3E}">
        <p14:creationId xmlns:p14="http://schemas.microsoft.com/office/powerpoint/2010/main" val="2219218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0319-CFD7-44C3-9B6C-B73666B96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7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How Does Citizenship Orientation Affect Behavior and Attitudes?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08416-D137-4F32-8274-0A5EC7188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Political Tolerance of Marginalized Groups (Communists, Atheists, Militarists, Homosexuals, and Racists). Question Asked: Do you agree that ___ should be allowed to:</a:t>
            </a:r>
          </a:p>
          <a:p>
            <a:pPr lvl="1"/>
            <a:r>
              <a:rPr lang="en-US" dirty="0"/>
              <a:t>1.  Speak in your community?</a:t>
            </a:r>
          </a:p>
          <a:p>
            <a:pPr lvl="1"/>
            <a:r>
              <a:rPr lang="en-US" dirty="0"/>
              <a:t>2.   Teach in a college of university?</a:t>
            </a:r>
          </a:p>
          <a:p>
            <a:pPr lvl="1"/>
            <a:r>
              <a:rPr lang="en-US" dirty="0"/>
              <a:t>3.   Have their books in the local library?</a:t>
            </a:r>
          </a:p>
          <a:p>
            <a:endParaRPr lang="en-US" dirty="0"/>
          </a:p>
          <a:p>
            <a:pPr lvl="1"/>
            <a:r>
              <a:rPr lang="en-US" dirty="0"/>
              <a:t>Duty-Bound: Less tolerant of the above</a:t>
            </a:r>
          </a:p>
          <a:p>
            <a:pPr lvl="1"/>
            <a:r>
              <a:rPr lang="en-US" dirty="0"/>
              <a:t>Engaged: More tolerant of the above</a:t>
            </a:r>
          </a:p>
        </p:txBody>
      </p:sp>
    </p:spTree>
    <p:extLst>
      <p:ext uri="{BB962C8B-B14F-4D97-AF65-F5344CB8AC3E}">
        <p14:creationId xmlns:p14="http://schemas.microsoft.com/office/powerpoint/2010/main" val="4155733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B603-5B8D-47D4-9167-8BFF260F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700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How Does Citizenship Orientation Affect Behavior and Attitudes?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219E5-F522-4223-916C-15DEA47CE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View/Evaluations of Government</a:t>
            </a:r>
          </a:p>
          <a:p>
            <a:pPr lvl="1"/>
            <a:r>
              <a:rPr lang="en-US" dirty="0"/>
              <a:t>Duty:  Tend to be more supportive</a:t>
            </a:r>
          </a:p>
          <a:p>
            <a:pPr lvl="1"/>
            <a:r>
              <a:rPr lang="en-US" dirty="0"/>
              <a:t>Engaged: Tend to have mixed views</a:t>
            </a:r>
          </a:p>
          <a:p>
            <a:r>
              <a:rPr lang="en-US" b="1" dirty="0"/>
              <a:t>Support for Democratic Principles</a:t>
            </a:r>
          </a:p>
          <a:p>
            <a:pPr lvl="1"/>
            <a:r>
              <a:rPr lang="en-US" dirty="0"/>
              <a:t>Duty:  Less support for the importance of democratic principles</a:t>
            </a:r>
          </a:p>
          <a:p>
            <a:pPr lvl="1"/>
            <a:r>
              <a:rPr lang="en-US" dirty="0"/>
              <a:t>Engaged: More supportive</a:t>
            </a:r>
          </a:p>
          <a:p>
            <a:r>
              <a:rPr lang="en-US" b="1" dirty="0"/>
              <a:t>View of How Well the Political System is Living up to these Democratic Principles</a:t>
            </a:r>
          </a:p>
          <a:p>
            <a:pPr lvl="1"/>
            <a:r>
              <a:rPr lang="en-US" dirty="0"/>
              <a:t>Duty: View performance of democracy as living up to the principles</a:t>
            </a:r>
          </a:p>
          <a:p>
            <a:pPr lvl="1"/>
            <a:r>
              <a:rPr lang="en-US" dirty="0"/>
              <a:t>Engaged: Sees political system coming up short on living up to the principles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28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Dalton, Russell J. 2021. </a:t>
            </a:r>
            <a:r>
              <a:rPr lang="en-US" i="1" dirty="0"/>
              <a:t>The Good Citizen, </a:t>
            </a: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Edition. Washington, D.C.: Sage, CQ Press.</a:t>
            </a:r>
          </a:p>
          <a:p>
            <a:endParaRPr lang="en-US" dirty="0"/>
          </a:p>
          <a:p>
            <a:r>
              <a:rPr lang="en-US" dirty="0"/>
              <a:t>Dalton, Russell J. 2009.   </a:t>
            </a:r>
            <a:r>
              <a:rPr lang="en-US" u="sng" dirty="0"/>
              <a:t>The Good Citizen</a:t>
            </a:r>
            <a:r>
              <a:rPr lang="en-US" dirty="0"/>
              <a:t>, Revised Edition.  Washington, D.C.:  Sage, CQ Press.</a:t>
            </a:r>
          </a:p>
          <a:p>
            <a:endParaRPr lang="en-US" dirty="0"/>
          </a:p>
          <a:p>
            <a:r>
              <a:rPr lang="en-US" dirty="0"/>
              <a:t>Dalton, Russell J.  2006.  “Citizenship Norms and Political Participation in America:  The Good News Is . . . the Bad News is Wrong.”  The Center for Democracy and Civil Society Occasional Paper Series, Georgetown University  (CDACS Occasional Paper 2006-01, October).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Citizenship in Theory: </a:t>
            </a:r>
            <a:br>
              <a:rPr lang="en-US" dirty="0"/>
            </a:br>
            <a:r>
              <a:rPr lang="en-US" dirty="0"/>
              <a:t>Russell Dalton’s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Aristotle:  Citizenship balances two contending roles—citizens are “all who share in the civic life </a:t>
            </a:r>
            <a:r>
              <a:rPr lang="en-US" i="1" dirty="0"/>
              <a:t>of ruling </a:t>
            </a:r>
            <a:r>
              <a:rPr lang="en-US" dirty="0"/>
              <a:t>and </a:t>
            </a:r>
            <a:r>
              <a:rPr lang="en-US" i="1" dirty="0"/>
              <a:t>being ruled</a:t>
            </a:r>
            <a:r>
              <a:rPr lang="en-US" dirty="0"/>
              <a:t> in turn” (</a:t>
            </a:r>
            <a:r>
              <a:rPr lang="en-US" u="sng" dirty="0"/>
              <a:t>Politics</a:t>
            </a:r>
            <a:r>
              <a:rPr lang="en-US" dirty="0"/>
              <a:t>, italics added).</a:t>
            </a:r>
          </a:p>
          <a:p>
            <a:endParaRPr lang="en-US" dirty="0"/>
          </a:p>
          <a:p>
            <a:r>
              <a:rPr lang="en-US" dirty="0"/>
              <a:t>So, in a democratic society this conception of citizenship implies 4 aspects:</a:t>
            </a:r>
          </a:p>
          <a:p>
            <a:pPr lvl="1"/>
            <a:r>
              <a:rPr lang="en-US" dirty="0"/>
              <a:t>Individual Freedom/Autonomy</a:t>
            </a:r>
          </a:p>
          <a:p>
            <a:pPr lvl="1"/>
            <a:r>
              <a:rPr lang="en-US" dirty="0"/>
              <a:t>Participation in Public/Civic Affairs</a:t>
            </a:r>
          </a:p>
          <a:p>
            <a:pPr lvl="1"/>
            <a:r>
              <a:rPr lang="en-US" dirty="0"/>
              <a:t>The Authority of the State/Government</a:t>
            </a:r>
          </a:p>
          <a:p>
            <a:pPr lvl="1"/>
            <a:r>
              <a:rPr lang="en-US" dirty="0"/>
              <a:t>Social Relations with Others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Dalton: What do Americans Think a “Good Citizen” 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2004 General Social Survey asked this:</a:t>
            </a:r>
          </a:p>
          <a:p>
            <a:pPr lvl="1"/>
            <a:r>
              <a:rPr lang="en-US" dirty="0"/>
              <a:t>“There are different opinions as to what it takes to be a good citizen.  As far as you are concerned personally, on a scale of 1 to 7, where 1 is not at all important and 7 is very important, how important is it to . . .”  There were several questions related to each dimension.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Participate</a:t>
            </a:r>
          </a:p>
          <a:p>
            <a:pPr lvl="1"/>
            <a:r>
              <a:rPr lang="en-US" dirty="0"/>
              <a:t>Be Autonomous</a:t>
            </a:r>
          </a:p>
          <a:p>
            <a:pPr lvl="1"/>
            <a:r>
              <a:rPr lang="en-US" dirty="0"/>
              <a:t>Adhere to Social Order/Laws/Norms</a:t>
            </a:r>
          </a:p>
          <a:p>
            <a:pPr lvl="1"/>
            <a:r>
              <a:rPr lang="en-US" dirty="0"/>
              <a:t>Help Others (Solidarity dimension)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wheel spokes="2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Citizenship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615440"/>
          <a:ext cx="8305800" cy="4632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20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CDACS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0104">
                <a:tc>
                  <a:txBody>
                    <a:bodyPr/>
                    <a:lstStyle/>
                    <a:p>
                      <a:r>
                        <a:rPr lang="en-US" dirty="0"/>
                        <a:t>Participation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Always vote in elections</a:t>
                      </a:r>
                    </a:p>
                    <a:p>
                      <a:r>
                        <a:rPr lang="en-US" dirty="0"/>
                        <a:t>2. Be active in social groups</a:t>
                      </a:r>
                    </a:p>
                    <a:p>
                      <a:r>
                        <a:rPr lang="en-US" dirty="0"/>
                        <a:t>3. Choose products</a:t>
                      </a:r>
                      <a:r>
                        <a:rPr lang="en-US" baseline="0" dirty="0"/>
                        <a:t> for political, social, or environmental reasons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Vote in elections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Be active in voluntary orgs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Be active in politics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6453">
                <a:tc>
                  <a:txBody>
                    <a:bodyPr/>
                    <a:lstStyle/>
                    <a:p>
                      <a:r>
                        <a:rPr lang="en-US" dirty="0"/>
                        <a:t>Autonomy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Try to understand reasoning of people with other opinions.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Keep watch on actions of government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1.</a:t>
                      </a:r>
                      <a:r>
                        <a:rPr lang="en-US" baseline="0" dirty="0"/>
                        <a:t>  Form opinion independently of others.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2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Citizenship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4179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GSS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CDACS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7421">
                <a:tc>
                  <a:txBody>
                    <a:bodyPr/>
                    <a:lstStyle/>
                    <a:p>
                      <a:r>
                        <a:rPr lang="en-US" dirty="0"/>
                        <a:t>Social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Always obey laws</a:t>
                      </a:r>
                      <a:r>
                        <a:rPr lang="en-US" baseline="0" dirty="0"/>
                        <a:t> and regulations.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Never try to evade taxes.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Being willing to serve in the military in a time of need.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Always obey the laws and regulations.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Serve on a jury if called.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Men serve</a:t>
                      </a:r>
                      <a:r>
                        <a:rPr lang="en-US" baseline="0" dirty="0"/>
                        <a:t> in the military when the country is at war.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/>
                        <a:t>4.  Report a crime that one may have witnessed.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1000">
                <a:tc>
                  <a:txBody>
                    <a:bodyPr/>
                    <a:lstStyle/>
                    <a:p>
                      <a:r>
                        <a:rPr lang="en-US" dirty="0"/>
                        <a:t>Solidarity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/>
                        <a:t>Support</a:t>
                      </a:r>
                      <a:r>
                        <a:rPr lang="en-US" baseline="0" dirty="0"/>
                        <a:t> people in America who are worse off.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baseline="0" dirty="0"/>
                        <a:t>Help people in the rest of the world who are worse off.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 Support people</a:t>
                      </a:r>
                      <a:r>
                        <a:rPr lang="en-US" baseline="0" dirty="0"/>
                        <a:t> who are worse off than oneself.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Dimensions of Democratic Citizenship—GSS Factor Analysis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0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Survey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Duty-Bound</a:t>
                      </a:r>
                      <a:r>
                        <a:rPr lang="en-US" baseline="0" dirty="0"/>
                        <a:t> Citizen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Engaged</a:t>
                      </a:r>
                      <a:r>
                        <a:rPr lang="en-US" baseline="0" dirty="0"/>
                        <a:t> Citizen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sz="1800" dirty="0"/>
                        <a:t>Vote</a:t>
                      </a:r>
                      <a:r>
                        <a:rPr lang="en-US" sz="1800" baseline="0" dirty="0"/>
                        <a:t> in Elections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.65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dirty="0"/>
                        <a:t>Never evade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.65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dirty="0"/>
                        <a:t>Serve in the Military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.54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dirty="0"/>
                        <a:t>Obey the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.51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dirty="0"/>
                        <a:t>Keep Watch on Gov’t.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.51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.40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Active in Associations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dirty="0"/>
                        <a:t>Understand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dirty="0"/>
                        <a:t>Choose Products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Help Worse off in 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sz="1600" dirty="0"/>
                        <a:t>Help</a:t>
                      </a:r>
                      <a:r>
                        <a:rPr lang="en-US" sz="1600" baseline="0" dirty="0"/>
                        <a:t> Worse off in America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.77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sz="1400" dirty="0"/>
                        <a:t>       Eigenvalue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r>
                        <a:rPr lang="en-US" sz="1400" dirty="0"/>
                        <a:t>        Percent</a:t>
                      </a:r>
                      <a:r>
                        <a:rPr lang="en-US" sz="1400" baseline="0" dirty="0"/>
                        <a:t> Variance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05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Dimensions of Democratic Citizenship—CDACS Analysis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Duty-Bound Citizen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Engaged Citizen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Report a Crime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.84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Always Obey the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.77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 in the Military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.64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 on a 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 in Elections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.56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.43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Form Own Opinions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.47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Support Worse 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.65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 Active</a:t>
                      </a:r>
                      <a:r>
                        <a:rPr lang="en-US" baseline="0" dirty="0"/>
                        <a:t> in Politics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.80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Active in Voluntary Orgs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.84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    Eigenvalue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    Percent</a:t>
                      </a:r>
                      <a:r>
                        <a:rPr lang="en-US" baseline="0" dirty="0"/>
                        <a:t> 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F9BB6-1469-4389-9439-9ABBD38E66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Findings are Consistent Across time and Surveys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4EF743-9D97-4072-86D1-FDB2F341F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Dalton repeated these analyses with 2014 and 2018 Data</a:t>
            </a:r>
          </a:p>
          <a:p>
            <a:r>
              <a:rPr lang="en-US" dirty="0"/>
              <a:t>Same Results—Is this good for knowledge?</a:t>
            </a:r>
          </a:p>
        </p:txBody>
      </p:sp>
    </p:spTree>
    <p:extLst>
      <p:ext uri="{BB962C8B-B14F-4D97-AF65-F5344CB8AC3E}">
        <p14:creationId xmlns:p14="http://schemas.microsoft.com/office/powerpoint/2010/main" val="1031624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66EA6-AC6A-4ED8-A2BE-F123A5047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Are the “Duty-Oriented” v. “Engaged-Oriented”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C4722-9D5E-4119-8685-CA8B419AC2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000" dirty="0"/>
              <a:t>Duty-Oriented </a:t>
            </a:r>
          </a:p>
          <a:p>
            <a:pPr lvl="1"/>
            <a:r>
              <a:rPr lang="en-US" dirty="0"/>
              <a:t>White</a:t>
            </a:r>
          </a:p>
          <a:p>
            <a:pPr lvl="1"/>
            <a:r>
              <a:rPr lang="en-US" dirty="0"/>
              <a:t>Men</a:t>
            </a:r>
          </a:p>
          <a:p>
            <a:pPr lvl="1"/>
            <a:r>
              <a:rPr lang="en-US" dirty="0"/>
              <a:t>More religious</a:t>
            </a:r>
          </a:p>
          <a:p>
            <a:pPr lvl="1"/>
            <a:r>
              <a:rPr lang="en-US" dirty="0"/>
              <a:t>Older </a:t>
            </a:r>
          </a:p>
          <a:p>
            <a:pPr lvl="1"/>
            <a:r>
              <a:rPr lang="en-US" dirty="0"/>
              <a:t>Conservatives</a:t>
            </a:r>
          </a:p>
          <a:p>
            <a:pPr lvl="1"/>
            <a:r>
              <a:rPr lang="en-US" dirty="0"/>
              <a:t>Republicans</a:t>
            </a:r>
          </a:p>
          <a:p>
            <a:pPr lvl="1"/>
            <a:r>
              <a:rPr lang="en-US" dirty="0"/>
              <a:t>Non-college</a:t>
            </a:r>
          </a:p>
          <a:p>
            <a:pPr lvl="1"/>
            <a:r>
              <a:rPr lang="en-US" dirty="0"/>
              <a:t>Lower income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7DA92-A9F2-4D94-8AF1-36D7502F72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Engaged-Oriented</a:t>
            </a:r>
          </a:p>
          <a:p>
            <a:pPr lvl="1"/>
            <a:r>
              <a:rPr lang="en-US" dirty="0"/>
              <a:t>Minority (non-Asian)</a:t>
            </a:r>
          </a:p>
          <a:p>
            <a:pPr lvl="1"/>
            <a:r>
              <a:rPr lang="en-US" dirty="0"/>
              <a:t>Women</a:t>
            </a:r>
          </a:p>
          <a:p>
            <a:pPr lvl="1"/>
            <a:r>
              <a:rPr lang="en-US" dirty="0"/>
              <a:t>Less religious</a:t>
            </a:r>
          </a:p>
          <a:p>
            <a:pPr lvl="1"/>
            <a:r>
              <a:rPr lang="en-US" dirty="0"/>
              <a:t>Younger</a:t>
            </a:r>
          </a:p>
          <a:p>
            <a:pPr lvl="1"/>
            <a:r>
              <a:rPr lang="en-US" dirty="0"/>
              <a:t>Liberals</a:t>
            </a:r>
          </a:p>
          <a:p>
            <a:pPr lvl="1"/>
            <a:r>
              <a:rPr lang="en-US" dirty="0"/>
              <a:t>Democrats</a:t>
            </a:r>
          </a:p>
          <a:p>
            <a:pPr lvl="1"/>
            <a:r>
              <a:rPr lang="en-US" dirty="0"/>
              <a:t>College-educated</a:t>
            </a:r>
          </a:p>
          <a:p>
            <a:pPr lvl="1"/>
            <a:r>
              <a:rPr lang="en-US" dirty="0"/>
              <a:t>Higher income</a:t>
            </a:r>
          </a:p>
          <a:p>
            <a:pPr marL="58521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00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1010</Words>
  <Application>Microsoft Office PowerPoint</Application>
  <PresentationFormat>On-screen Show (4:3)</PresentationFormat>
  <Paragraphs>217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Book Antiqua</vt:lpstr>
      <vt:lpstr>Lucida Sans</vt:lpstr>
      <vt:lpstr>Wingdings</vt:lpstr>
      <vt:lpstr>Wingdings 2</vt:lpstr>
      <vt:lpstr>Wingdings 3</vt:lpstr>
      <vt:lpstr>Apex</vt:lpstr>
      <vt:lpstr>What do Americans Think “good citizenship” means?</vt:lpstr>
      <vt:lpstr>Citizenship in Theory:  Russell Dalton’s Work</vt:lpstr>
      <vt:lpstr>Dalton: What do Americans Think a “Good Citizen” is</vt:lpstr>
      <vt:lpstr>Categories of Citizenship</vt:lpstr>
      <vt:lpstr>Categories of Citizenship</vt:lpstr>
      <vt:lpstr>Dimensions of Democratic Citizenship—GSS Factor Analysis</vt:lpstr>
      <vt:lpstr>Dimensions of Democratic Citizenship—CDACS Analysis</vt:lpstr>
      <vt:lpstr>Findings are Consistent Across time and Surveys</vt:lpstr>
      <vt:lpstr>Who Are the “Duty-Oriented” v. “Engaged-Oriented”</vt:lpstr>
      <vt:lpstr>Social Groups and the Two Dimensions of Citizenship--2004</vt:lpstr>
      <vt:lpstr>Social Groups and the Two Dimensions of Citizenship—2018</vt:lpstr>
      <vt:lpstr>How Does Citizenship Orientation Affect Behavior and Attitudes?</vt:lpstr>
      <vt:lpstr>How Does Citizenship Orientation Affect Behavior and Attitudes?</vt:lpstr>
      <vt:lpstr>How Does Citizenship Orientation Affect Behavior and Attitudes?</vt:lpstr>
      <vt:lpstr>Sources</vt:lpstr>
    </vt:vector>
  </TitlesOfParts>
  <Company>Wittenberg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Generational Differences in the Meaning of Citizenship</dc:title>
  <dc:creator>jbaker</dc:creator>
  <cp:lastModifiedBy>Rob Baker</cp:lastModifiedBy>
  <cp:revision>25</cp:revision>
  <dcterms:created xsi:type="dcterms:W3CDTF">2011-03-28T23:29:39Z</dcterms:created>
  <dcterms:modified xsi:type="dcterms:W3CDTF">2024-07-04T22:00:48Z</dcterms:modified>
</cp:coreProperties>
</file>