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9.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2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3.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2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2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28.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4"/>
    <p:sldMasterId id="2147483749" r:id="rId5"/>
    <p:sldMasterId id="2147483756" r:id="rId6"/>
    <p:sldMasterId id="2147483794" r:id="rId7"/>
    <p:sldMasterId id="2147483769" r:id="rId8"/>
    <p:sldMasterId id="2147483782" r:id="rId9"/>
    <p:sldMasterId id="2147483798" r:id="rId10"/>
    <p:sldMasterId id="2147483802" r:id="rId11"/>
    <p:sldMasterId id="2147483806" r:id="rId12"/>
    <p:sldMasterId id="2147483815" r:id="rId13"/>
    <p:sldMasterId id="2147483836" r:id="rId14"/>
    <p:sldMasterId id="2147483839" r:id="rId15"/>
    <p:sldMasterId id="2147483850" r:id="rId16"/>
    <p:sldMasterId id="2147483867" r:id="rId17"/>
    <p:sldMasterId id="2147483877" r:id="rId18"/>
    <p:sldMasterId id="2147483892" r:id="rId19"/>
    <p:sldMasterId id="2147483896" r:id="rId20"/>
    <p:sldMasterId id="2147483909" r:id="rId21"/>
    <p:sldMasterId id="2147483921" r:id="rId22"/>
    <p:sldMasterId id="2147483933" r:id="rId23"/>
    <p:sldMasterId id="2147483940" r:id="rId24"/>
    <p:sldMasterId id="2147483947" r:id="rId25"/>
    <p:sldMasterId id="2147483959" r:id="rId26"/>
    <p:sldMasterId id="2147483971" r:id="rId27"/>
    <p:sldMasterId id="2147483983" r:id="rId28"/>
    <p:sldMasterId id="2147483995" r:id="rId29"/>
    <p:sldMasterId id="2147484007" r:id="rId30"/>
    <p:sldMasterId id="2147484014" r:id="rId31"/>
    <p:sldMasterId id="2147484026" r:id="rId32"/>
  </p:sldMasterIdLst>
  <p:notesMasterIdLst>
    <p:notesMasterId r:id="rId64"/>
  </p:notesMasterIdLst>
  <p:handoutMasterIdLst>
    <p:handoutMasterId r:id="rId65"/>
  </p:handoutMasterIdLst>
  <p:sldIdLst>
    <p:sldId id="323" r:id="rId33"/>
    <p:sldId id="421" r:id="rId34"/>
    <p:sldId id="422" r:id="rId35"/>
    <p:sldId id="423" r:id="rId36"/>
    <p:sldId id="428" r:id="rId37"/>
    <p:sldId id="429" r:id="rId38"/>
    <p:sldId id="424" r:id="rId39"/>
    <p:sldId id="425" r:id="rId40"/>
    <p:sldId id="431" r:id="rId41"/>
    <p:sldId id="426" r:id="rId42"/>
    <p:sldId id="430" r:id="rId43"/>
    <p:sldId id="432" r:id="rId44"/>
    <p:sldId id="433" r:id="rId45"/>
    <p:sldId id="326" r:id="rId46"/>
    <p:sldId id="381" r:id="rId47"/>
    <p:sldId id="434" r:id="rId48"/>
    <p:sldId id="368" r:id="rId49"/>
    <p:sldId id="369" r:id="rId50"/>
    <p:sldId id="370" r:id="rId51"/>
    <p:sldId id="400" r:id="rId52"/>
    <p:sldId id="384" r:id="rId53"/>
    <p:sldId id="386" r:id="rId54"/>
    <p:sldId id="435" r:id="rId55"/>
    <p:sldId id="427" r:id="rId56"/>
    <p:sldId id="410" r:id="rId57"/>
    <p:sldId id="414" r:id="rId58"/>
    <p:sldId id="415" r:id="rId59"/>
    <p:sldId id="416" r:id="rId60"/>
    <p:sldId id="417" r:id="rId61"/>
    <p:sldId id="418" r:id="rId62"/>
    <p:sldId id="419" r:id="rId63"/>
  </p:sldIdLst>
  <p:sldSz cx="9144000" cy="6858000" type="screen4x3"/>
  <p:notesSz cx="7023100" cy="9309100"/>
  <p:custDataLst>
    <p:tags r:id="rId66"/>
  </p:custDataLst>
  <p:defaultTextStyle>
    <a:defPPr>
      <a:defRPr lang="en-US"/>
    </a:defPPr>
    <a:lvl1pPr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kern="1200">
        <a:solidFill>
          <a:srgbClr val="005C9E"/>
        </a:solidFill>
        <a:latin typeface="Arial" charset="0"/>
        <a:ea typeface="ヒラギノ角ゴ Pro W3" charset="-128"/>
        <a:cs typeface="ヒラギノ角ゴ Pro W3" charset="-128"/>
      </a:defRPr>
    </a:lvl5pPr>
    <a:lvl6pPr marL="2286000" algn="l" defTabSz="457200" rtl="0" eaLnBrk="1" latinLnBrk="0" hangingPunct="1">
      <a:defRPr kern="1200">
        <a:solidFill>
          <a:srgbClr val="005C9E"/>
        </a:solidFill>
        <a:latin typeface="Arial" charset="0"/>
        <a:ea typeface="ヒラギノ角ゴ Pro W3" charset="-128"/>
        <a:cs typeface="ヒラギノ角ゴ Pro W3" charset="-128"/>
      </a:defRPr>
    </a:lvl6pPr>
    <a:lvl7pPr marL="2743200" algn="l" defTabSz="457200" rtl="0" eaLnBrk="1" latinLnBrk="0" hangingPunct="1">
      <a:defRPr kern="1200">
        <a:solidFill>
          <a:srgbClr val="005C9E"/>
        </a:solidFill>
        <a:latin typeface="Arial" charset="0"/>
        <a:ea typeface="ヒラギノ角ゴ Pro W3" charset="-128"/>
        <a:cs typeface="ヒラギノ角ゴ Pro W3" charset="-128"/>
      </a:defRPr>
    </a:lvl7pPr>
    <a:lvl8pPr marL="3200400" algn="l" defTabSz="457200" rtl="0" eaLnBrk="1" latinLnBrk="0" hangingPunct="1">
      <a:defRPr kern="1200">
        <a:solidFill>
          <a:srgbClr val="005C9E"/>
        </a:solidFill>
        <a:latin typeface="Arial" charset="0"/>
        <a:ea typeface="ヒラギノ角ゴ Pro W3" charset="-128"/>
        <a:cs typeface="ヒラギノ角ゴ Pro W3" charset="-128"/>
      </a:defRPr>
    </a:lvl8pPr>
    <a:lvl9pPr marL="3657600" algn="l" defTabSz="457200" rtl="0" eaLnBrk="1" latinLnBrk="0" hangingPunct="1">
      <a:defRPr kern="1200">
        <a:solidFill>
          <a:srgbClr val="005C9E"/>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864">
          <p15:clr>
            <a:srgbClr val="A4A3A4"/>
          </p15:clr>
        </p15:guide>
        <p15:guide id="2" orient="horz" pos="3888">
          <p15:clr>
            <a:srgbClr val="A4A3A4"/>
          </p15:clr>
        </p15:guide>
        <p15:guide id="3" orient="horz" pos="4176">
          <p15:clr>
            <a:srgbClr val="A4A3A4"/>
          </p15:clr>
        </p15:guide>
        <p15:guide id="4" pos="5472">
          <p15:clr>
            <a:srgbClr val="A4A3A4"/>
          </p15:clr>
        </p15:guide>
        <p15:guide id="5" pos="432">
          <p15:clr>
            <a:srgbClr val="A4A3A4"/>
          </p15:clr>
        </p15:guide>
        <p15:guide id="6" pos="1298">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0" userDrawn="1">
          <p15:clr>
            <a:srgbClr val="A4A3A4"/>
          </p15:clr>
        </p15:guide>
        <p15:guide id="3" orient="horz" pos="2932" userDrawn="1">
          <p15:clr>
            <a:srgbClr val="A4A3A4"/>
          </p15:clr>
        </p15:guide>
        <p15:guide id="4"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458D"/>
    <a:srgbClr val="244489"/>
    <a:srgbClr val="011024"/>
    <a:srgbClr val="140BE8"/>
    <a:srgbClr val="FDBE55"/>
    <a:srgbClr val="E7CE00"/>
    <a:srgbClr val="0078AD"/>
    <a:srgbClr val="559ED1"/>
    <a:srgbClr val="E46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489" autoAdjust="0"/>
    <p:restoredTop sz="94556" autoAdjust="0"/>
  </p:normalViewPr>
  <p:slideViewPr>
    <p:cSldViewPr snapToGrid="0">
      <p:cViewPr varScale="1">
        <p:scale>
          <a:sx n="66" d="100"/>
          <a:sy n="66" d="100"/>
        </p:scale>
        <p:origin x="600" y="40"/>
      </p:cViewPr>
      <p:guideLst>
        <p:guide orient="horz" pos="864"/>
        <p:guide orient="horz" pos="3888"/>
        <p:guide orient="horz" pos="4176"/>
        <p:guide pos="5472"/>
        <p:guide pos="432"/>
        <p:guide pos="1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064" y="-90"/>
      </p:cViewPr>
      <p:guideLst>
        <p:guide orient="horz" pos="2881"/>
        <p:guide pos="216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7.xml"/><Relationship Id="rId21" Type="http://schemas.openxmlformats.org/officeDocument/2006/relationships/slideMaster" Target="slideMasters/slideMaster18.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61" Type="http://schemas.openxmlformats.org/officeDocument/2006/relationships/slide" Target="slides/slide29.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1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presProps" Target="presProps.xml"/><Relationship Id="rId20" Type="http://schemas.openxmlformats.org/officeDocument/2006/relationships/slideMaster" Target="slideMasters/slideMaster17.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809" tIns="46905" rIns="93809" bIns="46905"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809" tIns="46905" rIns="93809" bIns="46905" rtlCol="0"/>
          <a:lstStyle>
            <a:lvl1pPr algn="r">
              <a:defRPr sz="1200"/>
            </a:lvl1pPr>
          </a:lstStyle>
          <a:p>
            <a:fld id="{D663B8E8-F5CF-0F48-A1E8-08C530D7A18E}" type="datetimeFigureOut">
              <a:rPr lang="en-US" smtClean="0"/>
              <a:pPr/>
              <a:t>2/18/2020</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809" tIns="46905" rIns="93809" bIns="46905"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809" tIns="46905" rIns="93809" bIns="46905" rtlCol="0" anchor="b"/>
          <a:lstStyle>
            <a:lvl1pPr algn="r">
              <a:defRPr sz="1200"/>
            </a:lvl1pPr>
          </a:lstStyle>
          <a:p>
            <a:fld id="{C9834079-A58F-384D-BC77-CFEE6321C1F5}" type="slidenum">
              <a:rPr lang="en-US" smtClean="0"/>
              <a:pPr/>
              <a:t>‹#›</a:t>
            </a:fld>
            <a:endParaRPr lang="en-US"/>
          </a:p>
        </p:txBody>
      </p:sp>
    </p:spTree>
    <p:extLst>
      <p:ext uri="{BB962C8B-B14F-4D97-AF65-F5344CB8AC3E}">
        <p14:creationId xmlns:p14="http://schemas.microsoft.com/office/powerpoint/2010/main" val="1006083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343" cy="465455"/>
          </a:xfrm>
          <a:prstGeom prst="rect">
            <a:avLst/>
          </a:prstGeom>
          <a:noFill/>
          <a:ln w="9525">
            <a:noFill/>
            <a:miter lim="800000"/>
            <a:headEnd/>
            <a:tailEnd/>
          </a:ln>
        </p:spPr>
        <p:txBody>
          <a:bodyPr vert="horz" wrap="square" lIns="93809" tIns="46905" rIns="93809" bIns="46905" numCol="1" anchor="t" anchorCtr="0" compatLnSpc="1">
            <a:prstTxWarp prst="textNoShape">
              <a:avLst/>
            </a:prstTxWarp>
          </a:bodyPr>
          <a:lstStyle>
            <a:lvl1pPr>
              <a:defRPr sz="900">
                <a:solidFill>
                  <a:schemeClr val="tx1"/>
                </a:solidFill>
              </a:defRPr>
            </a:lvl1pPr>
          </a:lstStyle>
          <a:p>
            <a:endParaRPr lang="en-US"/>
          </a:p>
        </p:txBody>
      </p:sp>
      <p:sp>
        <p:nvSpPr>
          <p:cNvPr id="4099" name="Rectangle 3"/>
          <p:cNvSpPr>
            <a:spLocks noGrp="1" noChangeArrowheads="1"/>
          </p:cNvSpPr>
          <p:nvPr>
            <p:ph type="dt" idx="1"/>
          </p:nvPr>
        </p:nvSpPr>
        <p:spPr bwMode="auto">
          <a:xfrm>
            <a:off x="3979758" y="0"/>
            <a:ext cx="3043343" cy="465455"/>
          </a:xfrm>
          <a:prstGeom prst="rect">
            <a:avLst/>
          </a:prstGeom>
          <a:noFill/>
          <a:ln w="9525">
            <a:noFill/>
            <a:miter lim="800000"/>
            <a:headEnd/>
            <a:tailEnd/>
          </a:ln>
        </p:spPr>
        <p:txBody>
          <a:bodyPr vert="horz" wrap="square" lIns="93809" tIns="46905" rIns="93809" bIns="46905" numCol="1" anchor="t" anchorCtr="0" compatLnSpc="1">
            <a:prstTxWarp prst="textNoShape">
              <a:avLst/>
            </a:prstTxWarp>
          </a:bodyPr>
          <a:lstStyle>
            <a:lvl1pPr algn="r">
              <a:defRPr sz="900">
                <a:solidFill>
                  <a:schemeClr val="tx1"/>
                </a:solidFill>
              </a:defRPr>
            </a:lvl1pPr>
          </a:lstStyle>
          <a:p>
            <a:endParaRPr lang="en-US"/>
          </a:p>
        </p:txBody>
      </p:sp>
      <p:sp>
        <p:nvSpPr>
          <p:cNvPr id="4100" name="Rectangle 4"/>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6415" y="4421824"/>
            <a:ext cx="5150273" cy="4189095"/>
          </a:xfrm>
          <a:prstGeom prst="rect">
            <a:avLst/>
          </a:prstGeom>
          <a:noFill/>
          <a:ln w="9525">
            <a:noFill/>
            <a:miter lim="800000"/>
            <a:headEnd/>
            <a:tailEnd/>
          </a:ln>
        </p:spPr>
        <p:txBody>
          <a:bodyPr vert="horz" wrap="square" lIns="93809" tIns="46905" rIns="93809" bIns="469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43646"/>
            <a:ext cx="3043343" cy="465455"/>
          </a:xfrm>
          <a:prstGeom prst="rect">
            <a:avLst/>
          </a:prstGeom>
          <a:noFill/>
          <a:ln w="9525">
            <a:noFill/>
            <a:miter lim="800000"/>
            <a:headEnd/>
            <a:tailEnd/>
          </a:ln>
        </p:spPr>
        <p:txBody>
          <a:bodyPr vert="horz" wrap="square" lIns="93809" tIns="46905" rIns="93809" bIns="46905" numCol="1" anchor="b" anchorCtr="0" compatLnSpc="1">
            <a:prstTxWarp prst="textNoShape">
              <a:avLst/>
            </a:prstTxWarp>
          </a:bodyPr>
          <a:lstStyle>
            <a:lvl1pPr>
              <a:defRPr sz="900">
                <a:solidFill>
                  <a:schemeClr val="tx1"/>
                </a:solidFill>
              </a:defRPr>
            </a:lvl1pPr>
          </a:lstStyle>
          <a:p>
            <a:endParaRPr lang="en-US"/>
          </a:p>
        </p:txBody>
      </p:sp>
      <p:sp>
        <p:nvSpPr>
          <p:cNvPr id="4103" name="Rectangle 7"/>
          <p:cNvSpPr>
            <a:spLocks noGrp="1" noChangeArrowheads="1"/>
          </p:cNvSpPr>
          <p:nvPr>
            <p:ph type="sldNum" sz="quarter" idx="5"/>
          </p:nvPr>
        </p:nvSpPr>
        <p:spPr bwMode="auto">
          <a:xfrm>
            <a:off x="3979758" y="8843646"/>
            <a:ext cx="3043343" cy="465455"/>
          </a:xfrm>
          <a:prstGeom prst="rect">
            <a:avLst/>
          </a:prstGeom>
          <a:noFill/>
          <a:ln w="9525">
            <a:noFill/>
            <a:miter lim="800000"/>
            <a:headEnd/>
            <a:tailEnd/>
          </a:ln>
        </p:spPr>
        <p:txBody>
          <a:bodyPr vert="horz" wrap="square" lIns="93809" tIns="46905" rIns="93809" bIns="46905" numCol="1" anchor="b" anchorCtr="0" compatLnSpc="1">
            <a:prstTxWarp prst="textNoShape">
              <a:avLst/>
            </a:prstTxWarp>
          </a:bodyPr>
          <a:lstStyle>
            <a:lvl1pPr algn="r">
              <a:defRPr sz="900">
                <a:solidFill>
                  <a:schemeClr val="tx1"/>
                </a:solidFill>
              </a:defRPr>
            </a:lvl1pPr>
          </a:lstStyle>
          <a:p>
            <a:fld id="{AEA4F845-AC77-0F4F-B613-43871740629E}" type="slidenum">
              <a:rPr lang="en-US"/>
              <a:pPr/>
              <a:t>‹#›</a:t>
            </a:fld>
            <a:endParaRPr lang="en-US"/>
          </a:p>
        </p:txBody>
      </p:sp>
    </p:spTree>
    <p:extLst>
      <p:ext uri="{BB962C8B-B14F-4D97-AF65-F5344CB8AC3E}">
        <p14:creationId xmlns:p14="http://schemas.microsoft.com/office/powerpoint/2010/main" val="105400005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228600" indent="-114300" algn="l" rtl="0" fontAlgn="base">
      <a:spcBef>
        <a:spcPct val="30000"/>
      </a:spcBef>
      <a:spcAft>
        <a:spcPct val="0"/>
      </a:spcAft>
      <a:buChar char="•"/>
      <a:defRPr sz="1200" kern="1200">
        <a:solidFill>
          <a:schemeClr val="tx1"/>
        </a:solidFill>
        <a:latin typeface="Arial" charset="0"/>
        <a:ea typeface="ヒラギノ角ゴ Pro W3" charset="-128"/>
        <a:cs typeface="ヒラギノ角ゴ Pro W3" charset="-128"/>
      </a:defRPr>
    </a:lvl2pPr>
    <a:lvl3pPr marL="457200" indent="-114300" algn="l" rtl="0" fontAlgn="base">
      <a:spcBef>
        <a:spcPct val="30000"/>
      </a:spcBef>
      <a:spcAft>
        <a:spcPct val="0"/>
      </a:spcAft>
      <a:buFont typeface="Arial" charset="0"/>
      <a:buChar char="–"/>
      <a:defRPr sz="1200" kern="1200">
        <a:solidFill>
          <a:schemeClr val="tx1"/>
        </a:solidFill>
        <a:latin typeface="Arial" charset="0"/>
        <a:ea typeface="ヒラギノ角ゴ Pro W3" charset="-128"/>
        <a:cs typeface="ヒラギノ角ゴ Pro W3" charset="-128"/>
      </a:defRPr>
    </a:lvl3pPr>
    <a:lvl4pPr marL="685800" indent="-114300" algn="l" rtl="0" fontAlgn="base">
      <a:spcBef>
        <a:spcPct val="30000"/>
      </a:spcBef>
      <a:spcAft>
        <a:spcPct val="0"/>
      </a:spcAft>
      <a:buChar char="•"/>
      <a:defRPr sz="1200" kern="1200">
        <a:solidFill>
          <a:schemeClr val="tx1"/>
        </a:solidFill>
        <a:latin typeface="Arial" charset="0"/>
        <a:ea typeface="ヒラギノ角ゴ Pro W3" charset="-128"/>
        <a:cs typeface="ヒラギノ角ゴ Pro W3" charset="-128"/>
      </a:defRPr>
    </a:lvl4pPr>
    <a:lvl5pPr marL="914400" indent="-114300" algn="l" rtl="0" fontAlgn="base">
      <a:spcBef>
        <a:spcPct val="30000"/>
      </a:spcBef>
      <a:spcAft>
        <a:spcPct val="0"/>
      </a:spcAft>
      <a:buFont typeface="Arial" charset="0"/>
      <a:buChar char="–"/>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Open Enrollment 2016</a:t>
            </a:r>
          </a:p>
          <a:p>
            <a:endParaRPr lang="en-US" b="0" u="none" dirty="0" smtClean="0"/>
          </a:p>
          <a:p>
            <a:r>
              <a:rPr lang="en-US" b="0" u="none" dirty="0" smtClean="0"/>
              <a:t>Connecting you to quality health plan options</a:t>
            </a:r>
          </a:p>
          <a:p>
            <a:endParaRPr lang="en-US" b="0" u="none" dirty="0" smtClean="0"/>
          </a:p>
        </p:txBody>
      </p:sp>
      <p:sp>
        <p:nvSpPr>
          <p:cNvPr id="4" name="Slide Number Placeholder 3"/>
          <p:cNvSpPr>
            <a:spLocks noGrp="1"/>
          </p:cNvSpPr>
          <p:nvPr>
            <p:ph type="sldNum" sz="quarter" idx="10"/>
          </p:nvPr>
        </p:nvSpPr>
        <p:spPr/>
        <p:txBody>
          <a:bodyPr/>
          <a:lstStyle/>
          <a:p>
            <a:fld id="{AEA4F845-AC77-0F4F-B613-43871740629E}" type="slidenum">
              <a:rPr lang="en-US" smtClean="0"/>
              <a:pPr/>
              <a:t>1</a:t>
            </a:fld>
            <a:endParaRPr lang="en-US" dirty="0"/>
          </a:p>
        </p:txBody>
      </p:sp>
    </p:spTree>
    <p:extLst>
      <p:ext uri="{BB962C8B-B14F-4D97-AF65-F5344CB8AC3E}">
        <p14:creationId xmlns:p14="http://schemas.microsoft.com/office/powerpoint/2010/main" val="67360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242888"/>
            <a:ext cx="4654550" cy="3490912"/>
          </a:xfrm>
        </p:spPr>
      </p:sp>
      <p:sp>
        <p:nvSpPr>
          <p:cNvPr id="3" name="Notes Placeholder 2"/>
          <p:cNvSpPr>
            <a:spLocks noGrp="1"/>
          </p:cNvSpPr>
          <p:nvPr>
            <p:ph type="body" idx="1"/>
          </p:nvPr>
        </p:nvSpPr>
        <p:spPr/>
        <p:txBody>
          <a:bodyPr/>
          <a:lstStyle/>
          <a:p>
            <a:r>
              <a:rPr lang="en-US" dirty="0"/>
              <a:t>We want members to make informed health care decisions. That’s why we’re empowering them, as consumers, with tools to help them shop for value and make informed comparisons on coverage, cost, quality and patient satisfaction.</a:t>
            </a:r>
          </a:p>
          <a:p>
            <a:r>
              <a:rPr lang="en-US" dirty="0"/>
              <a:t> </a:t>
            </a:r>
          </a:p>
          <a:p>
            <a:r>
              <a:rPr lang="en-US" dirty="0"/>
              <a:t>For example, our Find a Doctor tool lets members search for providers in eight categories, including health care professionals, facilities, dental and vision. It includes search, map and view network provider details. </a:t>
            </a:r>
          </a:p>
          <a:p>
            <a:r>
              <a:rPr lang="en-US" dirty="0"/>
              <a:t> </a:t>
            </a:r>
          </a:p>
          <a:p>
            <a:r>
              <a:rPr lang="en-US" dirty="0"/>
              <a:t>They can rank providers on quality, through our Blue Distinction National Centers of Excellence Program and Blue Precision Specialty Physician Recognition Program. </a:t>
            </a:r>
          </a:p>
        </p:txBody>
      </p:sp>
      <p:sp>
        <p:nvSpPr>
          <p:cNvPr id="4" name="Slide Number Placeholder 3"/>
          <p:cNvSpPr>
            <a:spLocks noGrp="1"/>
          </p:cNvSpPr>
          <p:nvPr>
            <p:ph type="sldNum" sz="quarter" idx="10"/>
          </p:nvPr>
        </p:nvSpPr>
        <p:spPr/>
        <p:txBody>
          <a:bodyPr/>
          <a:lstStyle/>
          <a:p>
            <a:fld id="{FF0CF8E0-8471-F54C-8E8B-51A7BBDD474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0711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4F845-AC77-0F4F-B613-43871740629E}"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198030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339">
              <a:defRPr/>
            </a:pPr>
            <a:endParaRPr lang="en-US" sz="1100" dirty="0">
              <a:solidFill>
                <a:srgbClr val="B30F73"/>
              </a:solidFill>
            </a:endParaRPr>
          </a:p>
        </p:txBody>
      </p:sp>
      <p:sp>
        <p:nvSpPr>
          <p:cNvPr id="4" name="Slide Number Placeholder 3"/>
          <p:cNvSpPr>
            <a:spLocks noGrp="1"/>
          </p:cNvSpPr>
          <p:nvPr>
            <p:ph type="sldNum" sz="quarter" idx="10"/>
          </p:nvPr>
        </p:nvSpPr>
        <p:spPr/>
        <p:txBody>
          <a:bodyPr/>
          <a:lstStyle/>
          <a:p>
            <a:fld id="{AEA4F845-AC77-0F4F-B613-43871740629E}" type="slidenum">
              <a:rPr lang="en-US" smtClean="0"/>
              <a:pPr/>
              <a:t>14</a:t>
            </a:fld>
            <a:endParaRPr lang="en-US" dirty="0"/>
          </a:p>
        </p:txBody>
      </p:sp>
    </p:spTree>
    <p:extLst>
      <p:ext uri="{BB962C8B-B14F-4D97-AF65-F5344CB8AC3E}">
        <p14:creationId xmlns:p14="http://schemas.microsoft.com/office/powerpoint/2010/main" val="325247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7339">
              <a:defRPr/>
            </a:pPr>
            <a:endParaRPr lang="en-US" sz="1300" dirty="0"/>
          </a:p>
        </p:txBody>
      </p:sp>
      <p:sp>
        <p:nvSpPr>
          <p:cNvPr id="4" name="Slide Number Placeholder 3"/>
          <p:cNvSpPr>
            <a:spLocks noGrp="1"/>
          </p:cNvSpPr>
          <p:nvPr>
            <p:ph type="sldNum" sz="quarter" idx="10"/>
          </p:nvPr>
        </p:nvSpPr>
        <p:spPr/>
        <p:txBody>
          <a:bodyPr/>
          <a:lstStyle/>
          <a:p>
            <a:fld id="{9AAD006C-5419-1048-B2D1-570F51E07A1A}" type="slidenum">
              <a:rPr lang="en-US" smtClean="0"/>
              <a:pPr/>
              <a:t>15</a:t>
            </a:fld>
            <a:endParaRPr lang="en-US" dirty="0"/>
          </a:p>
        </p:txBody>
      </p:sp>
    </p:spTree>
    <p:extLst>
      <p:ext uri="{BB962C8B-B14F-4D97-AF65-F5344CB8AC3E}">
        <p14:creationId xmlns:p14="http://schemas.microsoft.com/office/powerpoint/2010/main" val="2426752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wrap things up, we have a few tips that can help</a:t>
            </a:r>
            <a:r>
              <a:rPr lang="en-US" baseline="0" dirty="0" smtClean="0"/>
              <a:t> </a:t>
            </a:r>
            <a:r>
              <a:rPr lang="en-US" baseline="0" smtClean="0"/>
              <a:t>you save money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EA4F845-AC77-0F4F-B613-43871740629E}"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76979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A4F845-AC77-0F4F-B613-43871740629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73303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29EC8-5713-FA43-AE38-8CA409D842E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91947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EA4F845-AC77-0F4F-B613-43871740629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42790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Intro for employers and brokers</a:t>
            </a:r>
            <a:r>
              <a:rPr lang="en-US" dirty="0"/>
              <a:t>: At Anthem, we had a question: what if we could re-engineer health care from the ground up? What would it look like to take a disjointed and complicated system and make it more connected? It’s a future we can see clearly, because we’re building it right now: a health ecosystem. A thriving, interconnected environment fed by data and digital technologies. Where technology makes the human experience more cohesive. In this kind of health ecosystem, every aspect of health care—doctors, health plans, wellness tools, everything—works together seamlessly to create a more connected experience for everyone. It’s all part of serving each member as a population of one.</a:t>
            </a:r>
          </a:p>
          <a:p>
            <a:endParaRPr lang="en-US" dirty="0"/>
          </a:p>
          <a:p>
            <a:r>
              <a:rPr lang="en-US" b="1" u="sng" dirty="0"/>
              <a:t>Intro for members</a:t>
            </a:r>
            <a:r>
              <a:rPr lang="en-US" dirty="0"/>
              <a:t>: Say hello to a simpler health care experience. With Sydney, it's easier to get things done. Use the app to help you find the right doctor. Get the health plan info you need. See all your benefits in one place. And discover new ways to get care, wherever you are. It’s all part of bringing care closer to you in the simplest way possible.</a:t>
            </a:r>
          </a:p>
        </p:txBody>
      </p:sp>
      <p:sp>
        <p:nvSpPr>
          <p:cNvPr id="4" name="Slide Number Placeholder 3"/>
          <p:cNvSpPr>
            <a:spLocks noGrp="1"/>
          </p:cNvSpPr>
          <p:nvPr>
            <p:ph type="sldNum" sz="quarter" idx="10"/>
          </p:nvPr>
        </p:nvSpPr>
        <p:spPr/>
        <p:txBody>
          <a:bodyPr/>
          <a:lstStyle/>
          <a:p>
            <a:fld id="{DFC4010D-B2AA-4083-BB11-BA851751BFF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36515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Intro for employers and brokers</a:t>
            </a:r>
            <a:r>
              <a:rPr lang="en-US" dirty="0"/>
              <a:t>: At Anthem, we had a question: what if we could re-engineer health care from the ground up? What would it look like to take a disjointed and complicated system and make it more connected? It’s a future we can see clearly, because we’re building it right now: a health ecosystem. A thriving, interconnected environment fed by data and digital technologies. Where technology makes the human experience more cohesive. In this kind of health ecosystem, every aspect of health care—doctors, health plans, wellness tools, everything—works together seamlessly to create a more connected experience for everyone. It’s all part of serving each member as a population of one.</a:t>
            </a:r>
          </a:p>
          <a:p>
            <a:endParaRPr lang="en-US" dirty="0"/>
          </a:p>
          <a:p>
            <a:r>
              <a:rPr lang="en-US" b="1" u="sng" dirty="0"/>
              <a:t>Intro for members</a:t>
            </a:r>
            <a:r>
              <a:rPr lang="en-US" dirty="0"/>
              <a:t>: Say hello to a simpler health care experience. With Sydney, it's easier to get things done. Use the app to help you find the right doctor. Get the health plan info you need. See all your benefits in one place. And discover new ways to get care, wherever you are. It’s all part of bringing care closer to you in the simplest way possible.</a:t>
            </a:r>
          </a:p>
        </p:txBody>
      </p:sp>
      <p:sp>
        <p:nvSpPr>
          <p:cNvPr id="4" name="Slide Number Placeholder 3"/>
          <p:cNvSpPr>
            <a:spLocks noGrp="1"/>
          </p:cNvSpPr>
          <p:nvPr>
            <p:ph type="sldNum" sz="quarter" idx="10"/>
          </p:nvPr>
        </p:nvSpPr>
        <p:spPr/>
        <p:txBody>
          <a:bodyPr/>
          <a:lstStyle/>
          <a:p>
            <a:fld id="{DFC4010D-B2AA-4083-BB11-BA851751BFF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0506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29EC8-5713-FA43-AE38-8CA409D842E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32313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Intro for employers and brokers</a:t>
            </a:r>
            <a:r>
              <a:rPr lang="en-US" dirty="0"/>
              <a:t>: At Anthem, we had a question: what if we could re-engineer health care from the ground up? What would it look like to take a disjointed and complicated system and make it more connected? It’s a future we can see clearly, because we’re building it right now: a health ecosystem. A thriving, interconnected environment fed by data and digital technologies. Where technology makes the human experience more cohesive. In this kind of health ecosystem, every aspect of health care—doctors, health plans, wellness tools, everything—works together seamlessly to create a more connected experience for everyone. It’s all part of serving each member as a population of one.</a:t>
            </a:r>
          </a:p>
          <a:p>
            <a:endParaRPr lang="en-US" dirty="0"/>
          </a:p>
          <a:p>
            <a:r>
              <a:rPr lang="en-US" b="1" u="sng" dirty="0"/>
              <a:t>Intro for members</a:t>
            </a:r>
            <a:r>
              <a:rPr lang="en-US" dirty="0"/>
              <a:t>: Say hello to a simpler health care experience. With Sydney, it's easier to get things done. Use the app to help you find the right doctor. Get the health plan info you need. See all your benefits in one place. And discover new ways to get care, wherever you are. It’s all part of bringing care closer to you in the simplest way possible.</a:t>
            </a:r>
          </a:p>
        </p:txBody>
      </p:sp>
      <p:sp>
        <p:nvSpPr>
          <p:cNvPr id="4" name="Slide Number Placeholder 3"/>
          <p:cNvSpPr>
            <a:spLocks noGrp="1"/>
          </p:cNvSpPr>
          <p:nvPr>
            <p:ph type="sldNum" sz="quarter" idx="10"/>
          </p:nvPr>
        </p:nvSpPr>
        <p:spPr/>
        <p:txBody>
          <a:bodyPr/>
          <a:lstStyle/>
          <a:p>
            <a:fld id="{DFC4010D-B2AA-4083-BB11-BA851751BFF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568283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Intro for employers and brokers</a:t>
            </a:r>
            <a:r>
              <a:rPr lang="en-US" dirty="0"/>
              <a:t>: At Anthem, we had a question: what if we could re-engineer health care from the ground up? What would it look like to take a disjointed and complicated system and make it more connected? It’s a future we can see clearly, because we’re building it right now: a health ecosystem. A thriving, interconnected environment fed by data and digital technologies. Where technology makes the human experience more cohesive. In this kind of health ecosystem, every aspect of health care—doctors, health plans, wellness tools, everything—works together seamlessly to create a more connected experience for everyone. It’s all part of serving each member as a population of one.</a:t>
            </a:r>
          </a:p>
          <a:p>
            <a:endParaRPr lang="en-US" dirty="0"/>
          </a:p>
          <a:p>
            <a:r>
              <a:rPr lang="en-US" b="1" u="sng" dirty="0"/>
              <a:t>Intro for members</a:t>
            </a:r>
            <a:r>
              <a:rPr lang="en-US" dirty="0"/>
              <a:t>: Say hello to a simpler health care experience. With Sydney, it's easier to get things done. Use the app to help you find the right doctor. Get the health plan info you need. See all your benefits in one place. And discover new ways to get care, wherever you are. It’s all part of bringing care closer to you in the simplest way possible.</a:t>
            </a:r>
          </a:p>
        </p:txBody>
      </p:sp>
      <p:sp>
        <p:nvSpPr>
          <p:cNvPr id="4" name="Slide Number Placeholder 3"/>
          <p:cNvSpPr>
            <a:spLocks noGrp="1"/>
          </p:cNvSpPr>
          <p:nvPr>
            <p:ph type="sldNum" sz="quarter" idx="10"/>
          </p:nvPr>
        </p:nvSpPr>
        <p:spPr/>
        <p:txBody>
          <a:bodyPr/>
          <a:lstStyle/>
          <a:p>
            <a:fld id="{DFC4010D-B2AA-4083-BB11-BA851751BFF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53676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Intro for employers and brokers</a:t>
            </a:r>
            <a:r>
              <a:rPr lang="en-US" dirty="0"/>
              <a:t>: At Anthem, we had a question: what if we could re-engineer health care from the ground up? What would it look like to take a disjointed and complicated system and make it more connected? It’s a future we can see clearly, because we’re building it right now: a health ecosystem. A thriving, interconnected environment fed by data and digital technologies. Where technology makes the human experience more cohesive. In this kind of health ecosystem, every aspect of health care—doctors, health plans, wellness tools, everything—works together seamlessly to create a more connected experience for everyone. It’s all part of serving each member as a population of one.</a:t>
            </a:r>
          </a:p>
          <a:p>
            <a:endParaRPr lang="en-US" dirty="0"/>
          </a:p>
          <a:p>
            <a:r>
              <a:rPr lang="en-US" b="1" u="sng" dirty="0"/>
              <a:t>Intro for members</a:t>
            </a:r>
            <a:r>
              <a:rPr lang="en-US" dirty="0"/>
              <a:t>: Say hello to a simpler health care experience. With Sydney, it's easier to get things done. Use the app to help you find the right doctor. Get the health plan info you need. See all your benefits in one place. And discover new ways to get care, wherever you are. It’s all part of bringing care closer to you in the simplest way possible.</a:t>
            </a:r>
          </a:p>
        </p:txBody>
      </p:sp>
      <p:sp>
        <p:nvSpPr>
          <p:cNvPr id="4" name="Slide Number Placeholder 3"/>
          <p:cNvSpPr>
            <a:spLocks noGrp="1"/>
          </p:cNvSpPr>
          <p:nvPr>
            <p:ph type="sldNum" sz="quarter" idx="10"/>
          </p:nvPr>
        </p:nvSpPr>
        <p:spPr/>
        <p:txBody>
          <a:bodyPr/>
          <a:lstStyle/>
          <a:p>
            <a:fld id="{DFC4010D-B2AA-4083-BB11-BA851751BFF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06040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29EC8-5713-FA43-AE38-8CA409D842E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4545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F29EC8-5713-FA43-AE38-8CA409D842E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60696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Claims data based on Local Group and </a:t>
            </a:r>
            <a:r>
              <a:rPr lang="en-US" dirty="0" err="1"/>
              <a:t>Ind</a:t>
            </a:r>
            <a:r>
              <a:rPr lang="en-US" dirty="0"/>
              <a:t>, Non Refunding Members only, for LHO fully treatable diagnosis codes in WLP’s 14 Blue states.”</a:t>
            </a:r>
          </a:p>
        </p:txBody>
      </p:sp>
      <p:sp>
        <p:nvSpPr>
          <p:cNvPr id="4" name="Slide Number Placeholder 3"/>
          <p:cNvSpPr>
            <a:spLocks noGrp="1"/>
          </p:cNvSpPr>
          <p:nvPr>
            <p:ph type="sldNum" sz="quarter" idx="10"/>
          </p:nvPr>
        </p:nvSpPr>
        <p:spPr/>
        <p:txBody>
          <a:bodyPr/>
          <a:lstStyle/>
          <a:p>
            <a:fld id="{A2BC5827-C98C-46CD-83D3-D96CE9709BE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0968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C5827-C98C-46CD-83D3-D96CE9709BE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426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AD006C-5419-1048-B2D1-570F51E07A1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96574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Patients Receive:</a:t>
            </a:r>
          </a:p>
          <a:p>
            <a:pPr marL="174971" indent="-174971">
              <a:buFont typeface="Arial"/>
              <a:buChar char="•"/>
            </a:pPr>
            <a:r>
              <a:rPr lang="en-US" baseline="0" dirty="0" smtClean="0"/>
              <a:t>A health assessment and personalized care plan</a:t>
            </a:r>
          </a:p>
          <a:p>
            <a:pPr marL="174971" indent="-174971">
              <a:buFont typeface="Arial"/>
              <a:buChar char="•"/>
            </a:pPr>
            <a:r>
              <a:rPr lang="en-US" baseline="0" dirty="0" smtClean="0"/>
              <a:t>A referral to a behavioral health provider</a:t>
            </a:r>
          </a:p>
          <a:p>
            <a:pPr marL="174971" indent="-174971">
              <a:buFont typeface="Arial"/>
              <a:buChar char="•"/>
            </a:pPr>
            <a:r>
              <a:rPr lang="en-US" baseline="0" dirty="0" smtClean="0"/>
              <a:t>Medication coordination</a:t>
            </a:r>
          </a:p>
          <a:p>
            <a:pPr marL="174971" indent="-174971">
              <a:buFont typeface="Arial"/>
              <a:buChar char="•"/>
            </a:pPr>
            <a:r>
              <a:rPr lang="en-US" baseline="0" dirty="0" smtClean="0"/>
              <a:t>Help with diet, weight management and smoking cessation</a:t>
            </a:r>
          </a:p>
          <a:p>
            <a:pPr marL="174971" indent="-174971">
              <a:buFont typeface="Arial"/>
              <a:buChar char="•"/>
            </a:pPr>
            <a:r>
              <a:rPr lang="en-US" baseline="0" dirty="0" smtClean="0"/>
              <a:t>An RN case manager to follow-up and monitor progress</a:t>
            </a:r>
          </a:p>
          <a:p>
            <a:pPr marL="174971" indent="-174971">
              <a:buFont typeface="Arial"/>
              <a:buChar char="•"/>
            </a:pPr>
            <a:r>
              <a:rPr lang="en-US" baseline="0" dirty="0" smtClean="0"/>
              <a:t>Support scheduling exams, screenings and immunizations</a:t>
            </a:r>
          </a:p>
          <a:p>
            <a:pPr marL="174971" indent="-174971">
              <a:buFont typeface="Arial"/>
              <a:buChar char="•"/>
            </a:pPr>
            <a:endParaRPr lang="en-US" baseline="0" dirty="0" smtClean="0"/>
          </a:p>
          <a:p>
            <a:r>
              <a:rPr lang="en-US" baseline="0" dirty="0" smtClean="0"/>
              <a:t>This approach:</a:t>
            </a:r>
          </a:p>
          <a:p>
            <a:pPr marL="174971" indent="-174971" defTabSz="466586">
              <a:buFont typeface="Arial"/>
              <a:buChar char="•"/>
              <a:defRPr/>
            </a:pPr>
            <a:r>
              <a:rPr lang="en-GB" dirty="0"/>
              <a:t>Steers </a:t>
            </a:r>
            <a:r>
              <a:rPr lang="en-GB" dirty="0" smtClean="0"/>
              <a:t>way </a:t>
            </a:r>
            <a:r>
              <a:rPr lang="en-GB" dirty="0"/>
              <a:t>from unnecessary hospital and  ER visits </a:t>
            </a:r>
            <a:r>
              <a:rPr lang="en-GB" b="1" dirty="0"/>
              <a:t>in </a:t>
            </a:r>
            <a:r>
              <a:rPr lang="en-GB" b="1" dirty="0" err="1"/>
              <a:t>favor</a:t>
            </a:r>
            <a:r>
              <a:rPr lang="en-GB" b="1" dirty="0"/>
              <a:t> of outpatient solutions.</a:t>
            </a:r>
          </a:p>
          <a:p>
            <a:pPr marL="174971" indent="-174971" defTabSz="466586">
              <a:buFont typeface="Arial"/>
              <a:buChar char="•"/>
              <a:defRPr/>
            </a:pPr>
            <a:r>
              <a:rPr lang="en-GB" dirty="0" smtClean="0"/>
              <a:t>Directs</a:t>
            </a:r>
            <a:r>
              <a:rPr lang="en-GB" baseline="0" dirty="0" smtClean="0"/>
              <a:t> </a:t>
            </a:r>
            <a:r>
              <a:rPr lang="en-GB" dirty="0" smtClean="0"/>
              <a:t>from </a:t>
            </a:r>
            <a:r>
              <a:rPr lang="en-GB" b="1" dirty="0"/>
              <a:t>brand to generic prescriptions, when possible.</a:t>
            </a:r>
          </a:p>
          <a:p>
            <a:pPr marL="174971" indent="-174971" defTabSz="466586">
              <a:buFont typeface="Arial"/>
              <a:buChar char="•"/>
              <a:defRPr/>
            </a:pPr>
            <a:r>
              <a:rPr lang="en-GB" dirty="0"/>
              <a:t>Motivates </a:t>
            </a:r>
            <a:r>
              <a:rPr lang="en-GB" dirty="0" smtClean="0"/>
              <a:t>to </a:t>
            </a:r>
            <a:r>
              <a:rPr lang="en-GB" b="1" dirty="0"/>
              <a:t>actively </a:t>
            </a:r>
            <a:r>
              <a:rPr lang="en-GB" b="1" dirty="0" smtClean="0"/>
              <a:t>manage </a:t>
            </a:r>
            <a:r>
              <a:rPr lang="en-GB" b="1" dirty="0"/>
              <a:t>health, instead of reacting to crises.</a:t>
            </a:r>
          </a:p>
          <a:p>
            <a:pPr defTabSz="466586">
              <a:defRPr/>
            </a:pPr>
            <a:endParaRPr lang="en-GB" b="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800F7EA-1AAE-AA4A-B8DF-9863DAF4AC5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3055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Kate is 31. She's visited the ER 27 times in the past 12 months. Her readmission risk score is 40% based on key risk drivers, including prescription non-compliance and high medical care utilization.</a:t>
            </a:r>
          </a:p>
          <a:p>
            <a:endParaRPr lang="en-US" dirty="0"/>
          </a:p>
          <a:p>
            <a:r>
              <a:rPr lang="en-US" dirty="0"/>
              <a:t>She is engaged in our Case Management program, and a preliminary review of her information confirms a number of conditions including diabetes, allergies, obesity and seizure disorder. We also learn that she no longer sees her psychiatrist because she owes him money.</a:t>
            </a:r>
          </a:p>
          <a:p>
            <a:endParaRPr lang="en-US" dirty="0"/>
          </a:p>
          <a:p>
            <a:r>
              <a:rPr lang="en-US" dirty="0"/>
              <a:t>Care coordination included getting the member connected with her specialty providers.  This included coordination with endocrine, neurology, psychiatry and follow-up with her PCP to address medication adherence and reconciliation. Missed appointments were rescheduled immediately. </a:t>
            </a:r>
          </a:p>
          <a:p>
            <a:endParaRPr lang="en-US" dirty="0"/>
          </a:p>
          <a:p>
            <a:r>
              <a:rPr lang="en-US" dirty="0"/>
              <a:t>We refer her to an Anthem social worker for assistance with her financial concerns and frequent ER visits, helping her understand when it's appropriate to use the ER and when she can seek other care. We also coordinate with her specialty providers to address her medication adherence and reschedule missed appointments.</a:t>
            </a:r>
          </a:p>
          <a:p>
            <a:endParaRPr lang="en-US" dirty="0"/>
          </a:p>
          <a:p>
            <a:r>
              <a:rPr lang="en-US" dirty="0"/>
              <a:t>The physician champion at this practice arranged for multi-disciplinary rounds to address this member’s gaps in care. </a:t>
            </a:r>
          </a:p>
          <a:p>
            <a:endParaRPr lang="en-US" dirty="0"/>
          </a:p>
          <a:p>
            <a:r>
              <a:rPr lang="en-US" dirty="0"/>
              <a:t>After addressing several gaps in care, we help Kate get back on track. She's working with a new therapist, taking her medications on time and addressing her health issues in a proactive manner. She is able to return to work without restrictions.</a:t>
            </a:r>
          </a:p>
        </p:txBody>
      </p:sp>
      <p:sp>
        <p:nvSpPr>
          <p:cNvPr id="4" name="Slide Number Placeholder 3"/>
          <p:cNvSpPr>
            <a:spLocks noGrp="1"/>
          </p:cNvSpPr>
          <p:nvPr>
            <p:ph type="sldNum" sz="quarter" idx="10"/>
          </p:nvPr>
        </p:nvSpPr>
        <p:spPr/>
        <p:txBody>
          <a:bodyPr/>
          <a:lstStyle/>
          <a:p>
            <a:fld id="{698586CF-A6F1-41BE-A15B-A357F61C557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13364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Master" Target="../slideMasters/slideMaster18.xml"/><Relationship Id="rId7" Type="http://schemas.openxmlformats.org/officeDocument/2006/relationships/image" Target="../media/image13.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oleObject" Target="../embeddings/oleObject5.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7.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Master" Target="../slideMasters/slideMaster19.xml"/><Relationship Id="rId7" Type="http://schemas.openxmlformats.org/officeDocument/2006/relationships/image" Target="../media/image13.emf"/><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3.emf"/><Relationship Id="rId4" Type="http://schemas.openxmlformats.org/officeDocument/2006/relationships/oleObject" Target="../embeddings/oleObject12.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3.emf"/><Relationship Id="rId4" Type="http://schemas.openxmlformats.org/officeDocument/2006/relationships/oleObject" Target="../embeddings/oleObject13.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9.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2.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 Id="rId4"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3.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4.xml"/><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 Id="rId4"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7.xml"/><Relationship Id="rId4"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11" name="Picture 10" descr="183588353.jpg"/>
          <p:cNvPicPr>
            <a:picLocks noChangeAspect="1"/>
          </p:cNvPicPr>
          <p:nvPr userDrawn="1"/>
        </p:nvPicPr>
        <p:blipFill>
          <a:blip r:embed="rId2"/>
          <a:srcRect r="23240" b="13600"/>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12699"/>
            <a:ext cx="5778500" cy="2158898"/>
          </a:xfrm>
          <a:prstGeom prst="rect">
            <a:avLst/>
          </a:prstGeom>
        </p:spPr>
      </p:pic>
      <p:sp>
        <p:nvSpPr>
          <p:cNvPr id="3099" name="Rectangle 27"/>
          <p:cNvSpPr>
            <a:spLocks noGrp="1" noChangeArrowheads="1"/>
          </p:cNvSpPr>
          <p:nvPr userDrawn="1">
            <p:ph type="ctrTitle" hasCustomPrompt="1"/>
          </p:nvPr>
        </p:nvSpPr>
        <p:spPr>
          <a:xfrm>
            <a:off x="364061" y="375477"/>
            <a:ext cx="5314956" cy="767524"/>
          </a:xfrm>
          <a:prstGeom prst="rect">
            <a:avLst/>
          </a:prstGeom>
        </p:spPr>
        <p:txBody>
          <a:bodyPr anchor="t">
            <a:normAutofit/>
          </a:bodyPr>
          <a:lstStyle>
            <a:lvl1pPr>
              <a:lnSpc>
                <a:spcPct val="95000"/>
              </a:lnSpc>
              <a:defRPr sz="3200" b="1">
                <a:solidFill>
                  <a:srgbClr val="595959"/>
                </a:solidFill>
                <a:latin typeface="Garamond"/>
                <a:cs typeface="Garamond"/>
              </a:defRPr>
            </a:lvl1pPr>
          </a:lstStyle>
          <a:p>
            <a:r>
              <a:rPr lang="en-US" dirty="0" smtClean="0"/>
              <a:t>Click here to enter headline</a:t>
            </a:r>
            <a:endParaRPr lang="en-US" dirty="0"/>
          </a:p>
        </p:txBody>
      </p:sp>
      <p:sp>
        <p:nvSpPr>
          <p:cNvPr id="19" name="Text Placeholder 18"/>
          <p:cNvSpPr>
            <a:spLocks noGrp="1"/>
          </p:cNvSpPr>
          <p:nvPr userDrawn="1">
            <p:ph type="body" sz="quarter" idx="10"/>
          </p:nvPr>
        </p:nvSpPr>
        <p:spPr>
          <a:xfrm>
            <a:off x="477463" y="1180020"/>
            <a:ext cx="5165323"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8" name="Picture 7" descr="Anthem BCBS HEX black blue vector 10 11.png"/>
          <p:cNvPicPr>
            <a:picLocks noChangeAspect="1"/>
          </p:cNvPicPr>
          <p:nvPr userDrawn="1"/>
        </p:nvPicPr>
        <p:blipFill>
          <a:blip r:embed="rId4"/>
          <a:stretch>
            <a:fillRect/>
          </a:stretch>
        </p:blipFill>
        <p:spPr>
          <a:xfrm>
            <a:off x="7607543" y="153254"/>
            <a:ext cx="1365021" cy="259496"/>
          </a:xfrm>
          <a:prstGeom prst="rect">
            <a:avLst/>
          </a:prstGeom>
        </p:spPr>
      </p:pic>
      <p:sp>
        <p:nvSpPr>
          <p:cNvPr id="7" name="TextBox 6"/>
          <p:cNvSpPr txBox="1"/>
          <p:nvPr userDrawn="1"/>
        </p:nvSpPr>
        <p:spPr>
          <a:xfrm>
            <a:off x="193320" y="6555427"/>
            <a:ext cx="2382966" cy="184666"/>
          </a:xfrm>
          <a:prstGeom prst="rect">
            <a:avLst/>
          </a:prstGeom>
          <a:noFill/>
        </p:spPr>
        <p:txBody>
          <a:bodyPr wrap="square" rtlCol="0">
            <a:spAutoFit/>
          </a:bodyPr>
          <a:lstStyle/>
          <a:p>
            <a:r>
              <a:rPr lang="en-US" sz="600" dirty="0" smtClean="0">
                <a:solidFill>
                  <a:schemeClr val="tx1"/>
                </a:solidFill>
              </a:rPr>
              <a:t>51502MUMENABS 01/15</a:t>
            </a:r>
            <a:endParaRPr lang="en-US" sz="6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Tx/>
              <a:defRPr sz="1800" b="0" cap="none"/>
            </a:lvl1pPr>
            <a:lvl2pPr>
              <a:buClrTx/>
              <a:defRPr b="0"/>
            </a:lvl2pPr>
            <a:lvl3pPr>
              <a:buClrTx/>
              <a:defRPr b="0"/>
            </a:lvl3pPr>
            <a:lvl4pPr>
              <a:buClrTx/>
              <a:defRPr b="0"/>
            </a:lvl4pPr>
            <a:lvl5pPr>
              <a:buClrTx/>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_Content Slide 1 left image">
    <p:spTree>
      <p:nvGrpSpPr>
        <p:cNvPr id="1" name=""/>
        <p:cNvGrpSpPr/>
        <p:nvPr/>
      </p:nvGrpSpPr>
      <p:grpSpPr>
        <a:xfrm>
          <a:off x="0" y="0"/>
          <a:ext cx="0" cy="0"/>
          <a:chOff x="0" y="0"/>
          <a:chExt cx="0" cy="0"/>
        </a:xfrm>
      </p:grpSpPr>
      <p:pic>
        <p:nvPicPr>
          <p:cNvPr id="18" name="Picture 17" descr="faded-white.png"/>
          <p:cNvPicPr>
            <a:picLocks noChangeAspect="1"/>
          </p:cNvPicPr>
          <p:nvPr userDrawn="1"/>
        </p:nvPicPr>
        <p:blipFill>
          <a:blip r:embed="rId2">
            <a:alphaModFix amt="90000"/>
          </a:blip>
          <a:stretch>
            <a:fillRect/>
          </a:stretch>
        </p:blipFill>
        <p:spPr>
          <a:xfrm>
            <a:off x="370220" y="923925"/>
            <a:ext cx="8773780" cy="5934075"/>
          </a:xfrm>
          <a:prstGeom prst="rect">
            <a:avLst/>
          </a:prstGeom>
        </p:spPr>
      </p:pic>
      <p:sp>
        <p:nvSpPr>
          <p:cNvPr id="23" name="Content Placeholder 2"/>
          <p:cNvSpPr>
            <a:spLocks noGrp="1"/>
          </p:cNvSpPr>
          <p:nvPr>
            <p:ph sz="half" idx="1"/>
          </p:nvPr>
        </p:nvSpPr>
        <p:spPr>
          <a:xfrm>
            <a:off x="700645" y="1138149"/>
            <a:ext cx="8167256" cy="4622800"/>
          </a:xfrm>
        </p:spPr>
        <p:txBody>
          <a:bodyPr/>
          <a:lstStyle>
            <a:lvl1pPr marL="236538" indent="-236538">
              <a:defRPr sz="2200"/>
            </a:lvl1pPr>
            <a:lvl2pPr>
              <a:defRPr sz="2000"/>
            </a:lvl2pPr>
            <a:lvl3pPr>
              <a:buClr>
                <a:schemeClr val="accent2">
                  <a:lumMod val="75000"/>
                </a:schemeClr>
              </a:buClr>
              <a:defRPr sz="1800">
                <a:solidFill>
                  <a:srgbClr val="568B75"/>
                </a:solidFill>
              </a:defRPr>
            </a:lvl3pPr>
            <a:lvl4pPr>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3"/>
          <p:cNvSpPr>
            <a:spLocks noGrp="1" noChangeArrowheads="1"/>
          </p:cNvSpPr>
          <p:nvPr>
            <p:ph type="title"/>
          </p:nvPr>
        </p:nvSpPr>
        <p:spPr bwMode="auto">
          <a:xfrm>
            <a:off x="685800" y="152400"/>
            <a:ext cx="8229600" cy="69376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endParaRPr lang="en-US" dirty="0"/>
          </a:p>
        </p:txBody>
      </p:sp>
      <p:sp>
        <p:nvSpPr>
          <p:cNvPr id="14" name="Rectangle 15"/>
          <p:cNvSpPr>
            <a:spLocks noChangeArrowheads="1"/>
          </p:cNvSpPr>
          <p:nvPr userDrawn="1"/>
        </p:nvSpPr>
        <p:spPr bwMode="auto">
          <a:xfrm>
            <a:off x="8548208" y="6613525"/>
            <a:ext cx="457200" cy="328613"/>
          </a:xfrm>
          <a:prstGeom prst="rect">
            <a:avLst/>
          </a:prstGeom>
          <a:noFill/>
          <a:ln w="9525">
            <a:noFill/>
            <a:miter lim="800000"/>
            <a:headEnd/>
            <a:tailEnd/>
          </a:ln>
        </p:spPr>
        <p:txBody>
          <a:bodyPr lIns="0" tIns="0" rIns="0" bIns="0">
            <a:prstTxWarp prst="textNoShape">
              <a:avLst/>
            </a:prstTxWarp>
          </a:bodyPr>
          <a:lstStyle/>
          <a:p>
            <a:pPr algn="r"/>
            <a:fld id="{17F6BED3-327E-CE41-A7F2-5B88A8340214}" type="slidenum">
              <a:rPr lang="en-US" sz="900">
                <a:solidFill>
                  <a:srgbClr val="000000">
                    <a:lumMod val="50000"/>
                    <a:lumOff val="50000"/>
                  </a:srgbClr>
                </a:solidFill>
              </a:rPr>
              <a:pPr algn="r"/>
              <a:t>‹#›</a:t>
            </a:fld>
            <a:endParaRPr lang="en-US" sz="900" dirty="0">
              <a:solidFill>
                <a:srgbClr val="000000">
                  <a:lumMod val="50000"/>
                  <a:lumOff val="50000"/>
                </a:srgbClr>
              </a:solidFill>
            </a:endParaRPr>
          </a:p>
        </p:txBody>
      </p:sp>
    </p:spTree>
    <p:extLst>
      <p:ext uri="{BB962C8B-B14F-4D97-AF65-F5344CB8AC3E}">
        <p14:creationId xmlns:p14="http://schemas.microsoft.com/office/powerpoint/2010/main" val="67985837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4250"/>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736600" y="2064812"/>
            <a:ext cx="4040188" cy="3951288"/>
          </a:xfrm>
        </p:spPr>
        <p:txBody>
          <a:bodyPr/>
          <a:lstStyle>
            <a:lvl1pPr marL="233363" indent="-233363">
              <a:defRPr sz="2000">
                <a:solidFill>
                  <a:srgbClr val="000000"/>
                </a:solidFill>
              </a:defRPr>
            </a:lvl1pPr>
            <a:lvl2pPr marL="517525" indent="-233363">
              <a:defRPr sz="1800">
                <a:solidFill>
                  <a:srgbClr val="000000"/>
                </a:solidFill>
              </a:defRPr>
            </a:lvl2pPr>
            <a:lvl3pPr marL="690563" indent="-173038">
              <a:buClr>
                <a:schemeClr val="accent2">
                  <a:lumMod val="75000"/>
                </a:schemeClr>
              </a:buClr>
              <a:defRPr sz="1600">
                <a:solidFill>
                  <a:schemeClr val="accent2">
                    <a:lumMod val="75000"/>
                  </a:schemeClr>
                </a:solidFill>
              </a:defRPr>
            </a:lvl3pPr>
            <a:lvl4pPr marL="914400" indent="-223838">
              <a:defRPr sz="1400">
                <a:solidFill>
                  <a:srgbClr val="000000"/>
                </a:solidFill>
              </a:defRPr>
            </a:lvl4pPr>
            <a:lvl5pPr marL="1147763" indent="-233363">
              <a:defRPr sz="1200">
                <a:solidFill>
                  <a:srgbClr val="595959"/>
                </a:solidFill>
              </a:defRPr>
            </a:lvl5pPr>
            <a:lvl6pPr>
              <a:defRPr sz="1600"/>
            </a:lvl6pPr>
            <a:lvl7pPr>
              <a:defRPr sz="1600"/>
            </a:lvl7pPr>
            <a:lvl8pPr>
              <a:defRPr sz="1600"/>
            </a:lvl8pPr>
            <a:lvl9pPr>
              <a:defRPr sz="1600"/>
            </a:lvl9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625" y="1374250"/>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hasCustomPrompt="1"/>
          </p:nvPr>
        </p:nvSpPr>
        <p:spPr>
          <a:xfrm>
            <a:off x="4924425" y="2064812"/>
            <a:ext cx="4041775" cy="3951288"/>
          </a:xfrm>
        </p:spPr>
        <p:txBody>
          <a:bodyPr/>
          <a:lstStyle>
            <a:lvl1pPr>
              <a:defRPr sz="2000">
                <a:solidFill>
                  <a:srgbClr val="000000"/>
                </a:solidFill>
              </a:defRPr>
            </a:lvl1pPr>
            <a:lvl2pPr marL="517525" indent="-233363">
              <a:defRPr sz="1800">
                <a:solidFill>
                  <a:srgbClr val="000000"/>
                </a:solidFill>
              </a:defRPr>
            </a:lvl2pPr>
            <a:lvl3pPr marL="690563" indent="-173038">
              <a:buClr>
                <a:schemeClr val="accent2">
                  <a:lumMod val="75000"/>
                </a:schemeClr>
              </a:buClr>
              <a:defRPr sz="1600">
                <a:solidFill>
                  <a:srgbClr val="568B75"/>
                </a:solidFill>
              </a:defRPr>
            </a:lvl3pPr>
            <a:lvl4pPr marL="914400" indent="-223838">
              <a:defRPr sz="1400">
                <a:solidFill>
                  <a:srgbClr val="000000"/>
                </a:solidFill>
              </a:defRPr>
            </a:lvl4pPr>
            <a:lvl5pPr marL="1147763" indent="-233363">
              <a:buClr>
                <a:schemeClr val="tx1">
                  <a:lumMod val="65000"/>
                  <a:lumOff val="35000"/>
                </a:schemeClr>
              </a:buClr>
              <a:defRPr sz="12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893676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eftBluePanel.NoLogo">
    <p:spTree>
      <p:nvGrpSpPr>
        <p:cNvPr id="1" name=""/>
        <p:cNvGrpSpPr/>
        <p:nvPr/>
      </p:nvGrpSpPr>
      <p:grpSpPr>
        <a:xfrm>
          <a:off x="0" y="0"/>
          <a:ext cx="0" cy="0"/>
          <a:chOff x="0" y="0"/>
          <a:chExt cx="0" cy="0"/>
        </a:xfrm>
      </p:grpSpPr>
      <p:sp>
        <p:nvSpPr>
          <p:cNvPr id="5" name="Rectangle 4"/>
          <p:cNvSpPr/>
          <p:nvPr/>
        </p:nvSpPr>
        <p:spPr>
          <a:xfrm>
            <a:off x="1" y="0"/>
            <a:ext cx="4547579" cy="6858000"/>
          </a:xfrm>
          <a:prstGeom prst="rect">
            <a:avLst/>
          </a:prstGeom>
          <a:gradFill flip="none" rotWithShape="1">
            <a:gsLst>
              <a:gs pos="0">
                <a:schemeClr val="accent1"/>
              </a:gs>
              <a:gs pos="30000">
                <a:srgbClr val="147EC2"/>
              </a:gs>
              <a:gs pos="100000">
                <a:srgbClr val="66ACD8"/>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aphicFrame>
        <p:nvGraphicFramePr>
          <p:cNvPr id="2" name="Object 1" hidden="1"/>
          <p:cNvGraphicFramePr>
            <a:graphicFrameLocks noChangeAspect="1"/>
          </p:cNvGraphicFramePr>
          <p:nvPr>
            <p:custDataLst>
              <p:tags r:id="rId2"/>
            </p:custDataLst>
            <p:extLst/>
          </p:nvPr>
        </p:nvGraphicFramePr>
        <p:xfrm>
          <a:off x="1192" y="1595"/>
          <a:ext cx="1191" cy="1587"/>
        </p:xfrm>
        <a:graphic>
          <a:graphicData uri="http://schemas.openxmlformats.org/presentationml/2006/ole">
            <mc:AlternateContent xmlns:mc="http://schemas.openxmlformats.org/markup-compatibility/2006">
              <mc:Choice xmlns:v="urn:schemas-microsoft-com:vml" Requires="v">
                <p:oleObj spid="_x0000_s20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95"/>
                        <a:ext cx="1191" cy="1587"/>
                      </a:xfrm>
                      <a:prstGeom prst="rect">
                        <a:avLst/>
                      </a:prstGeom>
                    </p:spPr>
                  </p:pic>
                </p:oleObj>
              </mc:Fallback>
            </mc:AlternateContent>
          </a:graphicData>
        </a:graphic>
      </p:graphicFrame>
      <p:sp>
        <p:nvSpPr>
          <p:cNvPr id="12" name="Footer Placeholder 3"/>
          <p:cNvSpPr>
            <a:spLocks noGrp="1"/>
          </p:cNvSpPr>
          <p:nvPr>
            <p:ph type="ftr" sz="quarter" idx="13"/>
          </p:nvPr>
        </p:nvSpPr>
        <p:spPr>
          <a:xfrm>
            <a:off x="3960108" y="6586980"/>
            <a:ext cx="4755268" cy="141812"/>
          </a:xfrm>
        </p:spPr>
        <p:txBody>
          <a:bodyPr lIns="0" rIns="0"/>
          <a:lstStyle>
            <a:lvl1pPr algn="r">
              <a:defRPr sz="675">
                <a:solidFill>
                  <a:schemeClr val="tx1">
                    <a:lumMod val="50000"/>
                    <a:lumOff val="50000"/>
                  </a:schemeClr>
                </a:solidFill>
              </a:defRPr>
            </a:lvl1pPr>
          </a:lstStyle>
          <a:p>
            <a:endParaRPr lang="en-US">
              <a:solidFill>
                <a:srgbClr val="000000">
                  <a:lumMod val="50000"/>
                  <a:lumOff val="50000"/>
                </a:srgbClr>
              </a:solidFill>
            </a:endParaRPr>
          </a:p>
        </p:txBody>
      </p:sp>
    </p:spTree>
    <p:extLst>
      <p:ext uri="{BB962C8B-B14F-4D97-AF65-F5344CB8AC3E}">
        <p14:creationId xmlns:p14="http://schemas.microsoft.com/office/powerpoint/2010/main" val="303769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nkBlueLogo">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045" b="1928"/>
          <a:stretch/>
        </p:blipFill>
        <p:spPr>
          <a:xfrm>
            <a:off x="2383" y="-1008993"/>
            <a:ext cx="9141617" cy="7851228"/>
          </a:xfrm>
          <a:prstGeom prst="rect">
            <a:avLst/>
          </a:prstGeom>
        </p:spPr>
      </p:pic>
      <p:sp>
        <p:nvSpPr>
          <p:cNvPr id="5" name="Freeform 4"/>
          <p:cNvSpPr/>
          <p:nvPr/>
        </p:nvSpPr>
        <p:spPr>
          <a:xfrm>
            <a:off x="1477579" y="5495807"/>
            <a:ext cx="7667613" cy="1362194"/>
          </a:xfrm>
          <a:custGeom>
            <a:avLst/>
            <a:gdLst>
              <a:gd name="connsiteX0" fmla="*/ 10220822 w 10220822"/>
              <a:gd name="connsiteY0" fmla="*/ 0 h 1362194"/>
              <a:gd name="connsiteX1" fmla="*/ 10220822 w 10220822"/>
              <a:gd name="connsiteY1" fmla="*/ 1362194 h 1362194"/>
              <a:gd name="connsiteX2" fmla="*/ 0 w 10220822"/>
              <a:gd name="connsiteY2" fmla="*/ 1362194 h 1362194"/>
            </a:gdLst>
            <a:ahLst/>
            <a:cxnLst>
              <a:cxn ang="0">
                <a:pos x="connsiteX0" y="connsiteY0"/>
              </a:cxn>
              <a:cxn ang="0">
                <a:pos x="connsiteX1" y="connsiteY1"/>
              </a:cxn>
              <a:cxn ang="0">
                <a:pos x="connsiteX2" y="connsiteY2"/>
              </a:cxn>
            </a:cxnLst>
            <a:rect l="l" t="t" r="r" b="b"/>
            <a:pathLst>
              <a:path w="10220822" h="1362194">
                <a:moveTo>
                  <a:pt x="10220822" y="0"/>
                </a:moveTo>
                <a:lnTo>
                  <a:pt x="10220822" y="1362194"/>
                </a:lnTo>
                <a:lnTo>
                  <a:pt x="0" y="1362194"/>
                </a:lnTo>
                <a:close/>
              </a:path>
            </a:pathLst>
          </a:custGeom>
          <a:gradFill flip="none" rotWithShape="1">
            <a:gsLst>
              <a:gs pos="0">
                <a:schemeClr val="accent1"/>
              </a:gs>
              <a:gs pos="30000">
                <a:srgbClr val="147EC2"/>
              </a:gs>
              <a:gs pos="100000">
                <a:srgbClr val="66ACD8"/>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aphicFrame>
        <p:nvGraphicFramePr>
          <p:cNvPr id="2" name="Object 1" hidden="1"/>
          <p:cNvGraphicFramePr>
            <a:graphicFrameLocks noChangeAspect="1"/>
          </p:cNvGraphicFramePr>
          <p:nvPr>
            <p:custDataLst>
              <p:tags r:id="rId2"/>
            </p:custDataLst>
            <p:extLst/>
          </p:nvPr>
        </p:nvGraphicFramePr>
        <p:xfrm>
          <a:off x="1192" y="1595"/>
          <a:ext cx="1191" cy="1587"/>
        </p:xfrm>
        <a:graphic>
          <a:graphicData uri="http://schemas.openxmlformats.org/presentationml/2006/ole">
            <mc:AlternateContent xmlns:mc="http://schemas.openxmlformats.org/markup-compatibility/2006">
              <mc:Choice xmlns:v="urn:schemas-microsoft-com:vml" Requires="v">
                <p:oleObj spid="_x0000_s308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192" y="1595"/>
                        <a:ext cx="1191" cy="1587"/>
                      </a:xfrm>
                      <a:prstGeom prst="rect">
                        <a:avLst/>
                      </a:prstGeom>
                    </p:spPr>
                  </p:pic>
                </p:oleObj>
              </mc:Fallback>
            </mc:AlternateContent>
          </a:graphicData>
        </a:graphic>
      </p:graphicFrame>
      <p:sp>
        <p:nvSpPr>
          <p:cNvPr id="7" name="Title 6"/>
          <p:cNvSpPr>
            <a:spLocks noGrp="1"/>
          </p:cNvSpPr>
          <p:nvPr>
            <p:ph type="title"/>
          </p:nvPr>
        </p:nvSpPr>
        <p:spPr/>
        <p:txBody>
          <a:bodyPr/>
          <a:lstStyle>
            <a:lvl1pPr>
              <a:defRPr>
                <a:solidFill>
                  <a:schemeClr val="bg2"/>
                </a:solidFill>
              </a:defRPr>
            </a:lvl1pPr>
          </a:lstStyle>
          <a:p>
            <a:r>
              <a:rPr lang="en-US" smtClean="0"/>
              <a:t>Click to edit Master title style</a:t>
            </a:r>
            <a:endParaRPr lang="en-US"/>
          </a:p>
        </p:txBody>
      </p:sp>
      <p:pic>
        <p:nvPicPr>
          <p:cNvPr id="10" name="Picture 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37389" y="6001017"/>
            <a:ext cx="1373884" cy="434661"/>
          </a:xfrm>
          <a:prstGeom prst="rect">
            <a:avLst/>
          </a:prstGeom>
        </p:spPr>
      </p:pic>
      <p:sp>
        <p:nvSpPr>
          <p:cNvPr id="11" name="Footer Placeholder 3"/>
          <p:cNvSpPr>
            <a:spLocks noGrp="1"/>
          </p:cNvSpPr>
          <p:nvPr>
            <p:ph type="ftr" sz="quarter" idx="13"/>
          </p:nvPr>
        </p:nvSpPr>
        <p:spPr>
          <a:xfrm>
            <a:off x="3960108" y="6586980"/>
            <a:ext cx="4755268" cy="141812"/>
          </a:xfrm>
        </p:spPr>
        <p:txBody>
          <a:bodyPr lIns="0" rIns="0"/>
          <a:lstStyle>
            <a:lvl1pPr algn="r">
              <a:defRPr sz="675">
                <a:solidFill>
                  <a:schemeClr val="bg1">
                    <a:lumMod val="85000"/>
                  </a:schemeClr>
                </a:solidFill>
              </a:defRPr>
            </a:lvl1pPr>
          </a:lstStyle>
          <a:p>
            <a:endParaRPr lang="en-US">
              <a:solidFill>
                <a:prstClr val="white">
                  <a:lumMod val="85000"/>
                </a:prstClr>
              </a:solidFill>
            </a:endParaRPr>
          </a:p>
        </p:txBody>
      </p:sp>
    </p:spTree>
    <p:extLst>
      <p:ext uri="{BB962C8B-B14F-4D97-AF65-F5344CB8AC3E}">
        <p14:creationId xmlns:p14="http://schemas.microsoft.com/office/powerpoint/2010/main" val="252560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nkBlu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192" y="1595"/>
          <a:ext cx="1191" cy="1587"/>
        </p:xfrm>
        <a:graphic>
          <a:graphicData uri="http://schemas.openxmlformats.org/presentationml/2006/ole">
            <mc:AlternateContent xmlns:mc="http://schemas.openxmlformats.org/markup-compatibility/2006">
              <mc:Choice xmlns:v="urn:schemas-microsoft-com:vml" Requires="v">
                <p:oleObj spid="_x0000_s41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95"/>
                        <a:ext cx="1191" cy="1587"/>
                      </a:xfrm>
                      <a:prstGeom prst="rect">
                        <a:avLst/>
                      </a:prstGeom>
                    </p:spPr>
                  </p:pic>
                </p:oleObj>
              </mc:Fallback>
            </mc:AlternateContent>
          </a:graphicData>
        </a:graphic>
      </p:graphicFrame>
      <p:sp>
        <p:nvSpPr>
          <p:cNvPr id="3" name="Slide Number Placeholder 5"/>
          <p:cNvSpPr>
            <a:spLocks noGrp="1"/>
          </p:cNvSpPr>
          <p:nvPr>
            <p:ph type="sldNum" sz="quarter" idx="4"/>
          </p:nvPr>
        </p:nvSpPr>
        <p:spPr>
          <a:xfrm>
            <a:off x="8401050" y="6472470"/>
            <a:ext cx="628650" cy="365125"/>
          </a:xfrm>
          <a:prstGeom prst="rect">
            <a:avLst/>
          </a:prstGeom>
        </p:spPr>
        <p:txBody>
          <a:bodyPr vert="horz" lIns="91440" tIns="45720" rIns="91440" bIns="45720" rtlCol="0" anchor="ctr"/>
          <a:lstStyle>
            <a:lvl1pPr algn="r">
              <a:defRPr sz="675">
                <a:solidFill>
                  <a:schemeClr val="bg2"/>
                </a:solidFill>
                <a:latin typeface="Calibri" panose="020F0502020204030204" pitchFamily="34" charset="0"/>
                <a:cs typeface="Arial" panose="020B0604020202020204" pitchFamily="34" charset="0"/>
                <a:sym typeface="Calibri" panose="020F0502020204030204" pitchFamily="34" charset="0"/>
              </a:defRPr>
            </a:lvl1pPr>
          </a:lstStyle>
          <a:p>
            <a:fld id="{72E50CA9-F7DA-48B8-B09E-CFA0B7FD96AB}" type="slidenum">
              <a:rPr lang="en-US" smtClean="0">
                <a:solidFill>
                  <a:srgbClr val="FFFFFF"/>
                </a:solidFill>
              </a:rPr>
              <a:pPr/>
              <a:t>‹#›</a:t>
            </a:fld>
            <a:endParaRPr lang="en-US">
              <a:solidFill>
                <a:srgbClr val="FFFFFF"/>
              </a:solidFill>
            </a:endParaRPr>
          </a:p>
        </p:txBody>
      </p:sp>
      <p:sp>
        <p:nvSpPr>
          <p:cNvPr id="4" name="Title 3"/>
          <p:cNvSpPr>
            <a:spLocks noGrp="1"/>
          </p:cNvSpPr>
          <p:nvPr>
            <p:ph type="title"/>
          </p:nvPr>
        </p:nvSpPr>
        <p:spPr/>
        <p:txBody>
          <a:bodyPr/>
          <a:lstStyle>
            <a:lvl1pPr>
              <a:defRPr>
                <a:solidFill>
                  <a:schemeClr val="bg2"/>
                </a:solidFill>
              </a:defRPr>
            </a:lvl1pPr>
          </a:lstStyle>
          <a:p>
            <a:r>
              <a:rPr lang="en-US" smtClean="0"/>
              <a:t>Click to edit Master title style</a:t>
            </a:r>
            <a:endParaRPr lang="en-US"/>
          </a:p>
        </p:txBody>
      </p:sp>
      <p:sp>
        <p:nvSpPr>
          <p:cNvPr id="5" name="Footer Placeholder 3"/>
          <p:cNvSpPr>
            <a:spLocks noGrp="1"/>
          </p:cNvSpPr>
          <p:nvPr>
            <p:ph type="ftr" sz="quarter" idx="13"/>
          </p:nvPr>
        </p:nvSpPr>
        <p:spPr>
          <a:xfrm>
            <a:off x="3960108" y="6586980"/>
            <a:ext cx="4755268" cy="141812"/>
          </a:xfrm>
        </p:spPr>
        <p:txBody>
          <a:bodyPr lIns="0" rIns="0"/>
          <a:lstStyle>
            <a:lvl1pPr algn="r">
              <a:defRPr sz="675">
                <a:solidFill>
                  <a:schemeClr val="bg1">
                    <a:lumMod val="85000"/>
                  </a:schemeClr>
                </a:solidFill>
              </a:defRPr>
            </a:lvl1pPr>
          </a:lstStyle>
          <a:p>
            <a:endParaRPr lang="en-US">
              <a:solidFill>
                <a:prstClr val="white">
                  <a:lumMod val="85000"/>
                </a:prstClr>
              </a:solidFill>
            </a:endParaRPr>
          </a:p>
        </p:txBody>
      </p:sp>
    </p:spTree>
    <p:extLst>
      <p:ext uri="{BB962C8B-B14F-4D97-AF65-F5344CB8AC3E}">
        <p14:creationId xmlns:p14="http://schemas.microsoft.com/office/powerpoint/2010/main" val="168216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nkWhi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192" y="1595"/>
          <a:ext cx="1191" cy="1587"/>
        </p:xfrm>
        <a:graphic>
          <a:graphicData uri="http://schemas.openxmlformats.org/presentationml/2006/ole">
            <mc:AlternateContent xmlns:mc="http://schemas.openxmlformats.org/markup-compatibility/2006">
              <mc:Choice xmlns:v="urn:schemas-microsoft-com:vml" Requires="v">
                <p:oleObj spid="_x0000_s51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95"/>
                        <a:ext cx="1191" cy="1587"/>
                      </a:xfrm>
                      <a:prstGeom prst="rect">
                        <a:avLst/>
                      </a:prstGeom>
                    </p:spPr>
                  </p:pic>
                </p:oleObj>
              </mc:Fallback>
            </mc:AlternateContent>
          </a:graphicData>
        </a:graphic>
      </p:graphicFrame>
      <p:sp>
        <p:nvSpPr>
          <p:cNvPr id="3" name="Slide Number Placeholder 5"/>
          <p:cNvSpPr>
            <a:spLocks noGrp="1"/>
          </p:cNvSpPr>
          <p:nvPr>
            <p:ph type="sldNum" sz="quarter" idx="4"/>
          </p:nvPr>
        </p:nvSpPr>
        <p:spPr>
          <a:xfrm>
            <a:off x="8401050" y="6472470"/>
            <a:ext cx="628650" cy="365125"/>
          </a:xfrm>
          <a:prstGeom prst="rect">
            <a:avLst/>
          </a:prstGeom>
        </p:spPr>
        <p:txBody>
          <a:bodyPr vert="horz" lIns="91440" tIns="45720" rIns="91440" bIns="45720" rtlCol="0" anchor="ctr"/>
          <a:lstStyle>
            <a:lvl1pPr algn="r">
              <a:defRPr sz="675">
                <a:solidFill>
                  <a:schemeClr val="tx1">
                    <a:lumMod val="50000"/>
                    <a:lumOff val="50000"/>
                  </a:schemeClr>
                </a:solidFill>
                <a:latin typeface="Calibri" panose="020F0502020204030204" pitchFamily="34" charset="0"/>
                <a:cs typeface="Arial" panose="020B0604020202020204" pitchFamily="34" charset="0"/>
                <a:sym typeface="Calibri" panose="020F0502020204030204" pitchFamily="34" charset="0"/>
              </a:defRPr>
            </a:lvl1pPr>
          </a:lstStyle>
          <a:p>
            <a:fld id="{72E50CA9-F7DA-48B8-B09E-CFA0B7FD96AB}" type="slidenum">
              <a:rPr lang="en-US" smtClean="0">
                <a:solidFill>
                  <a:srgbClr val="000000">
                    <a:lumMod val="50000"/>
                    <a:lumOff val="50000"/>
                  </a:srgbClr>
                </a:solidFill>
              </a:rPr>
              <a:pPr/>
              <a:t>‹#›</a:t>
            </a:fld>
            <a:endParaRPr lang="en-US">
              <a:solidFill>
                <a:srgbClr val="000000">
                  <a:lumMod val="50000"/>
                  <a:lumOff val="50000"/>
                </a:srgbClr>
              </a:solidFill>
            </a:endParaRPr>
          </a:p>
        </p:txBody>
      </p:sp>
      <p:sp>
        <p:nvSpPr>
          <p:cNvPr id="5" name="Footer Placeholder 3"/>
          <p:cNvSpPr>
            <a:spLocks noGrp="1"/>
          </p:cNvSpPr>
          <p:nvPr>
            <p:ph type="ftr" sz="quarter" idx="13"/>
          </p:nvPr>
        </p:nvSpPr>
        <p:spPr>
          <a:xfrm>
            <a:off x="3960108" y="6586980"/>
            <a:ext cx="4755268" cy="141812"/>
          </a:xfrm>
        </p:spPr>
        <p:txBody>
          <a:bodyPr lIns="0" rIns="0"/>
          <a:lstStyle>
            <a:lvl1pPr algn="r">
              <a:defRPr sz="675">
                <a:solidFill>
                  <a:schemeClr val="tx1">
                    <a:lumMod val="50000"/>
                    <a:lumOff val="50000"/>
                  </a:schemeClr>
                </a:solidFill>
              </a:defRPr>
            </a:lvl1pPr>
          </a:lstStyle>
          <a:p>
            <a:endParaRPr lang="en-US">
              <a:solidFill>
                <a:srgbClr val="000000">
                  <a:lumMod val="50000"/>
                  <a:lumOff val="50000"/>
                </a:srgbClr>
              </a:solidFill>
            </a:endParaRPr>
          </a:p>
        </p:txBody>
      </p:sp>
    </p:spTree>
    <p:extLst>
      <p:ext uri="{BB962C8B-B14F-4D97-AF65-F5344CB8AC3E}">
        <p14:creationId xmlns:p14="http://schemas.microsoft.com/office/powerpoint/2010/main" val="90922092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Nuevo">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61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90"/>
                        <a:ext cx="1190" cy="1587"/>
                      </a:xfrm>
                      <a:prstGeom prst="rect">
                        <a:avLst/>
                      </a:prstGeom>
                    </p:spPr>
                  </p:pic>
                </p:oleObj>
              </mc:Fallback>
            </mc:AlternateContent>
          </a:graphicData>
        </a:graphic>
      </p:graphicFrame>
      <p:sp>
        <p:nvSpPr>
          <p:cNvPr id="3" name="Slide Number Placeholder 5"/>
          <p:cNvSpPr>
            <a:spLocks noGrp="1"/>
          </p:cNvSpPr>
          <p:nvPr>
            <p:ph type="sldNum" sz="quarter" idx="4"/>
          </p:nvPr>
        </p:nvSpPr>
        <p:spPr>
          <a:xfrm>
            <a:off x="8401050" y="6472465"/>
            <a:ext cx="628650" cy="365125"/>
          </a:xfrm>
          <a:prstGeom prst="rect">
            <a:avLst/>
          </a:prstGeom>
        </p:spPr>
        <p:txBody>
          <a:bodyPr vert="horz" lIns="91440" tIns="45720" rIns="91440" bIns="45720" rtlCol="0" anchor="ctr"/>
          <a:lstStyle>
            <a:lvl1pPr algn="r">
              <a:defRPr sz="675">
                <a:solidFill>
                  <a:schemeClr val="bg1"/>
                </a:solidFill>
                <a:latin typeface="Calibri" panose="020F0502020204030204" pitchFamily="34" charset="0"/>
                <a:cs typeface="Arial" panose="020B0604020202020204" pitchFamily="34" charset="0"/>
                <a:sym typeface="Calibri" panose="020F0502020204030204" pitchFamily="34" charset="0"/>
              </a:defRPr>
            </a:lvl1pPr>
          </a:lstStyle>
          <a:p>
            <a:fld id="{72E50CA9-F7DA-48B8-B09E-CFA0B7FD96AB}" type="slidenum">
              <a:rPr lang="en-US" smtClean="0">
                <a:solidFill>
                  <a:prstClr val="white"/>
                </a:solidFill>
              </a:rPr>
              <a:pPr/>
              <a:t>‹#›</a:t>
            </a:fld>
            <a:endParaRPr lang="en-US">
              <a:solidFill>
                <a:prstClr val="white"/>
              </a:solidFill>
            </a:endParaRPr>
          </a:p>
        </p:txBody>
      </p:sp>
      <p:sp>
        <p:nvSpPr>
          <p:cNvPr id="4" name="Rectangle 3"/>
          <p:cNvSpPr/>
          <p:nvPr/>
        </p:nvSpPr>
        <p:spPr>
          <a:xfrm>
            <a:off x="1" y="738870"/>
            <a:ext cx="9144000" cy="5831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5" name="Title 1"/>
          <p:cNvSpPr>
            <a:spLocks noGrp="1"/>
          </p:cNvSpPr>
          <p:nvPr>
            <p:ph type="title"/>
          </p:nvPr>
        </p:nvSpPr>
        <p:spPr>
          <a:xfrm>
            <a:off x="107799" y="8892"/>
            <a:ext cx="8358188" cy="729979"/>
          </a:xfrm>
        </p:spPr>
        <p:txBody>
          <a:bodyPr/>
          <a:lstStyle>
            <a:lvl1pPr>
              <a:defRPr sz="1350" b="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mtClean="0"/>
              <a:t>Click to edit Master title style</a:t>
            </a:r>
            <a:endParaRPr lang="en-US" dirty="0"/>
          </a:p>
        </p:txBody>
      </p:sp>
      <p:sp>
        <p:nvSpPr>
          <p:cNvPr id="6" name="Footer Placeholder 3"/>
          <p:cNvSpPr txBox="1">
            <a:spLocks/>
          </p:cNvSpPr>
          <p:nvPr/>
        </p:nvSpPr>
        <p:spPr bwMode="gray">
          <a:xfrm>
            <a:off x="3125014" y="6720767"/>
            <a:ext cx="5106730" cy="92333"/>
          </a:xfrm>
          <a:prstGeom prst="rect">
            <a:avLst/>
          </a:prstGeom>
        </p:spPr>
        <p:txBody>
          <a:bodyPr vert="horz" wrap="square" lIns="0" tIns="0" rIns="0" bIns="0" rtlCol="0" anchor="ctr">
            <a:spAutoFit/>
          </a:bodyPr>
          <a:lstStyle>
            <a:defPPr>
              <a:defRPr lang="en-US"/>
            </a:defPPr>
            <a:lvl1pPr marL="0" algn="r" defTabSz="457200" rtl="0" eaLnBrk="1" fontAlgn="auto" latinLnBrk="0" hangingPunct="1">
              <a:spcBef>
                <a:spcPts val="0"/>
              </a:spcBef>
              <a:spcAft>
                <a:spcPts val="0"/>
              </a:spcAft>
              <a:defRPr sz="900" kern="1200">
                <a:solidFill>
                  <a:srgbClr val="000000">
                    <a:lumMod val="50000"/>
                    <a:lumOff val="50000"/>
                  </a:srgb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600" dirty="0">
                <a:solidFill>
                  <a:prstClr val="white"/>
                </a:solidFill>
              </a:rPr>
              <a:t>COMPANY CONFIDENTIAL  |  FOR INTERNAL USE ONLY  |  DO NOT COPY</a:t>
            </a:r>
          </a:p>
        </p:txBody>
      </p:sp>
    </p:spTree>
    <p:extLst>
      <p:ext uri="{BB962C8B-B14F-4D97-AF65-F5344CB8AC3E}">
        <p14:creationId xmlns:p14="http://schemas.microsoft.com/office/powerpoint/2010/main" val="137703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066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9_SmallBlueCONTENT">
    <p:spTree>
      <p:nvGrpSpPr>
        <p:cNvPr id="1" name=""/>
        <p:cNvGrpSpPr/>
        <p:nvPr/>
      </p:nvGrpSpPr>
      <p:grpSpPr>
        <a:xfrm>
          <a:off x="0" y="0"/>
          <a:ext cx="0" cy="0"/>
          <a:chOff x="0" y="0"/>
          <a:chExt cx="0" cy="0"/>
        </a:xfrm>
      </p:grpSpPr>
      <p:sp>
        <p:nvSpPr>
          <p:cNvPr id="2" name="Title 1"/>
          <p:cNvSpPr>
            <a:spLocks noGrp="1"/>
          </p:cNvSpPr>
          <p:nvPr>
            <p:ph type="title"/>
          </p:nvPr>
        </p:nvSpPr>
        <p:spPr>
          <a:xfrm>
            <a:off x="406177" y="228918"/>
            <a:ext cx="8348886" cy="996950"/>
          </a:xfrm>
        </p:spPr>
        <p:txBody>
          <a:bodyPr/>
          <a:lstStyle>
            <a:lvl1pPr>
              <a:defRPr>
                <a:latin typeface="+mj-lt"/>
              </a:defRPr>
            </a:lvl1pPr>
          </a:lstStyle>
          <a:p>
            <a:r>
              <a:rPr lang="en-US" smtClean="0"/>
              <a:t>Click to edit Master title style</a:t>
            </a:r>
            <a:endParaRPr lang="en-US" dirty="0"/>
          </a:p>
        </p:txBody>
      </p:sp>
      <p:sp>
        <p:nvSpPr>
          <p:cNvPr id="9" name="Slide Number Placeholder 5"/>
          <p:cNvSpPr txBox="1">
            <a:spLocks/>
          </p:cNvSpPr>
          <p:nvPr/>
        </p:nvSpPr>
        <p:spPr>
          <a:xfrm>
            <a:off x="8748102" y="6456246"/>
            <a:ext cx="244298" cy="173124"/>
          </a:xfrm>
          <a:prstGeom prst="rect">
            <a:avLst/>
          </a:prstGeom>
        </p:spPr>
        <p:txBody>
          <a:bodyPr vert="horz" wrap="square" lIns="0" tIns="34290" rIns="0" bIns="34290" rtlCol="0" anchor="ctr">
            <a:spAutoFit/>
          </a:bodyPr>
          <a:lstStyle>
            <a:defPPr>
              <a:defRPr lang="en-US"/>
            </a:defPPr>
            <a:lvl1pPr marL="0" algn="ctr" defTabSz="914400" rtl="0" eaLnBrk="1" latinLnBrk="0" hangingPunct="1">
              <a:defRPr sz="900" kern="120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39F3810-4318-4880-9D52-993D34A84442}" type="slidenum">
              <a:rPr lang="en-US" sz="675" smtClean="0">
                <a:solidFill>
                  <a:srgbClr val="000000"/>
                </a:solidFill>
              </a:rPr>
              <a:pPr fontAlgn="auto">
                <a:spcBef>
                  <a:spcPts val="0"/>
                </a:spcBef>
                <a:spcAft>
                  <a:spcPts val="0"/>
                </a:spcAft>
              </a:pPr>
              <a:t>‹#›</a:t>
            </a:fld>
            <a:endParaRPr lang="en-US" sz="675" dirty="0">
              <a:solidFill>
                <a:srgbClr val="000000"/>
              </a:solidFill>
            </a:endParaRPr>
          </a:p>
        </p:txBody>
      </p:sp>
      <p:sp>
        <p:nvSpPr>
          <p:cNvPr id="10" name="Oval 9">
            <a:extLst>
              <a:ext uri="{FF2B5EF4-FFF2-40B4-BE49-F238E27FC236}">
                <a16:creationId xmlns:a16="http://schemas.microsoft.com/office/drawing/2014/main" xmlns="" id="{73CE20D5-FA27-4902-95BB-5FEC9F729BA9}"/>
              </a:ext>
            </a:extLst>
          </p:cNvPr>
          <p:cNvSpPr/>
          <p:nvPr/>
        </p:nvSpPr>
        <p:spPr>
          <a:xfrm>
            <a:off x="8733091" y="6359928"/>
            <a:ext cx="274320" cy="3657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26766713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2_Blue.Ang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183" name="think-cell Slide" r:id="rId4" imgW="393" imgH="394" progId="TCLayout.ActiveDocument.1">
                  <p:embed/>
                </p:oleObj>
              </mc:Choice>
              <mc:Fallback>
                <p:oleObj name="think-cell Slide" r:id="rId4" imgW="393" imgH="39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8" name="Rounded Rectangle 7"/>
          <p:cNvSpPr/>
          <p:nvPr/>
        </p:nvSpPr>
        <p:spPr>
          <a:xfrm>
            <a:off x="91440" y="91440"/>
            <a:ext cx="8961120" cy="6675120"/>
          </a:xfrm>
          <a:prstGeom prst="roundRect">
            <a:avLst>
              <a:gd name="adj" fmla="val 131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1" name="Right Triangle 10"/>
          <p:cNvSpPr/>
          <p:nvPr/>
        </p:nvSpPr>
        <p:spPr>
          <a:xfrm flipH="1">
            <a:off x="8604504" y="5192780"/>
            <a:ext cx="548640" cy="16687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 name="Title 1"/>
          <p:cNvSpPr>
            <a:spLocks noGrp="1"/>
          </p:cNvSpPr>
          <p:nvPr>
            <p:ph type="ctrTitle"/>
          </p:nvPr>
        </p:nvSpPr>
        <p:spPr>
          <a:xfrm>
            <a:off x="388624" y="274320"/>
            <a:ext cx="8366443" cy="1005840"/>
          </a:xfrm>
        </p:spPr>
        <p:txBody>
          <a:bodyPr anchor="t"/>
          <a:lstStyle>
            <a:lvl1pPr>
              <a:defRPr sz="1500"/>
            </a:lvl1pPr>
          </a:lstStyle>
          <a:p>
            <a:r>
              <a:rPr lang="en-US" smtClean="0"/>
              <a:t>Click to edit Master title style</a:t>
            </a:r>
            <a:endParaRPr lang="en-US" dirty="0"/>
          </a:p>
        </p:txBody>
      </p:sp>
      <p:sp>
        <p:nvSpPr>
          <p:cNvPr id="16" name="Slide Number Placeholder 5"/>
          <p:cNvSpPr>
            <a:spLocks noGrp="1"/>
          </p:cNvSpPr>
          <p:nvPr>
            <p:ph type="sldNum" sz="quarter" idx="4"/>
          </p:nvPr>
        </p:nvSpPr>
        <p:spPr>
          <a:xfrm>
            <a:off x="8401050" y="6472472"/>
            <a:ext cx="628650" cy="365125"/>
          </a:xfrm>
          <a:prstGeom prst="rect">
            <a:avLst/>
          </a:prstGeom>
        </p:spPr>
        <p:txBody>
          <a:bodyPr vert="horz" lIns="91440" tIns="45720" rIns="91440" bIns="45720" rtlCol="0" anchor="ctr"/>
          <a:lstStyle>
            <a:lvl1pPr algn="r">
              <a:defRPr sz="675">
                <a:solidFill>
                  <a:schemeClr val="bg1"/>
                </a:solidFill>
                <a:latin typeface="Arial" panose="020B0604020202020204" pitchFamily="34" charset="0"/>
                <a:cs typeface="Arial" panose="020B0604020202020204" pitchFamily="34" charset="0"/>
              </a:defRPr>
            </a:lvl1pPr>
          </a:lstStyle>
          <a:p>
            <a:fld id="{72E50CA9-F7DA-48B8-B09E-CFA0B7FD96AB}" type="slidenum">
              <a:rPr lang="en-US" smtClean="0">
                <a:solidFill>
                  <a:prstClr val="white"/>
                </a:solidFill>
              </a:rPr>
              <a:pPr/>
              <a:t>‹#›</a:t>
            </a:fld>
            <a:endParaRPr lang="en-US">
              <a:solidFill>
                <a:prstClr val="white"/>
              </a:solidFill>
            </a:endParaRPr>
          </a:p>
        </p:txBody>
      </p:sp>
      <p:sp>
        <p:nvSpPr>
          <p:cNvPr id="9" name="TextBox 8"/>
          <p:cNvSpPr txBox="1"/>
          <p:nvPr/>
        </p:nvSpPr>
        <p:spPr>
          <a:xfrm>
            <a:off x="396877" y="6472471"/>
            <a:ext cx="3458896" cy="369332"/>
          </a:xfrm>
          <a:prstGeom prst="rect">
            <a:avLst/>
          </a:prstGeom>
          <a:noFill/>
        </p:spPr>
        <p:txBody>
          <a:bodyPr wrap="none" rtlCol="0">
            <a:spAutoFit/>
          </a:bodyPr>
          <a:lstStyle/>
          <a:p>
            <a:pPr eaLnBrk="1" fontAlgn="auto" hangingPunct="1">
              <a:spcBef>
                <a:spcPts val="0"/>
              </a:spcBef>
              <a:spcAft>
                <a:spcPts val="0"/>
              </a:spcAft>
            </a:pPr>
            <a:r>
              <a:rPr lang="en-US" b="1" dirty="0">
                <a:solidFill>
                  <a:srgbClr val="5B6770"/>
                </a:solidFill>
                <a:latin typeface="Calibri"/>
                <a:ea typeface="+mn-ea"/>
                <a:cs typeface="+mn-cs"/>
              </a:rPr>
              <a:t>CONFIDENTIAL AND PROPRIETARY</a:t>
            </a:r>
          </a:p>
        </p:txBody>
      </p:sp>
    </p:spTree>
    <p:extLst>
      <p:ext uri="{BB962C8B-B14F-4D97-AF65-F5344CB8AC3E}">
        <p14:creationId xmlns:p14="http://schemas.microsoft.com/office/powerpoint/2010/main" val="48904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8_SmallBlueCONTENT">
    <p:spTree>
      <p:nvGrpSpPr>
        <p:cNvPr id="1" name=""/>
        <p:cNvGrpSpPr/>
        <p:nvPr/>
      </p:nvGrpSpPr>
      <p:grpSpPr>
        <a:xfrm>
          <a:off x="0" y="0"/>
          <a:ext cx="0" cy="0"/>
          <a:chOff x="0" y="0"/>
          <a:chExt cx="0" cy="0"/>
        </a:xfrm>
      </p:grpSpPr>
      <p:sp>
        <p:nvSpPr>
          <p:cNvPr id="2" name="Title 1"/>
          <p:cNvSpPr>
            <a:spLocks noGrp="1"/>
          </p:cNvSpPr>
          <p:nvPr>
            <p:ph type="title"/>
          </p:nvPr>
        </p:nvSpPr>
        <p:spPr>
          <a:xfrm>
            <a:off x="406177" y="228918"/>
            <a:ext cx="8348886" cy="996950"/>
          </a:xfrm>
        </p:spPr>
        <p:txBody>
          <a:bodyPr/>
          <a:lstStyle>
            <a:lvl1pPr>
              <a:defRPr>
                <a:latin typeface="+mj-lt"/>
              </a:defRPr>
            </a:lvl1pPr>
          </a:lstStyle>
          <a:p>
            <a:r>
              <a:rPr lang="en-US" smtClean="0"/>
              <a:t>Click to edit Master title style</a:t>
            </a:r>
            <a:endParaRPr lang="en-US" dirty="0"/>
          </a:p>
        </p:txBody>
      </p:sp>
      <p:sp>
        <p:nvSpPr>
          <p:cNvPr id="9" name="Slide Number Placeholder 5"/>
          <p:cNvSpPr txBox="1">
            <a:spLocks/>
          </p:cNvSpPr>
          <p:nvPr/>
        </p:nvSpPr>
        <p:spPr>
          <a:xfrm>
            <a:off x="8748102" y="6456246"/>
            <a:ext cx="244298" cy="173124"/>
          </a:xfrm>
          <a:prstGeom prst="rect">
            <a:avLst/>
          </a:prstGeom>
        </p:spPr>
        <p:txBody>
          <a:bodyPr vert="horz" wrap="square" lIns="0" tIns="34290" rIns="0" bIns="34290" rtlCol="0" anchor="ctr">
            <a:spAutoFit/>
          </a:bodyPr>
          <a:lstStyle>
            <a:defPPr>
              <a:defRPr lang="en-US"/>
            </a:defPPr>
            <a:lvl1pPr marL="0" algn="ctr" defTabSz="914400" rtl="0" eaLnBrk="1" latinLnBrk="0" hangingPunct="1">
              <a:defRPr sz="900" kern="120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39F3810-4318-4880-9D52-993D34A84442}" type="slidenum">
              <a:rPr lang="en-US" sz="675" smtClean="0">
                <a:solidFill>
                  <a:srgbClr val="000000"/>
                </a:solidFill>
              </a:rPr>
              <a:pPr fontAlgn="auto">
                <a:spcBef>
                  <a:spcPts val="0"/>
                </a:spcBef>
                <a:spcAft>
                  <a:spcPts val="0"/>
                </a:spcAft>
              </a:pPr>
              <a:t>‹#›</a:t>
            </a:fld>
            <a:endParaRPr lang="en-US" sz="675" dirty="0">
              <a:solidFill>
                <a:srgbClr val="000000"/>
              </a:solidFill>
            </a:endParaRPr>
          </a:p>
        </p:txBody>
      </p:sp>
      <p:sp>
        <p:nvSpPr>
          <p:cNvPr id="10" name="Oval 9">
            <a:extLst>
              <a:ext uri="{FF2B5EF4-FFF2-40B4-BE49-F238E27FC236}">
                <a16:creationId xmlns:a16="http://schemas.microsoft.com/office/drawing/2014/main" xmlns="" id="{73CE20D5-FA27-4902-95BB-5FEC9F729BA9}"/>
              </a:ext>
            </a:extLst>
          </p:cNvPr>
          <p:cNvSpPr/>
          <p:nvPr/>
        </p:nvSpPr>
        <p:spPr>
          <a:xfrm>
            <a:off x="8733091" y="6359928"/>
            <a:ext cx="274320" cy="3657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9055863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2"/>
            <a:ext cx="2057400" cy="365125"/>
          </a:xfrm>
          <a:prstGeom prst="rect">
            <a:avLst/>
          </a:prstGeom>
        </p:spPr>
        <p:txBody>
          <a:bodyPr/>
          <a:lstStyle/>
          <a:p>
            <a:pPr eaLnBrk="1" fontAlgn="auto" hangingPunct="1">
              <a:spcBef>
                <a:spcPts val="0"/>
              </a:spcBef>
              <a:spcAft>
                <a:spcPts val="0"/>
              </a:spcAft>
            </a:pPr>
            <a:fld id="{DC93ABD5-727C-4339-8726-AC71CB8EAB7A}" type="datetimeFigureOut">
              <a:rPr lang="en-US" smtClean="0">
                <a:solidFill>
                  <a:prstClr val="black">
                    <a:tint val="75000"/>
                  </a:prstClr>
                </a:solidFill>
                <a:latin typeface="Calibri"/>
                <a:ea typeface="+mn-ea"/>
                <a:cs typeface="+mn-cs"/>
              </a:rPr>
              <a:pPr eaLnBrk="1" fontAlgn="auto" hangingPunct="1">
                <a:spcBef>
                  <a:spcPts val="0"/>
                </a:spcBef>
                <a:spcAft>
                  <a:spcPts val="0"/>
                </a:spcAft>
              </a:pPr>
              <a:t>2/18/2020</a:t>
            </a:fld>
            <a:endParaRPr lang="en-US" dirty="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3EDC1EE-518C-4EAA-8EF8-36E0B1CD9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32513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eaLnBrk="1" fontAlgn="auto" hangingPunct="1">
              <a:spcBef>
                <a:spcPts val="0"/>
              </a:spcBef>
              <a:spcAft>
                <a:spcPts val="0"/>
              </a:spcAft>
            </a:pPr>
            <a:fld id="{0858526F-CF12-4419-AE02-292C2D34B54F}" type="datetimeFigureOut">
              <a:rPr lang="en-US" smtClean="0">
                <a:solidFill>
                  <a:srgbClr val="000000"/>
                </a:solidFill>
                <a:latin typeface="Calibri"/>
                <a:ea typeface="+mn-ea"/>
                <a:cs typeface="+mn-cs"/>
              </a:rPr>
              <a:pPr eaLnBrk="1" fontAlgn="auto" hangingPunct="1">
                <a:spcBef>
                  <a:spcPts val="0"/>
                </a:spcBef>
                <a:spcAft>
                  <a:spcPts val="0"/>
                </a:spcAft>
              </a:pPr>
              <a:t>2/18/2020</a:t>
            </a:fld>
            <a:endParaRPr lang="en-US">
              <a:solidFill>
                <a:srgbClr val="000000"/>
              </a:solidFill>
              <a:latin typeface="Calibri"/>
              <a:ea typeface="+mn-ea"/>
              <a:cs typeface="+mn-cs"/>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6365185-52BD-4487-B509-79153318AB33}"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17522957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LeftBluePanel.NoLogo">
    <p:spTree>
      <p:nvGrpSpPr>
        <p:cNvPr id="1" name=""/>
        <p:cNvGrpSpPr/>
        <p:nvPr/>
      </p:nvGrpSpPr>
      <p:grpSpPr>
        <a:xfrm>
          <a:off x="0" y="0"/>
          <a:ext cx="0" cy="0"/>
          <a:chOff x="0" y="0"/>
          <a:chExt cx="0" cy="0"/>
        </a:xfrm>
      </p:grpSpPr>
      <p:sp>
        <p:nvSpPr>
          <p:cNvPr id="5" name="Rectangle 4"/>
          <p:cNvSpPr/>
          <p:nvPr/>
        </p:nvSpPr>
        <p:spPr>
          <a:xfrm>
            <a:off x="1" y="0"/>
            <a:ext cx="4547579" cy="6858000"/>
          </a:xfrm>
          <a:prstGeom prst="rect">
            <a:avLst/>
          </a:prstGeom>
          <a:gradFill flip="none" rotWithShape="1">
            <a:gsLst>
              <a:gs pos="0">
                <a:schemeClr val="accent1"/>
              </a:gs>
              <a:gs pos="30000">
                <a:srgbClr val="147EC2"/>
              </a:gs>
              <a:gs pos="100000">
                <a:srgbClr val="66ACD8"/>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aphicFrame>
        <p:nvGraphicFramePr>
          <p:cNvPr id="2" name="Object 1" hidden="1"/>
          <p:cNvGraphicFramePr>
            <a:graphicFrameLocks noChangeAspect="1"/>
          </p:cNvGraphicFramePr>
          <p:nvPr>
            <p:custDataLst>
              <p:tags r:id="rId2"/>
            </p:custDataLst>
            <p:extLst/>
          </p:nvPr>
        </p:nvGraphicFramePr>
        <p:xfrm>
          <a:off x="1192" y="1595"/>
          <a:ext cx="1191" cy="1587"/>
        </p:xfrm>
        <a:graphic>
          <a:graphicData uri="http://schemas.openxmlformats.org/presentationml/2006/ole">
            <mc:AlternateContent xmlns:mc="http://schemas.openxmlformats.org/markup-compatibility/2006">
              <mc:Choice xmlns:v="urn:schemas-microsoft-com:vml" Requires="v">
                <p:oleObj spid="_x0000_s92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95"/>
                        <a:ext cx="1191" cy="1587"/>
                      </a:xfrm>
                      <a:prstGeom prst="rect">
                        <a:avLst/>
                      </a:prstGeom>
                    </p:spPr>
                  </p:pic>
                </p:oleObj>
              </mc:Fallback>
            </mc:AlternateContent>
          </a:graphicData>
        </a:graphic>
      </p:graphicFrame>
      <p:sp>
        <p:nvSpPr>
          <p:cNvPr id="12" name="Footer Placeholder 3"/>
          <p:cNvSpPr>
            <a:spLocks noGrp="1"/>
          </p:cNvSpPr>
          <p:nvPr>
            <p:ph type="ftr" sz="quarter" idx="13"/>
          </p:nvPr>
        </p:nvSpPr>
        <p:spPr>
          <a:xfrm>
            <a:off x="3960108" y="6586980"/>
            <a:ext cx="4755268" cy="141812"/>
          </a:xfrm>
        </p:spPr>
        <p:txBody>
          <a:bodyPr lIns="0" rIns="0"/>
          <a:lstStyle>
            <a:lvl1pPr algn="r">
              <a:defRPr sz="675">
                <a:solidFill>
                  <a:schemeClr val="tx1">
                    <a:lumMod val="50000"/>
                    <a:lumOff val="50000"/>
                  </a:schemeClr>
                </a:solidFill>
              </a:defRPr>
            </a:lvl1pPr>
          </a:lstStyle>
          <a:p>
            <a:endParaRPr lang="en-US">
              <a:solidFill>
                <a:srgbClr val="000000">
                  <a:lumMod val="50000"/>
                  <a:lumOff val="50000"/>
                </a:srgbClr>
              </a:solidFill>
            </a:endParaRPr>
          </a:p>
        </p:txBody>
      </p:sp>
    </p:spTree>
    <p:extLst>
      <p:ext uri="{BB962C8B-B14F-4D97-AF65-F5344CB8AC3E}">
        <p14:creationId xmlns:p14="http://schemas.microsoft.com/office/powerpoint/2010/main" val="139754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lankBlueLogo">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045" b="1928"/>
          <a:stretch/>
        </p:blipFill>
        <p:spPr>
          <a:xfrm>
            <a:off x="2383" y="-1008993"/>
            <a:ext cx="9141617" cy="7851228"/>
          </a:xfrm>
          <a:prstGeom prst="rect">
            <a:avLst/>
          </a:prstGeom>
        </p:spPr>
      </p:pic>
      <p:sp>
        <p:nvSpPr>
          <p:cNvPr id="5" name="Freeform 4"/>
          <p:cNvSpPr/>
          <p:nvPr/>
        </p:nvSpPr>
        <p:spPr>
          <a:xfrm>
            <a:off x="1477579" y="5495807"/>
            <a:ext cx="7667613" cy="1362194"/>
          </a:xfrm>
          <a:custGeom>
            <a:avLst/>
            <a:gdLst>
              <a:gd name="connsiteX0" fmla="*/ 10220822 w 10220822"/>
              <a:gd name="connsiteY0" fmla="*/ 0 h 1362194"/>
              <a:gd name="connsiteX1" fmla="*/ 10220822 w 10220822"/>
              <a:gd name="connsiteY1" fmla="*/ 1362194 h 1362194"/>
              <a:gd name="connsiteX2" fmla="*/ 0 w 10220822"/>
              <a:gd name="connsiteY2" fmla="*/ 1362194 h 1362194"/>
            </a:gdLst>
            <a:ahLst/>
            <a:cxnLst>
              <a:cxn ang="0">
                <a:pos x="connsiteX0" y="connsiteY0"/>
              </a:cxn>
              <a:cxn ang="0">
                <a:pos x="connsiteX1" y="connsiteY1"/>
              </a:cxn>
              <a:cxn ang="0">
                <a:pos x="connsiteX2" y="connsiteY2"/>
              </a:cxn>
            </a:cxnLst>
            <a:rect l="l" t="t" r="r" b="b"/>
            <a:pathLst>
              <a:path w="10220822" h="1362194">
                <a:moveTo>
                  <a:pt x="10220822" y="0"/>
                </a:moveTo>
                <a:lnTo>
                  <a:pt x="10220822" y="1362194"/>
                </a:lnTo>
                <a:lnTo>
                  <a:pt x="0" y="1362194"/>
                </a:lnTo>
                <a:close/>
              </a:path>
            </a:pathLst>
          </a:custGeom>
          <a:gradFill flip="none" rotWithShape="1">
            <a:gsLst>
              <a:gs pos="0">
                <a:schemeClr val="accent1"/>
              </a:gs>
              <a:gs pos="30000">
                <a:srgbClr val="147EC2"/>
              </a:gs>
              <a:gs pos="100000">
                <a:srgbClr val="66ACD8"/>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aphicFrame>
        <p:nvGraphicFramePr>
          <p:cNvPr id="2" name="Object 1" hidden="1"/>
          <p:cNvGraphicFramePr>
            <a:graphicFrameLocks noChangeAspect="1"/>
          </p:cNvGraphicFramePr>
          <p:nvPr>
            <p:custDataLst>
              <p:tags r:id="rId2"/>
            </p:custDataLst>
            <p:extLst/>
          </p:nvPr>
        </p:nvGraphicFramePr>
        <p:xfrm>
          <a:off x="1192" y="1595"/>
          <a:ext cx="1191" cy="1587"/>
        </p:xfrm>
        <a:graphic>
          <a:graphicData uri="http://schemas.openxmlformats.org/presentationml/2006/ole">
            <mc:AlternateContent xmlns:mc="http://schemas.openxmlformats.org/markup-compatibility/2006">
              <mc:Choice xmlns:v="urn:schemas-microsoft-com:vml" Requires="v">
                <p:oleObj spid="_x0000_s1025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192" y="1595"/>
                        <a:ext cx="1191" cy="1587"/>
                      </a:xfrm>
                      <a:prstGeom prst="rect">
                        <a:avLst/>
                      </a:prstGeom>
                    </p:spPr>
                  </p:pic>
                </p:oleObj>
              </mc:Fallback>
            </mc:AlternateContent>
          </a:graphicData>
        </a:graphic>
      </p:graphicFrame>
      <p:sp>
        <p:nvSpPr>
          <p:cNvPr id="7" name="Title 6"/>
          <p:cNvSpPr>
            <a:spLocks noGrp="1"/>
          </p:cNvSpPr>
          <p:nvPr>
            <p:ph type="title"/>
          </p:nvPr>
        </p:nvSpPr>
        <p:spPr/>
        <p:txBody>
          <a:bodyPr/>
          <a:lstStyle>
            <a:lvl1pPr>
              <a:defRPr>
                <a:solidFill>
                  <a:schemeClr val="bg2"/>
                </a:solidFill>
              </a:defRPr>
            </a:lvl1pPr>
          </a:lstStyle>
          <a:p>
            <a:r>
              <a:rPr lang="en-US" smtClean="0"/>
              <a:t>Click to edit Master title style</a:t>
            </a:r>
            <a:endParaRPr lang="en-US"/>
          </a:p>
        </p:txBody>
      </p:sp>
      <p:pic>
        <p:nvPicPr>
          <p:cNvPr id="10" name="Picture 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37389" y="6001017"/>
            <a:ext cx="1373884" cy="434661"/>
          </a:xfrm>
          <a:prstGeom prst="rect">
            <a:avLst/>
          </a:prstGeom>
        </p:spPr>
      </p:pic>
      <p:sp>
        <p:nvSpPr>
          <p:cNvPr id="11" name="Footer Placeholder 3"/>
          <p:cNvSpPr>
            <a:spLocks noGrp="1"/>
          </p:cNvSpPr>
          <p:nvPr>
            <p:ph type="ftr" sz="quarter" idx="13"/>
          </p:nvPr>
        </p:nvSpPr>
        <p:spPr>
          <a:xfrm>
            <a:off x="3960108" y="6586980"/>
            <a:ext cx="4755268" cy="141812"/>
          </a:xfrm>
        </p:spPr>
        <p:txBody>
          <a:bodyPr lIns="0" rIns="0"/>
          <a:lstStyle>
            <a:lvl1pPr algn="r">
              <a:defRPr sz="675">
                <a:solidFill>
                  <a:schemeClr val="bg1">
                    <a:lumMod val="85000"/>
                  </a:schemeClr>
                </a:solidFill>
              </a:defRPr>
            </a:lvl1pPr>
          </a:lstStyle>
          <a:p>
            <a:endParaRPr lang="en-US">
              <a:solidFill>
                <a:prstClr val="white">
                  <a:lumMod val="85000"/>
                </a:prstClr>
              </a:solidFill>
            </a:endParaRPr>
          </a:p>
        </p:txBody>
      </p:sp>
    </p:spTree>
    <p:extLst>
      <p:ext uri="{BB962C8B-B14F-4D97-AF65-F5344CB8AC3E}">
        <p14:creationId xmlns:p14="http://schemas.microsoft.com/office/powerpoint/2010/main" val="29991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lankBlu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192" y="1595"/>
          <a:ext cx="1191" cy="1587"/>
        </p:xfrm>
        <a:graphic>
          <a:graphicData uri="http://schemas.openxmlformats.org/presentationml/2006/ole">
            <mc:AlternateContent xmlns:mc="http://schemas.openxmlformats.org/markup-compatibility/2006">
              <mc:Choice xmlns:v="urn:schemas-microsoft-com:vml" Requires="v">
                <p:oleObj spid="_x0000_s1127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95"/>
                        <a:ext cx="1191" cy="1587"/>
                      </a:xfrm>
                      <a:prstGeom prst="rect">
                        <a:avLst/>
                      </a:prstGeom>
                    </p:spPr>
                  </p:pic>
                </p:oleObj>
              </mc:Fallback>
            </mc:AlternateContent>
          </a:graphicData>
        </a:graphic>
      </p:graphicFrame>
      <p:sp>
        <p:nvSpPr>
          <p:cNvPr id="3" name="Slide Number Placeholder 5"/>
          <p:cNvSpPr>
            <a:spLocks noGrp="1"/>
          </p:cNvSpPr>
          <p:nvPr>
            <p:ph type="sldNum" sz="quarter" idx="4"/>
          </p:nvPr>
        </p:nvSpPr>
        <p:spPr>
          <a:xfrm>
            <a:off x="8401050" y="6472470"/>
            <a:ext cx="628650" cy="365125"/>
          </a:xfrm>
          <a:prstGeom prst="rect">
            <a:avLst/>
          </a:prstGeom>
        </p:spPr>
        <p:txBody>
          <a:bodyPr vert="horz" lIns="91440" tIns="45720" rIns="91440" bIns="45720" rtlCol="0" anchor="ctr"/>
          <a:lstStyle>
            <a:lvl1pPr algn="r">
              <a:defRPr sz="675">
                <a:solidFill>
                  <a:schemeClr val="bg2"/>
                </a:solidFill>
                <a:latin typeface="Calibri" panose="020F0502020204030204" pitchFamily="34" charset="0"/>
                <a:cs typeface="Arial" panose="020B0604020202020204" pitchFamily="34" charset="0"/>
                <a:sym typeface="Calibri" panose="020F0502020204030204" pitchFamily="34" charset="0"/>
              </a:defRPr>
            </a:lvl1pPr>
          </a:lstStyle>
          <a:p>
            <a:fld id="{72E50CA9-F7DA-48B8-B09E-CFA0B7FD96AB}" type="slidenum">
              <a:rPr lang="en-US" smtClean="0">
                <a:solidFill>
                  <a:srgbClr val="FFFFFF"/>
                </a:solidFill>
              </a:rPr>
              <a:pPr/>
              <a:t>‹#›</a:t>
            </a:fld>
            <a:endParaRPr lang="en-US">
              <a:solidFill>
                <a:srgbClr val="FFFFFF"/>
              </a:solidFill>
            </a:endParaRPr>
          </a:p>
        </p:txBody>
      </p:sp>
      <p:sp>
        <p:nvSpPr>
          <p:cNvPr id="4" name="Title 3"/>
          <p:cNvSpPr>
            <a:spLocks noGrp="1"/>
          </p:cNvSpPr>
          <p:nvPr>
            <p:ph type="title"/>
          </p:nvPr>
        </p:nvSpPr>
        <p:spPr/>
        <p:txBody>
          <a:bodyPr/>
          <a:lstStyle>
            <a:lvl1pPr>
              <a:defRPr>
                <a:solidFill>
                  <a:schemeClr val="bg2"/>
                </a:solidFill>
              </a:defRPr>
            </a:lvl1pPr>
          </a:lstStyle>
          <a:p>
            <a:r>
              <a:rPr lang="en-US" smtClean="0"/>
              <a:t>Click to edit Master title style</a:t>
            </a:r>
            <a:endParaRPr lang="en-US"/>
          </a:p>
        </p:txBody>
      </p:sp>
      <p:sp>
        <p:nvSpPr>
          <p:cNvPr id="5" name="Footer Placeholder 3"/>
          <p:cNvSpPr>
            <a:spLocks noGrp="1"/>
          </p:cNvSpPr>
          <p:nvPr>
            <p:ph type="ftr" sz="quarter" idx="13"/>
          </p:nvPr>
        </p:nvSpPr>
        <p:spPr>
          <a:xfrm>
            <a:off x="3960108" y="6586980"/>
            <a:ext cx="4755268" cy="141812"/>
          </a:xfrm>
        </p:spPr>
        <p:txBody>
          <a:bodyPr lIns="0" rIns="0"/>
          <a:lstStyle>
            <a:lvl1pPr algn="r">
              <a:defRPr sz="675">
                <a:solidFill>
                  <a:schemeClr val="bg1">
                    <a:lumMod val="85000"/>
                  </a:schemeClr>
                </a:solidFill>
              </a:defRPr>
            </a:lvl1pPr>
          </a:lstStyle>
          <a:p>
            <a:endParaRPr lang="en-US">
              <a:solidFill>
                <a:prstClr val="white">
                  <a:lumMod val="85000"/>
                </a:prstClr>
              </a:solidFill>
            </a:endParaRPr>
          </a:p>
        </p:txBody>
      </p:sp>
    </p:spTree>
    <p:extLst>
      <p:ext uri="{BB962C8B-B14F-4D97-AF65-F5344CB8AC3E}">
        <p14:creationId xmlns:p14="http://schemas.microsoft.com/office/powerpoint/2010/main" val="890399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nkWhi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192" y="1595"/>
          <a:ext cx="1191" cy="1587"/>
        </p:xfrm>
        <a:graphic>
          <a:graphicData uri="http://schemas.openxmlformats.org/presentationml/2006/ole">
            <mc:AlternateContent xmlns:mc="http://schemas.openxmlformats.org/markup-compatibility/2006">
              <mc:Choice xmlns:v="urn:schemas-microsoft-com:vml" Requires="v">
                <p:oleObj spid="_x0000_s1230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95"/>
                        <a:ext cx="1191" cy="1587"/>
                      </a:xfrm>
                      <a:prstGeom prst="rect">
                        <a:avLst/>
                      </a:prstGeom>
                    </p:spPr>
                  </p:pic>
                </p:oleObj>
              </mc:Fallback>
            </mc:AlternateContent>
          </a:graphicData>
        </a:graphic>
      </p:graphicFrame>
      <p:sp>
        <p:nvSpPr>
          <p:cNvPr id="3" name="Slide Number Placeholder 5"/>
          <p:cNvSpPr>
            <a:spLocks noGrp="1"/>
          </p:cNvSpPr>
          <p:nvPr>
            <p:ph type="sldNum" sz="quarter" idx="4"/>
          </p:nvPr>
        </p:nvSpPr>
        <p:spPr>
          <a:xfrm>
            <a:off x="8401050" y="6472470"/>
            <a:ext cx="628650" cy="365125"/>
          </a:xfrm>
          <a:prstGeom prst="rect">
            <a:avLst/>
          </a:prstGeom>
        </p:spPr>
        <p:txBody>
          <a:bodyPr vert="horz" lIns="91440" tIns="45720" rIns="91440" bIns="45720" rtlCol="0" anchor="ctr"/>
          <a:lstStyle>
            <a:lvl1pPr algn="r">
              <a:defRPr sz="675">
                <a:solidFill>
                  <a:schemeClr val="tx1">
                    <a:lumMod val="50000"/>
                    <a:lumOff val="50000"/>
                  </a:schemeClr>
                </a:solidFill>
                <a:latin typeface="Calibri" panose="020F0502020204030204" pitchFamily="34" charset="0"/>
                <a:cs typeface="Arial" panose="020B0604020202020204" pitchFamily="34" charset="0"/>
                <a:sym typeface="Calibri" panose="020F0502020204030204" pitchFamily="34" charset="0"/>
              </a:defRPr>
            </a:lvl1pPr>
          </a:lstStyle>
          <a:p>
            <a:fld id="{72E50CA9-F7DA-48B8-B09E-CFA0B7FD96AB}" type="slidenum">
              <a:rPr lang="en-US" smtClean="0">
                <a:solidFill>
                  <a:srgbClr val="000000">
                    <a:lumMod val="50000"/>
                    <a:lumOff val="50000"/>
                  </a:srgbClr>
                </a:solidFill>
              </a:rPr>
              <a:pPr/>
              <a:t>‹#›</a:t>
            </a:fld>
            <a:endParaRPr lang="en-US">
              <a:solidFill>
                <a:srgbClr val="000000">
                  <a:lumMod val="50000"/>
                  <a:lumOff val="50000"/>
                </a:srgbClr>
              </a:solidFill>
            </a:endParaRPr>
          </a:p>
        </p:txBody>
      </p:sp>
      <p:sp>
        <p:nvSpPr>
          <p:cNvPr id="5" name="Footer Placeholder 3"/>
          <p:cNvSpPr>
            <a:spLocks noGrp="1"/>
          </p:cNvSpPr>
          <p:nvPr>
            <p:ph type="ftr" sz="quarter" idx="13"/>
          </p:nvPr>
        </p:nvSpPr>
        <p:spPr>
          <a:xfrm>
            <a:off x="3960108" y="6586980"/>
            <a:ext cx="4755268" cy="141812"/>
          </a:xfrm>
        </p:spPr>
        <p:txBody>
          <a:bodyPr lIns="0" rIns="0"/>
          <a:lstStyle>
            <a:lvl1pPr algn="r">
              <a:defRPr sz="675">
                <a:solidFill>
                  <a:schemeClr val="tx1">
                    <a:lumMod val="50000"/>
                    <a:lumOff val="50000"/>
                  </a:schemeClr>
                </a:solidFill>
              </a:defRPr>
            </a:lvl1pPr>
          </a:lstStyle>
          <a:p>
            <a:endParaRPr lang="en-US">
              <a:solidFill>
                <a:srgbClr val="000000">
                  <a:lumMod val="50000"/>
                  <a:lumOff val="50000"/>
                </a:srgbClr>
              </a:solidFill>
            </a:endParaRPr>
          </a:p>
        </p:txBody>
      </p:sp>
    </p:spTree>
    <p:extLst>
      <p:ext uri="{BB962C8B-B14F-4D97-AF65-F5344CB8AC3E}">
        <p14:creationId xmlns:p14="http://schemas.microsoft.com/office/powerpoint/2010/main" val="41109824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Nuevo">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133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90"/>
                        <a:ext cx="1190" cy="1587"/>
                      </a:xfrm>
                      <a:prstGeom prst="rect">
                        <a:avLst/>
                      </a:prstGeom>
                    </p:spPr>
                  </p:pic>
                </p:oleObj>
              </mc:Fallback>
            </mc:AlternateContent>
          </a:graphicData>
        </a:graphic>
      </p:graphicFrame>
      <p:sp>
        <p:nvSpPr>
          <p:cNvPr id="3" name="Slide Number Placeholder 5"/>
          <p:cNvSpPr>
            <a:spLocks noGrp="1"/>
          </p:cNvSpPr>
          <p:nvPr>
            <p:ph type="sldNum" sz="quarter" idx="4"/>
          </p:nvPr>
        </p:nvSpPr>
        <p:spPr>
          <a:xfrm>
            <a:off x="8401050" y="6472465"/>
            <a:ext cx="628650" cy="365125"/>
          </a:xfrm>
          <a:prstGeom prst="rect">
            <a:avLst/>
          </a:prstGeom>
        </p:spPr>
        <p:txBody>
          <a:bodyPr vert="horz" lIns="91440" tIns="45720" rIns="91440" bIns="45720" rtlCol="0" anchor="ctr"/>
          <a:lstStyle>
            <a:lvl1pPr algn="r">
              <a:defRPr sz="675">
                <a:solidFill>
                  <a:schemeClr val="bg1"/>
                </a:solidFill>
                <a:latin typeface="Calibri" panose="020F0502020204030204" pitchFamily="34" charset="0"/>
                <a:cs typeface="Arial" panose="020B0604020202020204" pitchFamily="34" charset="0"/>
                <a:sym typeface="Calibri" panose="020F0502020204030204" pitchFamily="34" charset="0"/>
              </a:defRPr>
            </a:lvl1pPr>
          </a:lstStyle>
          <a:p>
            <a:fld id="{72E50CA9-F7DA-48B8-B09E-CFA0B7FD96AB}" type="slidenum">
              <a:rPr lang="en-US" smtClean="0">
                <a:solidFill>
                  <a:prstClr val="white"/>
                </a:solidFill>
              </a:rPr>
              <a:pPr/>
              <a:t>‹#›</a:t>
            </a:fld>
            <a:endParaRPr lang="en-US">
              <a:solidFill>
                <a:prstClr val="white"/>
              </a:solidFill>
            </a:endParaRPr>
          </a:p>
        </p:txBody>
      </p:sp>
      <p:sp>
        <p:nvSpPr>
          <p:cNvPr id="4" name="Rectangle 3"/>
          <p:cNvSpPr/>
          <p:nvPr/>
        </p:nvSpPr>
        <p:spPr>
          <a:xfrm>
            <a:off x="1" y="738870"/>
            <a:ext cx="9144000" cy="5831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5" name="Title 1"/>
          <p:cNvSpPr>
            <a:spLocks noGrp="1"/>
          </p:cNvSpPr>
          <p:nvPr>
            <p:ph type="title"/>
          </p:nvPr>
        </p:nvSpPr>
        <p:spPr>
          <a:xfrm>
            <a:off x="107799" y="8892"/>
            <a:ext cx="8358188" cy="729979"/>
          </a:xfrm>
        </p:spPr>
        <p:txBody>
          <a:bodyPr/>
          <a:lstStyle>
            <a:lvl1pPr>
              <a:defRPr sz="1350" b="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r>
              <a:rPr lang="en-US" smtClean="0"/>
              <a:t>Click to edit Master title style</a:t>
            </a:r>
            <a:endParaRPr lang="en-US" dirty="0"/>
          </a:p>
        </p:txBody>
      </p:sp>
      <p:sp>
        <p:nvSpPr>
          <p:cNvPr id="6" name="Footer Placeholder 3"/>
          <p:cNvSpPr txBox="1">
            <a:spLocks/>
          </p:cNvSpPr>
          <p:nvPr/>
        </p:nvSpPr>
        <p:spPr bwMode="gray">
          <a:xfrm>
            <a:off x="3125014" y="6720767"/>
            <a:ext cx="5106730" cy="92333"/>
          </a:xfrm>
          <a:prstGeom prst="rect">
            <a:avLst/>
          </a:prstGeom>
        </p:spPr>
        <p:txBody>
          <a:bodyPr vert="horz" wrap="square" lIns="0" tIns="0" rIns="0" bIns="0" rtlCol="0" anchor="ctr">
            <a:spAutoFit/>
          </a:bodyPr>
          <a:lstStyle>
            <a:defPPr>
              <a:defRPr lang="en-US"/>
            </a:defPPr>
            <a:lvl1pPr marL="0" algn="r" defTabSz="457200" rtl="0" eaLnBrk="1" fontAlgn="auto" latinLnBrk="0" hangingPunct="1">
              <a:spcBef>
                <a:spcPts val="0"/>
              </a:spcBef>
              <a:spcAft>
                <a:spcPts val="0"/>
              </a:spcAft>
              <a:defRPr sz="900" kern="1200">
                <a:solidFill>
                  <a:srgbClr val="000000">
                    <a:lumMod val="50000"/>
                    <a:lumOff val="50000"/>
                  </a:srgb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600" dirty="0">
                <a:solidFill>
                  <a:prstClr val="white"/>
                </a:solidFill>
              </a:rPr>
              <a:t>COMPANY CONFIDENTIAL  |  FOR INTERNAL USE ONLY  |  DO NOT COPY</a:t>
            </a:r>
          </a:p>
        </p:txBody>
      </p:sp>
    </p:spTree>
    <p:extLst>
      <p:ext uri="{BB962C8B-B14F-4D97-AF65-F5344CB8AC3E}">
        <p14:creationId xmlns:p14="http://schemas.microsoft.com/office/powerpoint/2010/main" val="99621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9322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9_SmallBlueCONTENT">
    <p:spTree>
      <p:nvGrpSpPr>
        <p:cNvPr id="1" name=""/>
        <p:cNvGrpSpPr/>
        <p:nvPr/>
      </p:nvGrpSpPr>
      <p:grpSpPr>
        <a:xfrm>
          <a:off x="0" y="0"/>
          <a:ext cx="0" cy="0"/>
          <a:chOff x="0" y="0"/>
          <a:chExt cx="0" cy="0"/>
        </a:xfrm>
      </p:grpSpPr>
      <p:sp>
        <p:nvSpPr>
          <p:cNvPr id="2" name="Title 1"/>
          <p:cNvSpPr>
            <a:spLocks noGrp="1"/>
          </p:cNvSpPr>
          <p:nvPr>
            <p:ph type="title"/>
          </p:nvPr>
        </p:nvSpPr>
        <p:spPr>
          <a:xfrm>
            <a:off x="406177" y="228918"/>
            <a:ext cx="8348886" cy="996950"/>
          </a:xfrm>
        </p:spPr>
        <p:txBody>
          <a:bodyPr/>
          <a:lstStyle>
            <a:lvl1pPr>
              <a:defRPr>
                <a:latin typeface="+mj-lt"/>
              </a:defRPr>
            </a:lvl1pPr>
          </a:lstStyle>
          <a:p>
            <a:r>
              <a:rPr lang="en-US" smtClean="0"/>
              <a:t>Click to edit Master title style</a:t>
            </a:r>
            <a:endParaRPr lang="en-US" dirty="0"/>
          </a:p>
        </p:txBody>
      </p:sp>
      <p:sp>
        <p:nvSpPr>
          <p:cNvPr id="9" name="Slide Number Placeholder 5"/>
          <p:cNvSpPr txBox="1">
            <a:spLocks/>
          </p:cNvSpPr>
          <p:nvPr/>
        </p:nvSpPr>
        <p:spPr>
          <a:xfrm>
            <a:off x="8748102" y="6456246"/>
            <a:ext cx="244298" cy="173124"/>
          </a:xfrm>
          <a:prstGeom prst="rect">
            <a:avLst/>
          </a:prstGeom>
        </p:spPr>
        <p:txBody>
          <a:bodyPr vert="horz" wrap="square" lIns="0" tIns="34290" rIns="0" bIns="34290" rtlCol="0" anchor="ctr">
            <a:spAutoFit/>
          </a:bodyPr>
          <a:lstStyle>
            <a:defPPr>
              <a:defRPr lang="en-US"/>
            </a:defPPr>
            <a:lvl1pPr marL="0" algn="ctr" defTabSz="914400" rtl="0" eaLnBrk="1" latinLnBrk="0" hangingPunct="1">
              <a:defRPr sz="900" kern="120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39F3810-4318-4880-9D52-993D34A84442}" type="slidenum">
              <a:rPr lang="en-US" sz="675" smtClean="0">
                <a:solidFill>
                  <a:srgbClr val="000000"/>
                </a:solidFill>
              </a:rPr>
              <a:pPr fontAlgn="auto">
                <a:spcBef>
                  <a:spcPts val="0"/>
                </a:spcBef>
                <a:spcAft>
                  <a:spcPts val="0"/>
                </a:spcAft>
              </a:pPr>
              <a:t>‹#›</a:t>
            </a:fld>
            <a:endParaRPr lang="en-US" sz="675" dirty="0">
              <a:solidFill>
                <a:srgbClr val="000000"/>
              </a:solidFill>
            </a:endParaRPr>
          </a:p>
        </p:txBody>
      </p:sp>
      <p:sp>
        <p:nvSpPr>
          <p:cNvPr id="10" name="Oval 9">
            <a:extLst>
              <a:ext uri="{FF2B5EF4-FFF2-40B4-BE49-F238E27FC236}">
                <a16:creationId xmlns:a16="http://schemas.microsoft.com/office/drawing/2014/main" xmlns="" id="{73CE20D5-FA27-4902-95BB-5FEC9F729BA9}"/>
              </a:ext>
            </a:extLst>
          </p:cNvPr>
          <p:cNvSpPr/>
          <p:nvPr/>
        </p:nvSpPr>
        <p:spPr>
          <a:xfrm>
            <a:off x="8733091" y="6359928"/>
            <a:ext cx="274320" cy="3657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378487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2_Blue.Ang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4351" name="think-cell Slide" r:id="rId4" imgW="393" imgH="394" progId="TCLayout.ActiveDocument.1">
                  <p:embed/>
                </p:oleObj>
              </mc:Choice>
              <mc:Fallback>
                <p:oleObj name="think-cell Slide" r:id="rId4" imgW="393" imgH="39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8" name="Rounded Rectangle 7"/>
          <p:cNvSpPr/>
          <p:nvPr/>
        </p:nvSpPr>
        <p:spPr>
          <a:xfrm>
            <a:off x="91440" y="91440"/>
            <a:ext cx="8961120" cy="6675120"/>
          </a:xfrm>
          <a:prstGeom prst="roundRect">
            <a:avLst>
              <a:gd name="adj" fmla="val 131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1" name="Right Triangle 10"/>
          <p:cNvSpPr/>
          <p:nvPr/>
        </p:nvSpPr>
        <p:spPr>
          <a:xfrm flipH="1">
            <a:off x="8604504" y="5192780"/>
            <a:ext cx="548640" cy="16687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 name="Title 1"/>
          <p:cNvSpPr>
            <a:spLocks noGrp="1"/>
          </p:cNvSpPr>
          <p:nvPr>
            <p:ph type="ctrTitle"/>
          </p:nvPr>
        </p:nvSpPr>
        <p:spPr>
          <a:xfrm>
            <a:off x="388624" y="274320"/>
            <a:ext cx="8366443" cy="1005840"/>
          </a:xfrm>
        </p:spPr>
        <p:txBody>
          <a:bodyPr anchor="t"/>
          <a:lstStyle>
            <a:lvl1pPr>
              <a:defRPr sz="1500"/>
            </a:lvl1pPr>
          </a:lstStyle>
          <a:p>
            <a:r>
              <a:rPr lang="en-US" smtClean="0"/>
              <a:t>Click to edit Master title style</a:t>
            </a:r>
            <a:endParaRPr lang="en-US" dirty="0"/>
          </a:p>
        </p:txBody>
      </p:sp>
      <p:sp>
        <p:nvSpPr>
          <p:cNvPr id="16" name="Slide Number Placeholder 5"/>
          <p:cNvSpPr>
            <a:spLocks noGrp="1"/>
          </p:cNvSpPr>
          <p:nvPr>
            <p:ph type="sldNum" sz="quarter" idx="4"/>
          </p:nvPr>
        </p:nvSpPr>
        <p:spPr>
          <a:xfrm>
            <a:off x="8401050" y="6472472"/>
            <a:ext cx="628650" cy="365125"/>
          </a:xfrm>
          <a:prstGeom prst="rect">
            <a:avLst/>
          </a:prstGeom>
        </p:spPr>
        <p:txBody>
          <a:bodyPr vert="horz" lIns="91440" tIns="45720" rIns="91440" bIns="45720" rtlCol="0" anchor="ctr"/>
          <a:lstStyle>
            <a:lvl1pPr algn="r">
              <a:defRPr sz="675">
                <a:solidFill>
                  <a:schemeClr val="bg1"/>
                </a:solidFill>
                <a:latin typeface="Arial" panose="020B0604020202020204" pitchFamily="34" charset="0"/>
                <a:cs typeface="Arial" panose="020B0604020202020204" pitchFamily="34" charset="0"/>
              </a:defRPr>
            </a:lvl1pPr>
          </a:lstStyle>
          <a:p>
            <a:fld id="{72E50CA9-F7DA-48B8-B09E-CFA0B7FD96AB}" type="slidenum">
              <a:rPr lang="en-US" smtClean="0">
                <a:solidFill>
                  <a:prstClr val="white"/>
                </a:solidFill>
              </a:rPr>
              <a:pPr/>
              <a:t>‹#›</a:t>
            </a:fld>
            <a:endParaRPr lang="en-US">
              <a:solidFill>
                <a:prstClr val="white"/>
              </a:solidFill>
            </a:endParaRPr>
          </a:p>
        </p:txBody>
      </p:sp>
      <p:sp>
        <p:nvSpPr>
          <p:cNvPr id="9" name="TextBox 8"/>
          <p:cNvSpPr txBox="1"/>
          <p:nvPr/>
        </p:nvSpPr>
        <p:spPr>
          <a:xfrm>
            <a:off x="396877" y="6472471"/>
            <a:ext cx="3458896" cy="369332"/>
          </a:xfrm>
          <a:prstGeom prst="rect">
            <a:avLst/>
          </a:prstGeom>
          <a:noFill/>
        </p:spPr>
        <p:txBody>
          <a:bodyPr wrap="none" rtlCol="0">
            <a:spAutoFit/>
          </a:bodyPr>
          <a:lstStyle/>
          <a:p>
            <a:pPr eaLnBrk="1" fontAlgn="auto" hangingPunct="1">
              <a:spcBef>
                <a:spcPts val="0"/>
              </a:spcBef>
              <a:spcAft>
                <a:spcPts val="0"/>
              </a:spcAft>
            </a:pPr>
            <a:r>
              <a:rPr lang="en-US" b="1" dirty="0">
                <a:solidFill>
                  <a:srgbClr val="5B6770"/>
                </a:solidFill>
                <a:latin typeface="Calibri"/>
                <a:ea typeface="+mn-ea"/>
                <a:cs typeface="+mn-cs"/>
              </a:rPr>
              <a:t>CONFIDENTIAL AND PROPRIETARY</a:t>
            </a:r>
          </a:p>
        </p:txBody>
      </p:sp>
    </p:spTree>
    <p:extLst>
      <p:ext uri="{BB962C8B-B14F-4D97-AF65-F5344CB8AC3E}">
        <p14:creationId xmlns:p14="http://schemas.microsoft.com/office/powerpoint/2010/main" val="9233542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8_SmallBlueCONTENT">
    <p:spTree>
      <p:nvGrpSpPr>
        <p:cNvPr id="1" name=""/>
        <p:cNvGrpSpPr/>
        <p:nvPr/>
      </p:nvGrpSpPr>
      <p:grpSpPr>
        <a:xfrm>
          <a:off x="0" y="0"/>
          <a:ext cx="0" cy="0"/>
          <a:chOff x="0" y="0"/>
          <a:chExt cx="0" cy="0"/>
        </a:xfrm>
      </p:grpSpPr>
      <p:sp>
        <p:nvSpPr>
          <p:cNvPr id="2" name="Title 1"/>
          <p:cNvSpPr>
            <a:spLocks noGrp="1"/>
          </p:cNvSpPr>
          <p:nvPr>
            <p:ph type="title"/>
          </p:nvPr>
        </p:nvSpPr>
        <p:spPr>
          <a:xfrm>
            <a:off x="406177" y="228918"/>
            <a:ext cx="8348886" cy="996950"/>
          </a:xfrm>
        </p:spPr>
        <p:txBody>
          <a:bodyPr/>
          <a:lstStyle>
            <a:lvl1pPr>
              <a:defRPr>
                <a:latin typeface="+mj-lt"/>
              </a:defRPr>
            </a:lvl1pPr>
          </a:lstStyle>
          <a:p>
            <a:r>
              <a:rPr lang="en-US" smtClean="0"/>
              <a:t>Click to edit Master title style</a:t>
            </a:r>
            <a:endParaRPr lang="en-US" dirty="0"/>
          </a:p>
        </p:txBody>
      </p:sp>
      <p:sp>
        <p:nvSpPr>
          <p:cNvPr id="9" name="Slide Number Placeholder 5"/>
          <p:cNvSpPr txBox="1">
            <a:spLocks/>
          </p:cNvSpPr>
          <p:nvPr/>
        </p:nvSpPr>
        <p:spPr>
          <a:xfrm>
            <a:off x="8748102" y="6456246"/>
            <a:ext cx="244298" cy="173124"/>
          </a:xfrm>
          <a:prstGeom prst="rect">
            <a:avLst/>
          </a:prstGeom>
        </p:spPr>
        <p:txBody>
          <a:bodyPr vert="horz" wrap="square" lIns="0" tIns="34290" rIns="0" bIns="34290" rtlCol="0" anchor="ctr">
            <a:spAutoFit/>
          </a:bodyPr>
          <a:lstStyle>
            <a:defPPr>
              <a:defRPr lang="en-US"/>
            </a:defPPr>
            <a:lvl1pPr marL="0" algn="ctr" defTabSz="914400" rtl="0" eaLnBrk="1" latinLnBrk="0" hangingPunct="1">
              <a:defRPr sz="900" kern="1200">
                <a:solidFill>
                  <a:schemeClr val="tx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39F3810-4318-4880-9D52-993D34A84442}" type="slidenum">
              <a:rPr lang="en-US" sz="675" smtClean="0">
                <a:solidFill>
                  <a:srgbClr val="000000"/>
                </a:solidFill>
              </a:rPr>
              <a:pPr fontAlgn="auto">
                <a:spcBef>
                  <a:spcPts val="0"/>
                </a:spcBef>
                <a:spcAft>
                  <a:spcPts val="0"/>
                </a:spcAft>
              </a:pPr>
              <a:t>‹#›</a:t>
            </a:fld>
            <a:endParaRPr lang="en-US" sz="675" dirty="0">
              <a:solidFill>
                <a:srgbClr val="000000"/>
              </a:solidFill>
            </a:endParaRPr>
          </a:p>
        </p:txBody>
      </p:sp>
      <p:sp>
        <p:nvSpPr>
          <p:cNvPr id="10" name="Oval 9">
            <a:extLst>
              <a:ext uri="{FF2B5EF4-FFF2-40B4-BE49-F238E27FC236}">
                <a16:creationId xmlns:a16="http://schemas.microsoft.com/office/drawing/2014/main" xmlns="" id="{73CE20D5-FA27-4902-95BB-5FEC9F729BA9}"/>
              </a:ext>
            </a:extLst>
          </p:cNvPr>
          <p:cNvSpPr/>
          <p:nvPr/>
        </p:nvSpPr>
        <p:spPr>
          <a:xfrm>
            <a:off x="8733091" y="6359928"/>
            <a:ext cx="274320" cy="3657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8244220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2"/>
            <a:ext cx="2057400" cy="365125"/>
          </a:xfrm>
          <a:prstGeom prst="rect">
            <a:avLst/>
          </a:prstGeom>
        </p:spPr>
        <p:txBody>
          <a:bodyPr/>
          <a:lstStyle/>
          <a:p>
            <a:pPr eaLnBrk="1" fontAlgn="auto" hangingPunct="1">
              <a:spcBef>
                <a:spcPts val="0"/>
              </a:spcBef>
              <a:spcAft>
                <a:spcPts val="0"/>
              </a:spcAft>
            </a:pPr>
            <a:fld id="{DC93ABD5-727C-4339-8726-AC71CB8EAB7A}" type="datetimeFigureOut">
              <a:rPr lang="en-US" smtClean="0">
                <a:solidFill>
                  <a:prstClr val="black">
                    <a:tint val="75000"/>
                  </a:prstClr>
                </a:solidFill>
                <a:latin typeface="Calibri"/>
                <a:ea typeface="+mn-ea"/>
                <a:cs typeface="+mn-cs"/>
              </a:rPr>
              <a:pPr eaLnBrk="1" fontAlgn="auto" hangingPunct="1">
                <a:spcBef>
                  <a:spcPts val="0"/>
                </a:spcBef>
                <a:spcAft>
                  <a:spcPts val="0"/>
                </a:spcAft>
              </a:pPr>
              <a:t>2/18/2020</a:t>
            </a:fld>
            <a:endParaRPr lang="en-US" dirty="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3EDC1EE-518C-4EAA-8EF8-36E0B1CD9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99627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eaLnBrk="1" fontAlgn="auto" hangingPunct="1">
              <a:spcBef>
                <a:spcPts val="0"/>
              </a:spcBef>
              <a:spcAft>
                <a:spcPts val="0"/>
              </a:spcAft>
            </a:pPr>
            <a:fld id="{0858526F-CF12-4419-AE02-292C2D34B54F}" type="datetimeFigureOut">
              <a:rPr lang="en-US" smtClean="0">
                <a:solidFill>
                  <a:srgbClr val="000000"/>
                </a:solidFill>
                <a:latin typeface="Calibri"/>
                <a:ea typeface="+mn-ea"/>
                <a:cs typeface="+mn-cs"/>
              </a:rPr>
              <a:pPr eaLnBrk="1" fontAlgn="auto" hangingPunct="1">
                <a:spcBef>
                  <a:spcPts val="0"/>
                </a:spcBef>
                <a:spcAft>
                  <a:spcPts val="0"/>
                </a:spcAft>
              </a:pPr>
              <a:t>2/18/2020</a:t>
            </a:fld>
            <a:endParaRPr lang="en-US">
              <a:solidFill>
                <a:srgbClr val="000000"/>
              </a:solidFill>
              <a:latin typeface="Calibri"/>
              <a:ea typeface="+mn-ea"/>
              <a:cs typeface="+mn-cs"/>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6365185-52BD-4487-B509-79153318AB33}"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9626807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FFFFFF">
                    <a:lumMod val="50000"/>
                  </a:srgbClr>
                </a:solidFill>
              </a:rPr>
              <a:pPr/>
              <a:t>‹#›</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41924545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70674"/>
            <a:ext cx="5717117" cy="4225326"/>
          </a:xfrm>
        </p:spPr>
        <p:txBody>
          <a:bodyPr/>
          <a:lstStyle>
            <a:lvl1pPr>
              <a:defRPr sz="1800" b="1" cap="none"/>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FFFFFF">
                    <a:lumMod val="50000"/>
                  </a:srgbClr>
                </a:solidFill>
              </a:rPr>
              <a:pPr/>
              <a:t>‹#›</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23881622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857019"/>
            <a:ext cx="4046538" cy="4238981"/>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4738" y="1857019"/>
            <a:ext cx="4046537" cy="4238981"/>
          </a:xfrm>
        </p:spPr>
        <p:txBody>
          <a:bodyPr/>
          <a:lstStyle>
            <a:lvl1pPr>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a:solidFill>
                  <a:srgbClr val="FFFFFF">
                    <a:lumMod val="50000"/>
                  </a:srgbClr>
                </a:solidFill>
              </a:rPr>
              <a:pPr/>
              <a:t>‹#›</a:t>
            </a:fld>
            <a:endParaRPr lang="en-US">
              <a:solidFill>
                <a:srgbClr val="FFFFF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FFFFFF">
                  <a:lumMod val="50000"/>
                </a:srgbClr>
              </a:solidFill>
            </a:endParaRPr>
          </a:p>
        </p:txBody>
      </p:sp>
      <p:sp>
        <p:nvSpPr>
          <p:cNvPr id="8" name="Title 7"/>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30483473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a:solidFill>
                  <a:srgbClr val="FFFFFF">
                    <a:lumMod val="50000"/>
                  </a:srgbClr>
                </a:solidFill>
              </a:rPr>
              <a:pPr/>
              <a:t>‹#›</a:t>
            </a:fld>
            <a:endParaRPr lang="en-US">
              <a:solidFill>
                <a:srgbClr val="FFFFF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30122999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FFFFFF">
                    <a:lumMod val="50000"/>
                  </a:srgbClr>
                </a:solidFill>
              </a:rPr>
              <a:pPr/>
              <a:t>‹#›</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8662867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82C53A66-E2D8-1C4C-8F59-22BF4F91EABB}" type="datetime1">
              <a:rPr lang="en-US" smtClean="0">
                <a:solidFill>
                  <a:srgbClr val="000000"/>
                </a:solidFill>
                <a:latin typeface="Arial"/>
              </a:rPr>
              <a:pPr defTabSz="457200" eaLnBrk="1" fontAlgn="auto" hangingPunct="1">
                <a:spcBef>
                  <a:spcPts val="0"/>
                </a:spcBef>
                <a:spcAft>
                  <a:spcPts val="0"/>
                </a:spcAft>
              </a:pPr>
              <a:t>2/18/2020</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87C842C4-BB99-BD4F-853F-7022A18B5E0C}"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3393565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FFFFFF">
                    <a:lumMod val="50000"/>
                  </a:srgbClr>
                </a:solidFill>
              </a:rPr>
              <a:pPr/>
              <a:t>‹#›</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14341611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70674"/>
            <a:ext cx="5717117" cy="4225326"/>
          </a:xfrm>
        </p:spPr>
        <p:txBody>
          <a:bodyPr/>
          <a:lstStyle>
            <a:lvl1pPr>
              <a:defRPr sz="1800" b="1" cap="none"/>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FFFFFF">
                    <a:lumMod val="50000"/>
                  </a:srgbClr>
                </a:solidFill>
              </a:rPr>
              <a:pPr/>
              <a:t>‹#›</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32271634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857019"/>
            <a:ext cx="4046538" cy="4238981"/>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4738" y="1857019"/>
            <a:ext cx="4046537" cy="4238981"/>
          </a:xfrm>
        </p:spPr>
        <p:txBody>
          <a:bodyPr/>
          <a:lstStyle>
            <a:lvl1pPr>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a:solidFill>
                  <a:srgbClr val="FFFFFF">
                    <a:lumMod val="50000"/>
                  </a:srgbClr>
                </a:solidFill>
              </a:rPr>
              <a:pPr/>
              <a:t>‹#›</a:t>
            </a:fld>
            <a:endParaRPr lang="en-US">
              <a:solidFill>
                <a:srgbClr val="FFFFF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FFFFFF">
                  <a:lumMod val="50000"/>
                </a:srgbClr>
              </a:solidFill>
            </a:endParaRPr>
          </a:p>
        </p:txBody>
      </p:sp>
      <p:sp>
        <p:nvSpPr>
          <p:cNvPr id="8" name="Title 7"/>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30935704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a:solidFill>
                  <a:srgbClr val="FFFFFF">
                    <a:lumMod val="50000"/>
                  </a:srgbClr>
                </a:solidFill>
              </a:rPr>
              <a:pPr/>
              <a:t>‹#›</a:t>
            </a:fld>
            <a:endParaRPr lang="en-US">
              <a:solidFill>
                <a:srgbClr val="FFFFF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38125693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FFFFFF">
                    <a:lumMod val="50000"/>
                  </a:srgbClr>
                </a:solidFill>
              </a:rPr>
              <a:pPr/>
              <a:t>‹#›</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26178659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82C53A66-E2D8-1C4C-8F59-22BF4F91EABB}" type="datetime1">
              <a:rPr lang="en-US" smtClean="0">
                <a:solidFill>
                  <a:srgbClr val="000000"/>
                </a:solidFill>
                <a:latin typeface="Arial"/>
              </a:rPr>
              <a:pPr defTabSz="457200" eaLnBrk="1" fontAlgn="auto" hangingPunct="1">
                <a:spcBef>
                  <a:spcPts val="0"/>
                </a:spcBef>
                <a:spcAft>
                  <a:spcPts val="0"/>
                </a:spcAft>
              </a:pPr>
              <a:t>2/18/2020</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87C842C4-BB99-BD4F-853F-7022A18B5E0C}"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22950828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5729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6712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2142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60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5765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1243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9501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8555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6103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266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8499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5856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9396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480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663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3843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9495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8399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2221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7100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5265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7906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6634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224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43015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264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8667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8699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2902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172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6466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6934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35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78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759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9588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6925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3844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4375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297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1872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0006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1922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01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29600433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3086553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19891812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24890719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21750488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389570441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16913398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27997596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318535539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1266671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77BF8E5C-EC10-4340-9E4E-7137D11FB37E}" type="datetimeFigureOut">
              <a:rPr lang="en-US" smtClean="0">
                <a:solidFill>
                  <a:prstClr val="black"/>
                </a:solidFill>
                <a:latin typeface="Calibri"/>
                <a:ea typeface="+mn-ea"/>
                <a:cs typeface="+mn-cs"/>
              </a:rPr>
              <a:pPr defTabSz="457200" eaLnBrk="1" fontAlgn="auto" hangingPunct="1">
                <a:spcBef>
                  <a:spcPts val="0"/>
                </a:spcBef>
                <a:spcAft>
                  <a:spcPts val="0"/>
                </a:spcAft>
              </a:pPr>
              <a:t>2/18/2020</a:t>
            </a:fld>
            <a:endParaRPr lang="en-US">
              <a:solidFill>
                <a:prstClr val="black"/>
              </a:solidFill>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E1651B9A-5A88-467C-8E62-A67C5691525C}" type="slidenum">
              <a:rPr lang="en-US" smtClean="0">
                <a:solidFill>
                  <a:prstClr val="black"/>
                </a:solidFill>
                <a:latin typeface="Calibri"/>
                <a:ea typeface="+mn-ea"/>
                <a:cs typeface="+mn-cs"/>
              </a:rPr>
              <a:pPr defTabSz="457200" eaLnBrk="1" fontAlgn="auto" hangingPunct="1">
                <a:spcBef>
                  <a:spcPts val="0"/>
                </a:spcBef>
                <a:spcAft>
                  <a:spcPts val="0"/>
                </a:spcAft>
              </a:pPr>
              <a:t>‹#›</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17492905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1" cap="none"/>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FFFFFF">
                    <a:lumMod val="50000"/>
                  </a:srgbClr>
                </a:solidFill>
              </a:rPr>
              <a:pPr/>
              <a:t>‹#›</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15674584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70674"/>
            <a:ext cx="5717117" cy="4225326"/>
          </a:xfrm>
        </p:spPr>
        <p:txBody>
          <a:bodyPr/>
          <a:lstStyle>
            <a:lvl1pPr>
              <a:defRPr sz="1800" b="1" cap="none"/>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FFFFFF">
                    <a:lumMod val="50000"/>
                  </a:srgbClr>
                </a:solidFill>
              </a:rPr>
              <a:pPr/>
              <a:t>‹#›</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19218702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857019"/>
            <a:ext cx="4046538" cy="4238981"/>
          </a:xfrm>
        </p:spPr>
        <p:txBody>
          <a:bodyPr/>
          <a:lstStyle>
            <a:lvl1pPr>
              <a:defRPr sz="1800"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4738" y="1857019"/>
            <a:ext cx="4046537" cy="4238981"/>
          </a:xfrm>
        </p:spPr>
        <p:txBody>
          <a:bodyPr/>
          <a:lstStyle>
            <a:lvl1pPr>
              <a:defRPr sz="1800" b="1" cap="none"/>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a:solidFill>
                  <a:srgbClr val="FFFFFF">
                    <a:lumMod val="50000"/>
                  </a:srgbClr>
                </a:solidFill>
              </a:rPr>
              <a:pPr/>
              <a:t>‹#›</a:t>
            </a:fld>
            <a:endParaRPr lang="en-US">
              <a:solidFill>
                <a:srgbClr val="FFFFF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FFFFFF">
                  <a:lumMod val="50000"/>
                </a:srgbClr>
              </a:solidFill>
            </a:endParaRPr>
          </a:p>
        </p:txBody>
      </p:sp>
      <p:sp>
        <p:nvSpPr>
          <p:cNvPr id="8" name="Title 7"/>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377812985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a:solidFill>
                  <a:srgbClr val="FFFFFF">
                    <a:lumMod val="50000"/>
                  </a:srgbClr>
                </a:solidFill>
              </a:rPr>
              <a:pPr/>
              <a:t>‹#›</a:t>
            </a:fld>
            <a:endParaRPr lang="en-US">
              <a:solidFill>
                <a:srgbClr val="FFFFF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12506058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FFFFFF">
                    <a:lumMod val="50000"/>
                  </a:srgbClr>
                </a:solidFill>
              </a:rPr>
              <a:pPr/>
              <a:t>‹#›</a:t>
            </a:fld>
            <a:endParaRPr lang="en-US">
              <a:solidFill>
                <a:srgbClr val="FFFFF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FFFFFF">
                  <a:lumMod val="50000"/>
                </a:srgbClr>
              </a:solidFill>
            </a:endParaRPr>
          </a:p>
        </p:txBody>
      </p:sp>
      <p:sp>
        <p:nvSpPr>
          <p:cNvPr id="7" name="Title 6"/>
          <p:cNvSpPr>
            <a:spLocks noGrp="1"/>
          </p:cNvSpPr>
          <p:nvPr>
            <p:ph type="title" hasCustomPrompt="1"/>
          </p:nvPr>
        </p:nvSpPr>
        <p:spPr/>
        <p:txBody>
          <a:bodyPr/>
          <a:lstStyle/>
          <a:p>
            <a:r>
              <a:rPr lang="en-US" dirty="0" smtClean="0"/>
              <a:t>Text should be in Arial, 28 pt. as shown here.</a:t>
            </a:r>
            <a:endParaRPr lang="en-US" dirty="0"/>
          </a:p>
        </p:txBody>
      </p:sp>
    </p:spTree>
    <p:extLst>
      <p:ext uri="{BB962C8B-B14F-4D97-AF65-F5344CB8AC3E}">
        <p14:creationId xmlns:p14="http://schemas.microsoft.com/office/powerpoint/2010/main" val="31218793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82C53A66-E2D8-1C4C-8F59-22BF4F91EABB}" type="datetime1">
              <a:rPr lang="en-US" smtClean="0">
                <a:solidFill>
                  <a:srgbClr val="000000"/>
                </a:solidFill>
                <a:latin typeface="Arial"/>
              </a:rPr>
              <a:pPr defTabSz="457200" eaLnBrk="1" fontAlgn="auto" hangingPunct="1">
                <a:spcBef>
                  <a:spcPts val="0"/>
                </a:spcBef>
                <a:spcAft>
                  <a:spcPts val="0"/>
                </a:spcAft>
              </a:pPr>
              <a:t>2/18/2020</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FFFFFF">
                  <a:lumMod val="50000"/>
                </a:srgbClr>
              </a:solidFill>
            </a:endParaRPr>
          </a:p>
        </p:txBody>
      </p:sp>
      <p:sp>
        <p:nvSpPr>
          <p:cNvPr id="6" name="Slide Number Placeholder 5"/>
          <p:cNvSpPr>
            <a:spLocks noGrp="1"/>
          </p:cNvSpPr>
          <p:nvPr>
            <p:ph type="sldNum" sz="quarter" idx="12"/>
          </p:nvPr>
        </p:nvSpPr>
        <p:spPr/>
        <p:txBody>
          <a:bodyPr/>
          <a:lstStyle/>
          <a:p>
            <a:fld id="{87C842C4-BB99-BD4F-853F-7022A18B5E0C}" type="slidenum">
              <a:rPr lang="en-US" smtClean="0">
                <a:solidFill>
                  <a:srgbClr val="FFFFFF">
                    <a:lumMod val="50000"/>
                  </a:srgbClr>
                </a:solidFill>
              </a:rPr>
              <a:pPr/>
              <a:t>‹#›</a:t>
            </a:fld>
            <a:endParaRPr lang="en-US">
              <a:solidFill>
                <a:srgbClr val="FFFFFF">
                  <a:lumMod val="50000"/>
                </a:srgbClr>
              </a:solidFill>
            </a:endParaRPr>
          </a:p>
        </p:txBody>
      </p:sp>
    </p:spTree>
    <p:extLst>
      <p:ext uri="{BB962C8B-B14F-4D97-AF65-F5344CB8AC3E}">
        <p14:creationId xmlns:p14="http://schemas.microsoft.com/office/powerpoint/2010/main" val="40582218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97486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0805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99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vider Title Slide 1">
    <p:spTree>
      <p:nvGrpSpPr>
        <p:cNvPr id="1" name=""/>
        <p:cNvGrpSpPr/>
        <p:nvPr/>
      </p:nvGrpSpPr>
      <p:grpSpPr>
        <a:xfrm>
          <a:off x="0" y="0"/>
          <a:ext cx="0" cy="0"/>
          <a:chOff x="0" y="0"/>
          <a:chExt cx="0" cy="0"/>
        </a:xfrm>
      </p:grpSpPr>
      <p:pic>
        <p:nvPicPr>
          <p:cNvPr id="9" name="Picture 8" descr="Photo1.jpg"/>
          <p:cNvPicPr>
            <a:picLocks noChangeAspect="1"/>
          </p:cNvPicPr>
          <p:nvPr userDrawn="1"/>
        </p:nvPicPr>
        <p:blipFill>
          <a:blip r:embed="rId2"/>
          <a:srcRect l="28800" b="19379"/>
          <a:stretch>
            <a:fillRect/>
          </a:stretch>
        </p:blipFill>
        <p:spPr>
          <a:xfrm flipH="1">
            <a:off x="-12781" y="-37294"/>
            <a:ext cx="9214281" cy="6950871"/>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1"/>
            <a:ext cx="5513917" cy="1957916"/>
          </a:xfrm>
          <a:prstGeom prst="rect">
            <a:avLst/>
          </a:prstGeom>
        </p:spPr>
      </p:pic>
      <p:sp>
        <p:nvSpPr>
          <p:cNvPr id="3099" name="Rectangle 27"/>
          <p:cNvSpPr>
            <a:spLocks noGrp="1" noChangeArrowheads="1"/>
          </p:cNvSpPr>
          <p:nvPr userDrawn="1">
            <p:ph type="ctrTitle" hasCustomPrompt="1"/>
          </p:nvPr>
        </p:nvSpPr>
        <p:spPr>
          <a:xfrm>
            <a:off x="135461" y="184977"/>
            <a:ext cx="5314956" cy="767524"/>
          </a:xfrm>
          <a:prstGeom prst="rect">
            <a:avLst/>
          </a:prstGeom>
        </p:spPr>
        <p:txBody>
          <a:bodyPr anchor="t">
            <a:normAutofit/>
          </a:bodyPr>
          <a:lstStyle>
            <a:lvl1pPr>
              <a:lnSpc>
                <a:spcPct val="95000"/>
              </a:lnSpc>
              <a:defRPr sz="3200" b="1">
                <a:solidFill>
                  <a:srgbClr val="595959"/>
                </a:solidFill>
                <a:latin typeface="Garamond"/>
                <a:cs typeface="Garamond"/>
              </a:defRPr>
            </a:lvl1pPr>
          </a:lstStyle>
          <a:p>
            <a:r>
              <a:rPr lang="en-US" dirty="0" smtClean="0"/>
              <a:t>Click here to enter headline</a:t>
            </a:r>
            <a:endParaRPr lang="en-US" dirty="0"/>
          </a:p>
        </p:txBody>
      </p:sp>
      <p:sp>
        <p:nvSpPr>
          <p:cNvPr id="19" name="Text Placeholder 18"/>
          <p:cNvSpPr>
            <a:spLocks noGrp="1"/>
          </p:cNvSpPr>
          <p:nvPr userDrawn="1">
            <p:ph type="body" sz="quarter" idx="10"/>
          </p:nvPr>
        </p:nvSpPr>
        <p:spPr>
          <a:xfrm>
            <a:off x="248863" y="989520"/>
            <a:ext cx="5165323"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10" name="Picture 9" descr="Anthem BCBS HEX black blue vector 10 11.png"/>
          <p:cNvPicPr>
            <a:picLocks noChangeAspect="1"/>
          </p:cNvPicPr>
          <p:nvPr userDrawn="1"/>
        </p:nvPicPr>
        <p:blipFill>
          <a:blip r:embed="rId4"/>
          <a:stretch>
            <a:fillRect/>
          </a:stretch>
        </p:blipFill>
        <p:spPr>
          <a:xfrm>
            <a:off x="7607543" y="153254"/>
            <a:ext cx="1365021" cy="25949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6"/>
            <a:ext cx="4046538" cy="4323511"/>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6"/>
            <a:ext cx="4046537" cy="4323511"/>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052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6103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6582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8719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9189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4634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2118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3CC3C-A384-4D1F-8F39-943A56DC354C}"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D977C4-26D7-427B-A67B-EFD2E19861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8013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68166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991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9521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7747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53911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2287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30976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6199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920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3549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57396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Content Slide 2">
    <p:spTree>
      <p:nvGrpSpPr>
        <p:cNvPr id="1" name=""/>
        <p:cNvGrpSpPr/>
        <p:nvPr/>
      </p:nvGrpSpPr>
      <p:grpSpPr>
        <a:xfrm>
          <a:off x="0" y="0"/>
          <a:ext cx="0" cy="0"/>
          <a:chOff x="0" y="0"/>
          <a:chExt cx="0" cy="0"/>
        </a:xfrm>
      </p:grpSpPr>
      <p:pic>
        <p:nvPicPr>
          <p:cNvPr id="14" name="Picture 13" descr="Anthem half shape PMS136.png"/>
          <p:cNvPicPr>
            <a:picLocks noChangeAspect="1"/>
          </p:cNvPicPr>
          <p:nvPr userDrawn="1"/>
        </p:nvPicPr>
        <p:blipFill>
          <a:blip r:embed="rId2" cstate="email">
            <a:alphaModFix/>
          </a:blip>
          <a:srcRect t="26298"/>
          <a:stretch>
            <a:fillRect/>
          </a:stretch>
        </p:blipFill>
        <p:spPr>
          <a:xfrm>
            <a:off x="-12700" y="-1"/>
            <a:ext cx="9144000" cy="1540933"/>
          </a:xfrm>
          <a:prstGeom prst="rect">
            <a:avLst/>
          </a:prstGeom>
        </p:spPr>
      </p:pic>
      <p:sp>
        <p:nvSpPr>
          <p:cNvPr id="19" name="Slide Number Placeholder 3"/>
          <p:cNvSpPr>
            <a:spLocks noGrp="1"/>
          </p:cNvSpPr>
          <p:nvPr>
            <p:ph type="sldNum" sz="quarter" idx="10"/>
          </p:nvPr>
        </p:nvSpPr>
        <p:spPr>
          <a:xfrm>
            <a:off x="8712200" y="6451600"/>
            <a:ext cx="319088" cy="295275"/>
          </a:xfrm>
          <a:prstGeom prst="rect">
            <a:avLst/>
          </a:prstGeom>
        </p:spPr>
        <p:txBody>
          <a:bodyPr/>
          <a:lstStyle>
            <a:lvl1pPr>
              <a:defRPr smtClean="0"/>
            </a:lvl1pPr>
          </a:lstStyle>
          <a:p>
            <a:fld id="{1B600122-B4CB-9E4D-B6D7-45D6061AFF57}" type="slidenum">
              <a:rPr lang="en-US">
                <a:solidFill>
                  <a:prstClr val="black">
                    <a:tint val="75000"/>
                  </a:prstClr>
                </a:solidFill>
              </a:rPr>
              <a:pPr/>
              <a:t>‹#›</a:t>
            </a:fld>
            <a:endParaRPr lang="en-US">
              <a:solidFill>
                <a:prstClr val="black">
                  <a:tint val="75000"/>
                </a:prstClr>
              </a:solidFill>
            </a:endParaRPr>
          </a:p>
        </p:txBody>
      </p:sp>
      <p:sp>
        <p:nvSpPr>
          <p:cNvPr id="20" name="Footer Placeholder 4"/>
          <p:cNvSpPr>
            <a:spLocks noGrp="1"/>
          </p:cNvSpPr>
          <p:nvPr>
            <p:ph type="ftr" sz="quarter" idx="11"/>
          </p:nvPr>
        </p:nvSpPr>
        <p:spPr>
          <a:xfrm>
            <a:off x="3124199" y="6112934"/>
            <a:ext cx="5571068" cy="635000"/>
          </a:xfrm>
          <a:prstGeom prst="rect">
            <a:avLst/>
          </a:prstGeom>
        </p:spPr>
        <p:txBody>
          <a:bodyPr/>
          <a:lstStyle/>
          <a:p>
            <a:endParaRPr lang="en-US" dirty="0">
              <a:solidFill>
                <a:prstClr val="black">
                  <a:tint val="75000"/>
                </a:prstClr>
              </a:solidFill>
            </a:endParaRPr>
          </a:p>
        </p:txBody>
      </p:sp>
      <p:sp>
        <p:nvSpPr>
          <p:cNvPr id="23" name="Content Placeholder 2"/>
          <p:cNvSpPr>
            <a:spLocks noGrp="1"/>
          </p:cNvSpPr>
          <p:nvPr>
            <p:ph sz="half" idx="1"/>
          </p:nvPr>
        </p:nvSpPr>
        <p:spPr>
          <a:xfrm>
            <a:off x="584200" y="1710266"/>
            <a:ext cx="8331200" cy="436033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pic>
        <p:nvPicPr>
          <p:cNvPr id="10" name="Picture 9" descr="Anthem BCBS HEX black blue vector 10 11.png"/>
          <p:cNvPicPr>
            <a:picLocks noChangeAspect="1"/>
          </p:cNvPicPr>
          <p:nvPr userDrawn="1"/>
        </p:nvPicPr>
        <p:blipFill>
          <a:blip r:embed="rId3" cstate="email"/>
          <a:stretch>
            <a:fillRect/>
          </a:stretch>
        </p:blipFill>
        <p:spPr>
          <a:xfrm>
            <a:off x="589999" y="6306505"/>
            <a:ext cx="2056055" cy="390864"/>
          </a:xfrm>
          <a:prstGeom prst="rect">
            <a:avLst/>
          </a:prstGeom>
        </p:spPr>
      </p:pic>
    </p:spTree>
    <p:extLst>
      <p:ext uri="{BB962C8B-B14F-4D97-AF65-F5344CB8AC3E}">
        <p14:creationId xmlns:p14="http://schemas.microsoft.com/office/powerpoint/2010/main" val="1733730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1_Content Slide 1 left image">
    <p:spTree>
      <p:nvGrpSpPr>
        <p:cNvPr id="1" name=""/>
        <p:cNvGrpSpPr/>
        <p:nvPr/>
      </p:nvGrpSpPr>
      <p:grpSpPr>
        <a:xfrm>
          <a:off x="0" y="0"/>
          <a:ext cx="0" cy="0"/>
          <a:chOff x="0" y="0"/>
          <a:chExt cx="0" cy="0"/>
        </a:xfrm>
      </p:grpSpPr>
      <p:pic>
        <p:nvPicPr>
          <p:cNvPr id="18" name="Picture 17" descr="faded-white.png"/>
          <p:cNvPicPr>
            <a:picLocks noChangeAspect="1"/>
          </p:cNvPicPr>
          <p:nvPr userDrawn="1"/>
        </p:nvPicPr>
        <p:blipFill>
          <a:blip r:embed="rId2">
            <a:alphaModFix amt="90000"/>
          </a:blip>
          <a:stretch>
            <a:fillRect/>
          </a:stretch>
        </p:blipFill>
        <p:spPr>
          <a:xfrm>
            <a:off x="370220" y="923925"/>
            <a:ext cx="8773780" cy="5934075"/>
          </a:xfrm>
          <a:prstGeom prst="rect">
            <a:avLst/>
          </a:prstGeom>
        </p:spPr>
      </p:pic>
      <p:sp>
        <p:nvSpPr>
          <p:cNvPr id="23" name="Content Placeholder 2"/>
          <p:cNvSpPr>
            <a:spLocks noGrp="1"/>
          </p:cNvSpPr>
          <p:nvPr>
            <p:ph sz="half" idx="1"/>
          </p:nvPr>
        </p:nvSpPr>
        <p:spPr>
          <a:xfrm>
            <a:off x="700645" y="1138149"/>
            <a:ext cx="8167256" cy="4622800"/>
          </a:xfrm>
        </p:spPr>
        <p:txBody>
          <a:bodyPr/>
          <a:lstStyle>
            <a:lvl1pPr marL="236538" indent="-236538">
              <a:defRPr sz="2200"/>
            </a:lvl1pPr>
            <a:lvl2pPr>
              <a:defRPr sz="2000"/>
            </a:lvl2pPr>
            <a:lvl3pPr>
              <a:buClr>
                <a:schemeClr val="accent2">
                  <a:lumMod val="75000"/>
                </a:schemeClr>
              </a:buClr>
              <a:defRPr sz="1800">
                <a:solidFill>
                  <a:srgbClr val="568B75"/>
                </a:solidFill>
              </a:defRPr>
            </a:lvl3pPr>
            <a:lvl4pPr>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3"/>
          <p:cNvSpPr>
            <a:spLocks noGrp="1" noChangeArrowheads="1"/>
          </p:cNvSpPr>
          <p:nvPr>
            <p:ph type="title"/>
          </p:nvPr>
        </p:nvSpPr>
        <p:spPr bwMode="auto">
          <a:xfrm>
            <a:off x="685800" y="152400"/>
            <a:ext cx="8229600" cy="69376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endParaRPr lang="en-US" dirty="0"/>
          </a:p>
        </p:txBody>
      </p:sp>
      <p:sp>
        <p:nvSpPr>
          <p:cNvPr id="14" name="Rectangle 15"/>
          <p:cNvSpPr>
            <a:spLocks noChangeArrowheads="1"/>
          </p:cNvSpPr>
          <p:nvPr userDrawn="1"/>
        </p:nvSpPr>
        <p:spPr bwMode="auto">
          <a:xfrm>
            <a:off x="8548208" y="6613525"/>
            <a:ext cx="457200" cy="328613"/>
          </a:xfrm>
          <a:prstGeom prst="rect">
            <a:avLst/>
          </a:prstGeom>
          <a:noFill/>
          <a:ln w="9525">
            <a:noFill/>
            <a:miter lim="800000"/>
            <a:headEnd/>
            <a:tailEnd/>
          </a:ln>
        </p:spPr>
        <p:txBody>
          <a:bodyPr lIns="0" tIns="0" rIns="0" bIns="0">
            <a:prstTxWarp prst="textNoShape">
              <a:avLst/>
            </a:prstTxWarp>
          </a:bodyPr>
          <a:lstStyle/>
          <a:p>
            <a:pPr algn="r" eaLnBrk="1" fontAlgn="auto" hangingPunct="1">
              <a:spcBef>
                <a:spcPts val="0"/>
              </a:spcBef>
              <a:spcAft>
                <a:spcPts val="0"/>
              </a:spcAft>
            </a:pPr>
            <a:fld id="{17F6BED3-327E-CE41-A7F2-5B88A8340214}" type="slidenum">
              <a:rPr lang="en-US" sz="900">
                <a:solidFill>
                  <a:prstClr val="black">
                    <a:lumMod val="50000"/>
                    <a:lumOff val="50000"/>
                  </a:prstClr>
                </a:solidFill>
                <a:latin typeface="Calibri"/>
                <a:cs typeface="+mn-cs"/>
              </a:rPr>
              <a:pPr algn="r" eaLnBrk="1" fontAlgn="auto" hangingPunct="1">
                <a:spcBef>
                  <a:spcPts val="0"/>
                </a:spcBef>
                <a:spcAft>
                  <a:spcPts val="0"/>
                </a:spcAft>
              </a:pPr>
              <a:t>‹#›</a:t>
            </a:fld>
            <a:endParaRPr lang="en-US" sz="900" dirty="0">
              <a:solidFill>
                <a:prstClr val="black">
                  <a:lumMod val="50000"/>
                  <a:lumOff val="50000"/>
                </a:prstClr>
              </a:solidFill>
              <a:latin typeface="Calibri"/>
              <a:cs typeface="+mn-cs"/>
            </a:endParaRPr>
          </a:p>
        </p:txBody>
      </p:sp>
    </p:spTree>
    <p:extLst>
      <p:ext uri="{BB962C8B-B14F-4D97-AF65-F5344CB8AC3E}">
        <p14:creationId xmlns:p14="http://schemas.microsoft.com/office/powerpoint/2010/main" val="307846533"/>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12" name="Rectangle 11"/>
          <p:cNvSpPr/>
          <p:nvPr userDrawn="1"/>
        </p:nvSpPr>
        <p:spPr>
          <a:xfrm>
            <a:off x="0" y="0"/>
            <a:ext cx="9144000" cy="3987800"/>
          </a:xfrm>
          <a:prstGeom prst="rect">
            <a:avLst/>
          </a:prstGeom>
          <a:gradFill flip="none" rotWithShape="1">
            <a:gsLst>
              <a:gs pos="0">
                <a:schemeClr val="bg1">
                  <a:alpha val="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pic>
        <p:nvPicPr>
          <p:cNvPr id="10" name="Picture 9" descr="LiveHealth_Blue.Black.09.13.png"/>
          <p:cNvPicPr>
            <a:picLocks noChangeAspect="1"/>
          </p:cNvPicPr>
          <p:nvPr userDrawn="1"/>
        </p:nvPicPr>
        <p:blipFill>
          <a:blip r:embed="rId2" cstate="email">
            <a:extLst>
              <a:ext uri="{28A0092B-C50C-407E-A947-70E740481C1C}">
                <a14:useLocalDpi xmlns:a14="http://schemas.microsoft.com/office/drawing/2010/main"/>
              </a:ext>
            </a:extLst>
          </a:blip>
          <a:srcRect l="31634" t="44444" r="36732" b="43334"/>
          <a:stretch>
            <a:fillRect/>
          </a:stretch>
        </p:blipFill>
        <p:spPr>
          <a:xfrm>
            <a:off x="7289800" y="160800"/>
            <a:ext cx="1556873" cy="77843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5644" y="355263"/>
            <a:ext cx="1667974" cy="320040"/>
          </a:xfrm>
          <a:prstGeom prst="rect">
            <a:avLst/>
          </a:prstGeom>
        </p:spPr>
      </p:pic>
    </p:spTree>
    <p:extLst>
      <p:ext uri="{BB962C8B-B14F-4D97-AF65-F5344CB8AC3E}">
        <p14:creationId xmlns:p14="http://schemas.microsoft.com/office/powerpoint/2010/main" val="174491614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3246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6"/>
            <a:ext cx="4046538" cy="4323511"/>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6"/>
            <a:ext cx="4046537" cy="4323511"/>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Tx/>
              <a:defRPr sz="1800" b="0" cap="none"/>
            </a:lvl1pPr>
            <a:lvl2pPr>
              <a:buClrTx/>
              <a:defRPr b="0"/>
            </a:lvl2pPr>
            <a:lvl3pPr>
              <a:buClrTx/>
              <a:defRPr b="0"/>
            </a:lvl3pPr>
            <a:lvl4pPr>
              <a:buClrTx/>
              <a:defRPr b="0"/>
            </a:lvl4pPr>
            <a:lvl5pPr>
              <a:buClrTx/>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78295174.jpg"/>
          <p:cNvPicPr>
            <a:picLocks noChangeAspect="1"/>
          </p:cNvPicPr>
          <p:nvPr userDrawn="1"/>
        </p:nvPicPr>
        <p:blipFill>
          <a:blip r:embed="rId2"/>
          <a:srcRect l="11421"/>
          <a:stretch>
            <a:fillRect/>
          </a:stretch>
        </p:blipFill>
        <p:spPr>
          <a:xfrm>
            <a:off x="6680" y="0"/>
            <a:ext cx="9137320" cy="6858000"/>
          </a:xfrm>
          <a:prstGeom prst="rect">
            <a:avLst/>
          </a:prstGeom>
        </p:spPr>
      </p:pic>
      <p:sp>
        <p:nvSpPr>
          <p:cNvPr id="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9" name="Picture 8" descr="Anthem BCBS HEX black blue vector 10 11.png"/>
          <p:cNvPicPr>
            <a:picLocks noChangeAspect="1"/>
          </p:cNvPicPr>
          <p:nvPr userDrawn="1"/>
        </p:nvPicPr>
        <p:blipFill>
          <a:blip r:embed="rId3"/>
          <a:stretch>
            <a:fillRect/>
          </a:stretch>
        </p:blipFill>
        <p:spPr>
          <a:xfrm>
            <a:off x="7607543" y="153254"/>
            <a:ext cx="1365021" cy="259496"/>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Tx/>
              <a:defRPr sz="1800" b="0" cap="none"/>
            </a:lvl1pPr>
            <a:lvl2pPr>
              <a:buClrTx/>
              <a:defRPr b="0"/>
            </a:lvl2pPr>
            <a:lvl3pPr>
              <a:buClrTx/>
              <a:defRPr b="0"/>
            </a:lvl3pPr>
            <a:lvl4pPr>
              <a:buClrTx/>
              <a:defRPr b="0"/>
            </a:lvl4pPr>
            <a:lvl5pPr>
              <a:buClrTx/>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614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952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65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328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131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84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49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451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593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19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636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12" name="Rectangle 11"/>
          <p:cNvSpPr/>
          <p:nvPr userDrawn="1"/>
        </p:nvSpPr>
        <p:spPr>
          <a:xfrm>
            <a:off x="0" y="0"/>
            <a:ext cx="9144000" cy="3987800"/>
          </a:xfrm>
          <a:prstGeom prst="rect">
            <a:avLst/>
          </a:prstGeom>
          <a:gradFill flip="none" rotWithShape="1">
            <a:gsLst>
              <a:gs pos="0">
                <a:schemeClr val="bg1">
                  <a:alpha val="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pic>
        <p:nvPicPr>
          <p:cNvPr id="10" name="Picture 9" descr="LiveHealth_Blue.Black.09.13.png"/>
          <p:cNvPicPr>
            <a:picLocks noChangeAspect="1"/>
          </p:cNvPicPr>
          <p:nvPr userDrawn="1"/>
        </p:nvPicPr>
        <p:blipFill>
          <a:blip r:embed="rId2" cstate="email">
            <a:extLst>
              <a:ext uri="{28A0092B-C50C-407E-A947-70E740481C1C}">
                <a14:useLocalDpi xmlns:a14="http://schemas.microsoft.com/office/drawing/2010/main"/>
              </a:ext>
            </a:extLst>
          </a:blip>
          <a:srcRect l="31634" t="44444" r="36732" b="43334"/>
          <a:stretch>
            <a:fillRect/>
          </a:stretch>
        </p:blipFill>
        <p:spPr>
          <a:xfrm>
            <a:off x="7289800" y="160800"/>
            <a:ext cx="1556873" cy="77843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5644" y="355263"/>
            <a:ext cx="1667974" cy="320040"/>
          </a:xfrm>
          <a:prstGeom prst="rect">
            <a:avLst/>
          </a:prstGeom>
        </p:spPr>
      </p:pic>
    </p:spTree>
    <p:extLst>
      <p:ext uri="{BB962C8B-B14F-4D97-AF65-F5344CB8AC3E}">
        <p14:creationId xmlns:p14="http://schemas.microsoft.com/office/powerpoint/2010/main" val="22202008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FB7B23-0893-DA43-AF6E-6109891EE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51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11" name="Picture 10" descr="183588353.jpg"/>
          <p:cNvPicPr>
            <a:picLocks noChangeAspect="1"/>
          </p:cNvPicPr>
          <p:nvPr userDrawn="1"/>
        </p:nvPicPr>
        <p:blipFill>
          <a:blip r:embed="rId2"/>
          <a:srcRect r="23240" b="13600"/>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12699"/>
            <a:ext cx="5778500" cy="2158898"/>
          </a:xfrm>
          <a:prstGeom prst="rect">
            <a:avLst/>
          </a:prstGeom>
        </p:spPr>
      </p:pic>
      <p:sp>
        <p:nvSpPr>
          <p:cNvPr id="3099" name="Rectangle 27"/>
          <p:cNvSpPr>
            <a:spLocks noGrp="1" noChangeArrowheads="1"/>
          </p:cNvSpPr>
          <p:nvPr userDrawn="1">
            <p:ph type="ctrTitle" hasCustomPrompt="1"/>
          </p:nvPr>
        </p:nvSpPr>
        <p:spPr>
          <a:xfrm>
            <a:off x="364061" y="375477"/>
            <a:ext cx="5314956" cy="767524"/>
          </a:xfrm>
          <a:prstGeom prst="rect">
            <a:avLst/>
          </a:prstGeom>
        </p:spPr>
        <p:txBody>
          <a:bodyPr anchor="t">
            <a:normAutofit/>
          </a:bodyPr>
          <a:lstStyle>
            <a:lvl1pPr>
              <a:lnSpc>
                <a:spcPct val="95000"/>
              </a:lnSpc>
              <a:defRPr sz="3200" b="1">
                <a:solidFill>
                  <a:srgbClr val="595959"/>
                </a:solidFill>
                <a:latin typeface="Garamond"/>
                <a:cs typeface="Garamond"/>
              </a:defRPr>
            </a:lvl1pPr>
          </a:lstStyle>
          <a:p>
            <a:r>
              <a:rPr lang="en-US" dirty="0" smtClean="0"/>
              <a:t>Click here to enter headline</a:t>
            </a:r>
            <a:endParaRPr lang="en-US" dirty="0"/>
          </a:p>
        </p:txBody>
      </p:sp>
      <p:sp>
        <p:nvSpPr>
          <p:cNvPr id="19" name="Text Placeholder 18"/>
          <p:cNvSpPr>
            <a:spLocks noGrp="1"/>
          </p:cNvSpPr>
          <p:nvPr userDrawn="1">
            <p:ph type="body" sz="quarter" idx="10"/>
          </p:nvPr>
        </p:nvSpPr>
        <p:spPr>
          <a:xfrm>
            <a:off x="477463" y="1180020"/>
            <a:ext cx="5165323"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8" name="Picture 7" descr="Anthem BCBS HEX black blue vector 10 11.png"/>
          <p:cNvPicPr>
            <a:picLocks noChangeAspect="1"/>
          </p:cNvPicPr>
          <p:nvPr userDrawn="1"/>
        </p:nvPicPr>
        <p:blipFill>
          <a:blip r:embed="rId4"/>
          <a:stretch>
            <a:fillRect/>
          </a:stretch>
        </p:blipFill>
        <p:spPr>
          <a:xfrm>
            <a:off x="7607543" y="153254"/>
            <a:ext cx="1365021" cy="259496"/>
          </a:xfrm>
          <a:prstGeom prst="rect">
            <a:avLst/>
          </a:prstGeom>
        </p:spPr>
      </p:pic>
      <p:sp>
        <p:nvSpPr>
          <p:cNvPr id="7" name="TextBox 6"/>
          <p:cNvSpPr txBox="1"/>
          <p:nvPr userDrawn="1"/>
        </p:nvSpPr>
        <p:spPr>
          <a:xfrm>
            <a:off x="193320" y="6555427"/>
            <a:ext cx="2382966" cy="184666"/>
          </a:xfrm>
          <a:prstGeom prst="rect">
            <a:avLst/>
          </a:prstGeom>
          <a:noFill/>
        </p:spPr>
        <p:txBody>
          <a:bodyPr wrap="square" rtlCol="0">
            <a:spAutoFit/>
          </a:bodyPr>
          <a:lstStyle/>
          <a:p>
            <a:r>
              <a:rPr lang="en-US" sz="600" dirty="0" smtClean="0">
                <a:solidFill>
                  <a:srgbClr val="000000"/>
                </a:solidFill>
              </a:rPr>
              <a:t>51502MUMENABS 01/15</a:t>
            </a:r>
            <a:endParaRPr lang="en-US" sz="600" dirty="0">
              <a:solidFill>
                <a:srgbClr val="000000"/>
              </a:solidFill>
            </a:endParaRPr>
          </a:p>
        </p:txBody>
      </p:sp>
    </p:spTree>
    <p:extLst>
      <p:ext uri="{BB962C8B-B14F-4D97-AF65-F5344CB8AC3E}">
        <p14:creationId xmlns:p14="http://schemas.microsoft.com/office/powerpoint/2010/main" val="4029111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Divider Title Slide 1">
    <p:spTree>
      <p:nvGrpSpPr>
        <p:cNvPr id="1" name=""/>
        <p:cNvGrpSpPr/>
        <p:nvPr/>
      </p:nvGrpSpPr>
      <p:grpSpPr>
        <a:xfrm>
          <a:off x="0" y="0"/>
          <a:ext cx="0" cy="0"/>
          <a:chOff x="0" y="0"/>
          <a:chExt cx="0" cy="0"/>
        </a:xfrm>
      </p:grpSpPr>
      <p:pic>
        <p:nvPicPr>
          <p:cNvPr id="9" name="Picture 8" descr="Photo1.jpg"/>
          <p:cNvPicPr>
            <a:picLocks noChangeAspect="1"/>
          </p:cNvPicPr>
          <p:nvPr userDrawn="1"/>
        </p:nvPicPr>
        <p:blipFill>
          <a:blip r:embed="rId2"/>
          <a:srcRect l="28800" b="19379"/>
          <a:stretch>
            <a:fillRect/>
          </a:stretch>
        </p:blipFill>
        <p:spPr>
          <a:xfrm flipH="1">
            <a:off x="-12781" y="-37294"/>
            <a:ext cx="9214281" cy="6950871"/>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1"/>
            <a:ext cx="5513917" cy="1957916"/>
          </a:xfrm>
          <a:prstGeom prst="rect">
            <a:avLst/>
          </a:prstGeom>
        </p:spPr>
      </p:pic>
      <p:sp>
        <p:nvSpPr>
          <p:cNvPr id="3099" name="Rectangle 27"/>
          <p:cNvSpPr>
            <a:spLocks noGrp="1" noChangeArrowheads="1"/>
          </p:cNvSpPr>
          <p:nvPr userDrawn="1">
            <p:ph type="ctrTitle" hasCustomPrompt="1"/>
          </p:nvPr>
        </p:nvSpPr>
        <p:spPr>
          <a:xfrm>
            <a:off x="135461" y="184977"/>
            <a:ext cx="5314956" cy="767524"/>
          </a:xfrm>
          <a:prstGeom prst="rect">
            <a:avLst/>
          </a:prstGeom>
        </p:spPr>
        <p:txBody>
          <a:bodyPr anchor="t">
            <a:normAutofit/>
          </a:bodyPr>
          <a:lstStyle>
            <a:lvl1pPr>
              <a:lnSpc>
                <a:spcPct val="95000"/>
              </a:lnSpc>
              <a:defRPr sz="3200" b="1">
                <a:solidFill>
                  <a:srgbClr val="595959"/>
                </a:solidFill>
                <a:latin typeface="Garamond"/>
                <a:cs typeface="Garamond"/>
              </a:defRPr>
            </a:lvl1pPr>
          </a:lstStyle>
          <a:p>
            <a:r>
              <a:rPr lang="en-US" dirty="0" smtClean="0"/>
              <a:t>Click here to enter headline</a:t>
            </a:r>
            <a:endParaRPr lang="en-US" dirty="0"/>
          </a:p>
        </p:txBody>
      </p:sp>
      <p:sp>
        <p:nvSpPr>
          <p:cNvPr id="19" name="Text Placeholder 18"/>
          <p:cNvSpPr>
            <a:spLocks noGrp="1"/>
          </p:cNvSpPr>
          <p:nvPr userDrawn="1">
            <p:ph type="body" sz="quarter" idx="10"/>
          </p:nvPr>
        </p:nvSpPr>
        <p:spPr>
          <a:xfrm>
            <a:off x="248863" y="989520"/>
            <a:ext cx="5165323"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10" name="Picture 9" descr="Anthem BCBS HEX black blue vector 10 11.png"/>
          <p:cNvPicPr>
            <a:picLocks noChangeAspect="1"/>
          </p:cNvPicPr>
          <p:nvPr userDrawn="1"/>
        </p:nvPicPr>
        <p:blipFill>
          <a:blip r:embed="rId4"/>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2090049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78295174.jpg"/>
          <p:cNvPicPr>
            <a:picLocks noChangeAspect="1"/>
          </p:cNvPicPr>
          <p:nvPr userDrawn="1"/>
        </p:nvPicPr>
        <p:blipFill>
          <a:blip r:embed="rId2"/>
          <a:srcRect l="11421"/>
          <a:stretch>
            <a:fillRect/>
          </a:stretch>
        </p:blipFill>
        <p:spPr>
          <a:xfrm>
            <a:off x="6680" y="0"/>
            <a:ext cx="9137320" cy="6858000"/>
          </a:xfrm>
          <a:prstGeom prst="rect">
            <a:avLst/>
          </a:prstGeom>
        </p:spPr>
      </p:pic>
      <p:sp>
        <p:nvSpPr>
          <p:cNvPr id="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9" name="Picture 8" descr="Anthem BCBS HEX black blue vector 10 11.png"/>
          <p:cNvPicPr>
            <a:picLocks noChangeAspect="1"/>
          </p:cNvPicPr>
          <p:nvPr userDrawn="1"/>
        </p:nvPicPr>
        <p:blipFill>
          <a:blip r:embed="rId3"/>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391729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bwMode="auto">
          <a:xfrm>
            <a:off x="0" y="0"/>
            <a:ext cx="6540500" cy="16615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endParaRPr>
          </a:p>
        </p:txBody>
      </p:sp>
      <p:pic>
        <p:nvPicPr>
          <p:cNvPr id="10" name="Picture 9" descr="Anthem-blu-Shape.png"/>
          <p:cNvPicPr>
            <a:picLocks noChangeAspect="1"/>
          </p:cNvPicPr>
          <p:nvPr userDrawn="1"/>
        </p:nvPicPr>
        <p:blipFill>
          <a:blip r:embed="rId2"/>
          <a:stretch>
            <a:fillRect/>
          </a:stretch>
        </p:blipFill>
        <p:spPr>
          <a:xfrm>
            <a:off x="-1" y="0"/>
            <a:ext cx="2561167" cy="945193"/>
          </a:xfrm>
          <a:prstGeom prst="rect">
            <a:avLst/>
          </a:prstGeom>
        </p:spPr>
      </p:pic>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a:xfrm>
            <a:off x="317499" y="0"/>
            <a:ext cx="4836584" cy="952500"/>
          </a:xfrm>
        </p:spPr>
        <p:txBody>
          <a:bodyPr/>
          <a:lstStyle/>
          <a:p>
            <a:r>
              <a:rPr lang="en-US" dirty="0" smtClean="0"/>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8346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bwMode="auto">
          <a:xfrm>
            <a:off x="0" y="0"/>
            <a:ext cx="6540500" cy="16615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10" name="Picture 9" descr="Anthem-blu-Shape.png"/>
          <p:cNvPicPr>
            <a:picLocks noChangeAspect="1"/>
          </p:cNvPicPr>
          <p:nvPr userDrawn="1"/>
        </p:nvPicPr>
        <p:blipFill>
          <a:blip r:embed="rId2"/>
          <a:stretch>
            <a:fillRect/>
          </a:stretch>
        </p:blipFill>
        <p:spPr>
          <a:xfrm>
            <a:off x="-1" y="0"/>
            <a:ext cx="2561167" cy="945193"/>
          </a:xfrm>
          <a:prstGeom prst="rect">
            <a:avLst/>
          </a:prstGeom>
        </p:spPr>
      </p:pic>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a:xfrm>
            <a:off x="317499" y="0"/>
            <a:ext cx="4836584" cy="9525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71497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1990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28304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046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Content Slide 1 left image">
    <p:spTree>
      <p:nvGrpSpPr>
        <p:cNvPr id="1" name=""/>
        <p:cNvGrpSpPr/>
        <p:nvPr/>
      </p:nvGrpSpPr>
      <p:grpSpPr>
        <a:xfrm>
          <a:off x="0" y="0"/>
          <a:ext cx="0" cy="0"/>
          <a:chOff x="0" y="0"/>
          <a:chExt cx="0" cy="0"/>
        </a:xfrm>
      </p:grpSpPr>
      <p:pic>
        <p:nvPicPr>
          <p:cNvPr id="18" name="Picture 17" descr="faded-white.png"/>
          <p:cNvPicPr>
            <a:picLocks noChangeAspect="1"/>
          </p:cNvPicPr>
          <p:nvPr userDrawn="1"/>
        </p:nvPicPr>
        <p:blipFill>
          <a:blip r:embed="rId2">
            <a:alphaModFix amt="90000"/>
          </a:blip>
          <a:stretch>
            <a:fillRect/>
          </a:stretch>
        </p:blipFill>
        <p:spPr>
          <a:xfrm>
            <a:off x="370220" y="923925"/>
            <a:ext cx="8773780" cy="5934075"/>
          </a:xfrm>
          <a:prstGeom prst="rect">
            <a:avLst/>
          </a:prstGeom>
        </p:spPr>
      </p:pic>
      <p:sp>
        <p:nvSpPr>
          <p:cNvPr id="23" name="Content Placeholder 2"/>
          <p:cNvSpPr>
            <a:spLocks noGrp="1"/>
          </p:cNvSpPr>
          <p:nvPr>
            <p:ph sz="half" idx="1"/>
          </p:nvPr>
        </p:nvSpPr>
        <p:spPr>
          <a:xfrm>
            <a:off x="700645" y="1138149"/>
            <a:ext cx="8167256" cy="4622800"/>
          </a:xfrm>
        </p:spPr>
        <p:txBody>
          <a:bodyPr/>
          <a:lstStyle>
            <a:lvl1pPr marL="236538" indent="-236538">
              <a:defRPr sz="2200"/>
            </a:lvl1pPr>
            <a:lvl2pPr>
              <a:defRPr sz="2000"/>
            </a:lvl2pPr>
            <a:lvl3pPr>
              <a:buClr>
                <a:schemeClr val="accent2">
                  <a:lumMod val="75000"/>
                </a:schemeClr>
              </a:buClr>
              <a:defRPr sz="1800">
                <a:solidFill>
                  <a:srgbClr val="568B75"/>
                </a:solidFill>
              </a:defRPr>
            </a:lvl3pPr>
            <a:lvl4pPr>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3"/>
          <p:cNvSpPr>
            <a:spLocks noGrp="1" noChangeArrowheads="1"/>
          </p:cNvSpPr>
          <p:nvPr>
            <p:ph type="title"/>
          </p:nvPr>
        </p:nvSpPr>
        <p:spPr bwMode="auto">
          <a:xfrm>
            <a:off x="685800" y="152400"/>
            <a:ext cx="8229600" cy="69376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endParaRPr lang="en-US" dirty="0"/>
          </a:p>
        </p:txBody>
      </p:sp>
      <p:sp>
        <p:nvSpPr>
          <p:cNvPr id="14" name="Rectangle 15"/>
          <p:cNvSpPr>
            <a:spLocks noChangeArrowheads="1"/>
          </p:cNvSpPr>
          <p:nvPr userDrawn="1"/>
        </p:nvSpPr>
        <p:spPr bwMode="auto">
          <a:xfrm>
            <a:off x="8548208" y="6613525"/>
            <a:ext cx="457200" cy="328613"/>
          </a:xfrm>
          <a:prstGeom prst="rect">
            <a:avLst/>
          </a:prstGeom>
          <a:noFill/>
          <a:ln w="9525">
            <a:noFill/>
            <a:miter lim="800000"/>
            <a:headEnd/>
            <a:tailEnd/>
          </a:ln>
        </p:spPr>
        <p:txBody>
          <a:bodyPr lIns="0" tIns="0" rIns="0" bIns="0">
            <a:prstTxWarp prst="textNoShape">
              <a:avLst/>
            </a:prstTxWarp>
          </a:bodyPr>
          <a:lstStyle/>
          <a:p>
            <a:pPr algn="r"/>
            <a:fld id="{17F6BED3-327E-CE41-A7F2-5B88A8340214}" type="slidenum">
              <a:rPr lang="en-US" sz="900">
                <a:solidFill>
                  <a:srgbClr val="000000">
                    <a:lumMod val="50000"/>
                    <a:lumOff val="50000"/>
                  </a:srgbClr>
                </a:solidFill>
              </a:rPr>
              <a:pPr algn="r"/>
              <a:t>‹#›</a:t>
            </a:fld>
            <a:endParaRPr lang="en-US" sz="900" dirty="0">
              <a:solidFill>
                <a:srgbClr val="000000">
                  <a:lumMod val="50000"/>
                  <a:lumOff val="50000"/>
                </a:srgbClr>
              </a:solidFill>
            </a:endParaRPr>
          </a:p>
        </p:txBody>
      </p:sp>
    </p:spTree>
    <p:extLst>
      <p:ext uri="{BB962C8B-B14F-4D97-AF65-F5344CB8AC3E}">
        <p14:creationId xmlns:p14="http://schemas.microsoft.com/office/powerpoint/2010/main" val="283555111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xt on Lef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3040"/>
            <a:ext cx="3977640" cy="4525963"/>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64164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11" name="Picture 10" descr="183588353.jpg"/>
          <p:cNvPicPr>
            <a:picLocks noChangeAspect="1"/>
          </p:cNvPicPr>
          <p:nvPr userDrawn="1"/>
        </p:nvPicPr>
        <p:blipFill>
          <a:blip r:embed="rId2"/>
          <a:srcRect r="23240" b="13600"/>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12699"/>
            <a:ext cx="5778500" cy="2158898"/>
          </a:xfrm>
          <a:prstGeom prst="rect">
            <a:avLst/>
          </a:prstGeom>
        </p:spPr>
      </p:pic>
      <p:sp>
        <p:nvSpPr>
          <p:cNvPr id="3099" name="Rectangle 27"/>
          <p:cNvSpPr>
            <a:spLocks noGrp="1" noChangeArrowheads="1"/>
          </p:cNvSpPr>
          <p:nvPr userDrawn="1">
            <p:ph type="ctrTitle" hasCustomPrompt="1"/>
          </p:nvPr>
        </p:nvSpPr>
        <p:spPr>
          <a:xfrm>
            <a:off x="364061" y="375477"/>
            <a:ext cx="5314956" cy="767524"/>
          </a:xfrm>
          <a:prstGeom prst="rect">
            <a:avLst/>
          </a:prstGeom>
        </p:spPr>
        <p:txBody>
          <a:bodyPr anchor="t">
            <a:normAutofit/>
          </a:bodyPr>
          <a:lstStyle>
            <a:lvl1pPr>
              <a:lnSpc>
                <a:spcPct val="95000"/>
              </a:lnSpc>
              <a:defRPr sz="3200" b="1">
                <a:solidFill>
                  <a:srgbClr val="595959"/>
                </a:solidFill>
                <a:latin typeface="Garamond"/>
                <a:cs typeface="Garamond"/>
              </a:defRPr>
            </a:lvl1pPr>
          </a:lstStyle>
          <a:p>
            <a:r>
              <a:rPr lang="en-US" dirty="0" smtClean="0"/>
              <a:t>Click here to enter headline</a:t>
            </a:r>
            <a:endParaRPr lang="en-US" dirty="0"/>
          </a:p>
        </p:txBody>
      </p:sp>
      <p:sp>
        <p:nvSpPr>
          <p:cNvPr id="19" name="Text Placeholder 18"/>
          <p:cNvSpPr>
            <a:spLocks noGrp="1"/>
          </p:cNvSpPr>
          <p:nvPr userDrawn="1">
            <p:ph type="body" sz="quarter" idx="10"/>
          </p:nvPr>
        </p:nvSpPr>
        <p:spPr>
          <a:xfrm>
            <a:off x="477463" y="1180020"/>
            <a:ext cx="5165323"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8" name="Picture 7" descr="Anthem BCBS HEX black blue vector 10 11.png"/>
          <p:cNvPicPr>
            <a:picLocks noChangeAspect="1"/>
          </p:cNvPicPr>
          <p:nvPr userDrawn="1"/>
        </p:nvPicPr>
        <p:blipFill>
          <a:blip r:embed="rId4"/>
          <a:stretch>
            <a:fillRect/>
          </a:stretch>
        </p:blipFill>
        <p:spPr>
          <a:xfrm>
            <a:off x="7607543" y="153254"/>
            <a:ext cx="1365021" cy="259496"/>
          </a:xfrm>
          <a:prstGeom prst="rect">
            <a:avLst/>
          </a:prstGeom>
        </p:spPr>
      </p:pic>
      <p:sp>
        <p:nvSpPr>
          <p:cNvPr id="7" name="TextBox 6"/>
          <p:cNvSpPr txBox="1"/>
          <p:nvPr userDrawn="1"/>
        </p:nvSpPr>
        <p:spPr>
          <a:xfrm>
            <a:off x="193320" y="6555427"/>
            <a:ext cx="2382966" cy="184666"/>
          </a:xfrm>
          <a:prstGeom prst="rect">
            <a:avLst/>
          </a:prstGeom>
          <a:noFill/>
        </p:spPr>
        <p:txBody>
          <a:bodyPr wrap="square" rtlCol="0">
            <a:spAutoFit/>
          </a:bodyPr>
          <a:lstStyle/>
          <a:p>
            <a:r>
              <a:rPr lang="en-US" sz="600" dirty="0" smtClean="0">
                <a:solidFill>
                  <a:srgbClr val="000000"/>
                </a:solidFill>
              </a:rPr>
              <a:t>51502MUMENABS 01/15</a:t>
            </a:r>
            <a:endParaRPr lang="en-US" sz="600" dirty="0">
              <a:solidFill>
                <a:srgbClr val="000000"/>
              </a:solidFill>
            </a:endParaRPr>
          </a:p>
        </p:txBody>
      </p:sp>
    </p:spTree>
    <p:extLst>
      <p:ext uri="{BB962C8B-B14F-4D97-AF65-F5344CB8AC3E}">
        <p14:creationId xmlns:p14="http://schemas.microsoft.com/office/powerpoint/2010/main" val="1794377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Divider Title Slide 1">
    <p:spTree>
      <p:nvGrpSpPr>
        <p:cNvPr id="1" name=""/>
        <p:cNvGrpSpPr/>
        <p:nvPr/>
      </p:nvGrpSpPr>
      <p:grpSpPr>
        <a:xfrm>
          <a:off x="0" y="0"/>
          <a:ext cx="0" cy="0"/>
          <a:chOff x="0" y="0"/>
          <a:chExt cx="0" cy="0"/>
        </a:xfrm>
      </p:grpSpPr>
      <p:pic>
        <p:nvPicPr>
          <p:cNvPr id="9" name="Picture 8" descr="Photo1.jpg"/>
          <p:cNvPicPr>
            <a:picLocks noChangeAspect="1"/>
          </p:cNvPicPr>
          <p:nvPr userDrawn="1"/>
        </p:nvPicPr>
        <p:blipFill>
          <a:blip r:embed="rId2"/>
          <a:srcRect l="28800" b="19379"/>
          <a:stretch>
            <a:fillRect/>
          </a:stretch>
        </p:blipFill>
        <p:spPr>
          <a:xfrm flipH="1">
            <a:off x="-12781" y="-37294"/>
            <a:ext cx="9214281" cy="6950871"/>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1"/>
            <a:ext cx="5513917" cy="1957916"/>
          </a:xfrm>
          <a:prstGeom prst="rect">
            <a:avLst/>
          </a:prstGeom>
        </p:spPr>
      </p:pic>
      <p:sp>
        <p:nvSpPr>
          <p:cNvPr id="3099" name="Rectangle 27"/>
          <p:cNvSpPr>
            <a:spLocks noGrp="1" noChangeArrowheads="1"/>
          </p:cNvSpPr>
          <p:nvPr userDrawn="1">
            <p:ph type="ctrTitle" hasCustomPrompt="1"/>
          </p:nvPr>
        </p:nvSpPr>
        <p:spPr>
          <a:xfrm>
            <a:off x="135461" y="184977"/>
            <a:ext cx="5314956" cy="767524"/>
          </a:xfrm>
          <a:prstGeom prst="rect">
            <a:avLst/>
          </a:prstGeom>
        </p:spPr>
        <p:txBody>
          <a:bodyPr anchor="t">
            <a:normAutofit/>
          </a:bodyPr>
          <a:lstStyle>
            <a:lvl1pPr>
              <a:lnSpc>
                <a:spcPct val="95000"/>
              </a:lnSpc>
              <a:defRPr sz="3200" b="1">
                <a:solidFill>
                  <a:srgbClr val="595959"/>
                </a:solidFill>
                <a:latin typeface="Garamond"/>
                <a:cs typeface="Garamond"/>
              </a:defRPr>
            </a:lvl1pPr>
          </a:lstStyle>
          <a:p>
            <a:r>
              <a:rPr lang="en-US" dirty="0" smtClean="0"/>
              <a:t>Click here to enter headline</a:t>
            </a:r>
            <a:endParaRPr lang="en-US" dirty="0"/>
          </a:p>
        </p:txBody>
      </p:sp>
      <p:sp>
        <p:nvSpPr>
          <p:cNvPr id="19" name="Text Placeholder 18"/>
          <p:cNvSpPr>
            <a:spLocks noGrp="1"/>
          </p:cNvSpPr>
          <p:nvPr userDrawn="1">
            <p:ph type="body" sz="quarter" idx="10"/>
          </p:nvPr>
        </p:nvSpPr>
        <p:spPr>
          <a:xfrm>
            <a:off x="248863" y="989520"/>
            <a:ext cx="5165323"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10" name="Picture 9" descr="Anthem BCBS HEX black blue vector 10 11.png"/>
          <p:cNvPicPr>
            <a:picLocks noChangeAspect="1"/>
          </p:cNvPicPr>
          <p:nvPr userDrawn="1"/>
        </p:nvPicPr>
        <p:blipFill>
          <a:blip r:embed="rId4"/>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2317724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78295174.jpg"/>
          <p:cNvPicPr>
            <a:picLocks noChangeAspect="1"/>
          </p:cNvPicPr>
          <p:nvPr userDrawn="1"/>
        </p:nvPicPr>
        <p:blipFill>
          <a:blip r:embed="rId2"/>
          <a:srcRect l="11421"/>
          <a:stretch>
            <a:fillRect/>
          </a:stretch>
        </p:blipFill>
        <p:spPr>
          <a:xfrm>
            <a:off x="6680" y="0"/>
            <a:ext cx="9137320" cy="6858000"/>
          </a:xfrm>
          <a:prstGeom prst="rect">
            <a:avLst/>
          </a:prstGeom>
        </p:spPr>
      </p:pic>
      <p:sp>
        <p:nvSpPr>
          <p:cNvPr id="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9" name="Picture 8" descr="Anthem BCBS HEX black blue vector 10 11.png"/>
          <p:cNvPicPr>
            <a:picLocks noChangeAspect="1"/>
          </p:cNvPicPr>
          <p:nvPr userDrawn="1"/>
        </p:nvPicPr>
        <p:blipFill>
          <a:blip r:embed="rId3"/>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180409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smtClean="0"/>
              <a:pPr/>
              <a:t>‹#›</a:t>
            </a:fld>
            <a:endParaRPr lang="en-US"/>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02327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bwMode="auto">
          <a:xfrm>
            <a:off x="0" y="0"/>
            <a:ext cx="6540500" cy="16615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10" name="Picture 9" descr="Anthem-blu-Shape.png"/>
          <p:cNvPicPr>
            <a:picLocks noChangeAspect="1"/>
          </p:cNvPicPr>
          <p:nvPr userDrawn="1"/>
        </p:nvPicPr>
        <p:blipFill>
          <a:blip r:embed="rId2"/>
          <a:stretch>
            <a:fillRect/>
          </a:stretch>
        </p:blipFill>
        <p:spPr>
          <a:xfrm>
            <a:off x="-1" y="0"/>
            <a:ext cx="2561167" cy="945193"/>
          </a:xfrm>
          <a:prstGeom prst="rect">
            <a:avLst/>
          </a:prstGeom>
        </p:spPr>
      </p:pic>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a:xfrm>
            <a:off x="317499" y="0"/>
            <a:ext cx="4836584" cy="9525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07639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18037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4848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79394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Content Slide 1 left image">
    <p:spTree>
      <p:nvGrpSpPr>
        <p:cNvPr id="1" name=""/>
        <p:cNvGrpSpPr/>
        <p:nvPr/>
      </p:nvGrpSpPr>
      <p:grpSpPr>
        <a:xfrm>
          <a:off x="0" y="0"/>
          <a:ext cx="0" cy="0"/>
          <a:chOff x="0" y="0"/>
          <a:chExt cx="0" cy="0"/>
        </a:xfrm>
      </p:grpSpPr>
      <p:pic>
        <p:nvPicPr>
          <p:cNvPr id="18" name="Picture 17" descr="faded-white.png"/>
          <p:cNvPicPr>
            <a:picLocks noChangeAspect="1"/>
          </p:cNvPicPr>
          <p:nvPr userDrawn="1"/>
        </p:nvPicPr>
        <p:blipFill>
          <a:blip r:embed="rId2">
            <a:alphaModFix amt="90000"/>
          </a:blip>
          <a:stretch>
            <a:fillRect/>
          </a:stretch>
        </p:blipFill>
        <p:spPr>
          <a:xfrm>
            <a:off x="370220" y="923925"/>
            <a:ext cx="8773780" cy="5934075"/>
          </a:xfrm>
          <a:prstGeom prst="rect">
            <a:avLst/>
          </a:prstGeom>
        </p:spPr>
      </p:pic>
      <p:sp>
        <p:nvSpPr>
          <p:cNvPr id="23" name="Content Placeholder 2"/>
          <p:cNvSpPr>
            <a:spLocks noGrp="1"/>
          </p:cNvSpPr>
          <p:nvPr>
            <p:ph sz="half" idx="1"/>
          </p:nvPr>
        </p:nvSpPr>
        <p:spPr>
          <a:xfrm>
            <a:off x="700645" y="1138149"/>
            <a:ext cx="8167256" cy="4622800"/>
          </a:xfrm>
        </p:spPr>
        <p:txBody>
          <a:bodyPr/>
          <a:lstStyle>
            <a:lvl1pPr marL="236538" indent="-236538">
              <a:defRPr sz="2200"/>
            </a:lvl1pPr>
            <a:lvl2pPr>
              <a:defRPr sz="2000"/>
            </a:lvl2pPr>
            <a:lvl3pPr>
              <a:buClr>
                <a:schemeClr val="accent2">
                  <a:lumMod val="75000"/>
                </a:schemeClr>
              </a:buClr>
              <a:defRPr sz="1800">
                <a:solidFill>
                  <a:srgbClr val="568B75"/>
                </a:solidFill>
              </a:defRPr>
            </a:lvl3pPr>
            <a:lvl4pPr>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3"/>
          <p:cNvSpPr>
            <a:spLocks noGrp="1" noChangeArrowheads="1"/>
          </p:cNvSpPr>
          <p:nvPr>
            <p:ph type="title"/>
          </p:nvPr>
        </p:nvSpPr>
        <p:spPr bwMode="auto">
          <a:xfrm>
            <a:off x="685800" y="152400"/>
            <a:ext cx="8229600" cy="69376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endParaRPr lang="en-US" dirty="0"/>
          </a:p>
        </p:txBody>
      </p:sp>
      <p:sp>
        <p:nvSpPr>
          <p:cNvPr id="14" name="Rectangle 15"/>
          <p:cNvSpPr>
            <a:spLocks noChangeArrowheads="1"/>
          </p:cNvSpPr>
          <p:nvPr userDrawn="1"/>
        </p:nvSpPr>
        <p:spPr bwMode="auto">
          <a:xfrm>
            <a:off x="8548208" y="6613525"/>
            <a:ext cx="457200" cy="328613"/>
          </a:xfrm>
          <a:prstGeom prst="rect">
            <a:avLst/>
          </a:prstGeom>
          <a:noFill/>
          <a:ln w="9525">
            <a:noFill/>
            <a:miter lim="800000"/>
            <a:headEnd/>
            <a:tailEnd/>
          </a:ln>
        </p:spPr>
        <p:txBody>
          <a:bodyPr lIns="0" tIns="0" rIns="0" bIns="0">
            <a:prstTxWarp prst="textNoShape">
              <a:avLst/>
            </a:prstTxWarp>
          </a:bodyPr>
          <a:lstStyle/>
          <a:p>
            <a:pPr algn="r"/>
            <a:fld id="{17F6BED3-327E-CE41-A7F2-5B88A8340214}" type="slidenum">
              <a:rPr lang="en-US" sz="900">
                <a:solidFill>
                  <a:srgbClr val="000000">
                    <a:lumMod val="50000"/>
                    <a:lumOff val="50000"/>
                  </a:srgbClr>
                </a:solidFill>
              </a:rPr>
              <a:pPr algn="r"/>
              <a:t>‹#›</a:t>
            </a:fld>
            <a:endParaRPr lang="en-US" sz="900" dirty="0">
              <a:solidFill>
                <a:srgbClr val="000000">
                  <a:lumMod val="50000"/>
                  <a:lumOff val="50000"/>
                </a:srgbClr>
              </a:solidFill>
            </a:endParaRPr>
          </a:p>
        </p:txBody>
      </p:sp>
    </p:spTree>
    <p:extLst>
      <p:ext uri="{BB962C8B-B14F-4D97-AF65-F5344CB8AC3E}">
        <p14:creationId xmlns:p14="http://schemas.microsoft.com/office/powerpoint/2010/main" val="276516994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11" name="Picture 10" descr="183588353.jpg"/>
          <p:cNvPicPr>
            <a:picLocks noChangeAspect="1"/>
          </p:cNvPicPr>
          <p:nvPr userDrawn="1"/>
        </p:nvPicPr>
        <p:blipFill>
          <a:blip r:embed="rId2"/>
          <a:srcRect r="23240" b="13600"/>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12699"/>
            <a:ext cx="5778500" cy="2158898"/>
          </a:xfrm>
          <a:prstGeom prst="rect">
            <a:avLst/>
          </a:prstGeom>
        </p:spPr>
      </p:pic>
      <p:sp>
        <p:nvSpPr>
          <p:cNvPr id="3099" name="Rectangle 27"/>
          <p:cNvSpPr>
            <a:spLocks noGrp="1" noChangeArrowheads="1"/>
          </p:cNvSpPr>
          <p:nvPr userDrawn="1">
            <p:ph type="ctrTitle" hasCustomPrompt="1"/>
          </p:nvPr>
        </p:nvSpPr>
        <p:spPr>
          <a:xfrm>
            <a:off x="364061" y="375477"/>
            <a:ext cx="5314956" cy="767524"/>
          </a:xfrm>
          <a:prstGeom prst="rect">
            <a:avLst/>
          </a:prstGeom>
        </p:spPr>
        <p:txBody>
          <a:bodyPr anchor="t">
            <a:normAutofit/>
          </a:bodyPr>
          <a:lstStyle>
            <a:lvl1pPr>
              <a:lnSpc>
                <a:spcPct val="95000"/>
              </a:lnSpc>
              <a:defRPr sz="3200" b="1">
                <a:solidFill>
                  <a:srgbClr val="595959"/>
                </a:solidFill>
                <a:latin typeface="Garamond"/>
                <a:cs typeface="Garamond"/>
              </a:defRPr>
            </a:lvl1pPr>
          </a:lstStyle>
          <a:p>
            <a:r>
              <a:rPr lang="en-US" dirty="0" smtClean="0"/>
              <a:t>Click here to enter headline</a:t>
            </a:r>
            <a:endParaRPr lang="en-US" dirty="0"/>
          </a:p>
        </p:txBody>
      </p:sp>
      <p:sp>
        <p:nvSpPr>
          <p:cNvPr id="19" name="Text Placeholder 18"/>
          <p:cNvSpPr>
            <a:spLocks noGrp="1"/>
          </p:cNvSpPr>
          <p:nvPr userDrawn="1">
            <p:ph type="body" sz="quarter" idx="10"/>
          </p:nvPr>
        </p:nvSpPr>
        <p:spPr>
          <a:xfrm>
            <a:off x="477463" y="1180020"/>
            <a:ext cx="5165323"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8" name="Picture 7" descr="Anthem BCBS HEX black blue vector 10 11.png"/>
          <p:cNvPicPr>
            <a:picLocks noChangeAspect="1"/>
          </p:cNvPicPr>
          <p:nvPr userDrawn="1"/>
        </p:nvPicPr>
        <p:blipFill>
          <a:blip r:embed="rId4"/>
          <a:stretch>
            <a:fillRect/>
          </a:stretch>
        </p:blipFill>
        <p:spPr>
          <a:xfrm>
            <a:off x="7607543" y="153254"/>
            <a:ext cx="1365021" cy="259496"/>
          </a:xfrm>
          <a:prstGeom prst="rect">
            <a:avLst/>
          </a:prstGeom>
        </p:spPr>
      </p:pic>
      <p:sp>
        <p:nvSpPr>
          <p:cNvPr id="7" name="TextBox 6"/>
          <p:cNvSpPr txBox="1"/>
          <p:nvPr userDrawn="1"/>
        </p:nvSpPr>
        <p:spPr>
          <a:xfrm>
            <a:off x="193320" y="6555427"/>
            <a:ext cx="2382966" cy="184666"/>
          </a:xfrm>
          <a:prstGeom prst="rect">
            <a:avLst/>
          </a:prstGeom>
          <a:noFill/>
        </p:spPr>
        <p:txBody>
          <a:bodyPr wrap="square" rtlCol="0">
            <a:spAutoFit/>
          </a:bodyPr>
          <a:lstStyle/>
          <a:p>
            <a:r>
              <a:rPr lang="en-US" sz="600" dirty="0" smtClean="0">
                <a:solidFill>
                  <a:srgbClr val="000000"/>
                </a:solidFill>
              </a:rPr>
              <a:t>51502MUMENABS 01/15</a:t>
            </a:r>
            <a:endParaRPr lang="en-US" sz="600" dirty="0">
              <a:solidFill>
                <a:srgbClr val="000000"/>
              </a:solidFill>
            </a:endParaRPr>
          </a:p>
        </p:txBody>
      </p:sp>
    </p:spTree>
    <p:extLst>
      <p:ext uri="{BB962C8B-B14F-4D97-AF65-F5344CB8AC3E}">
        <p14:creationId xmlns:p14="http://schemas.microsoft.com/office/powerpoint/2010/main" val="4070770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_Divider Title Slide 1">
    <p:spTree>
      <p:nvGrpSpPr>
        <p:cNvPr id="1" name=""/>
        <p:cNvGrpSpPr/>
        <p:nvPr/>
      </p:nvGrpSpPr>
      <p:grpSpPr>
        <a:xfrm>
          <a:off x="0" y="0"/>
          <a:ext cx="0" cy="0"/>
          <a:chOff x="0" y="0"/>
          <a:chExt cx="0" cy="0"/>
        </a:xfrm>
      </p:grpSpPr>
      <p:pic>
        <p:nvPicPr>
          <p:cNvPr id="9" name="Picture 8" descr="Photo1.jpg"/>
          <p:cNvPicPr>
            <a:picLocks noChangeAspect="1"/>
          </p:cNvPicPr>
          <p:nvPr userDrawn="1"/>
        </p:nvPicPr>
        <p:blipFill>
          <a:blip r:embed="rId2"/>
          <a:srcRect l="28800" b="19379"/>
          <a:stretch>
            <a:fillRect/>
          </a:stretch>
        </p:blipFill>
        <p:spPr>
          <a:xfrm flipH="1">
            <a:off x="-12781" y="-37294"/>
            <a:ext cx="9214281" cy="6950871"/>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1"/>
            <a:ext cx="5513917" cy="1957916"/>
          </a:xfrm>
          <a:prstGeom prst="rect">
            <a:avLst/>
          </a:prstGeom>
        </p:spPr>
      </p:pic>
      <p:sp>
        <p:nvSpPr>
          <p:cNvPr id="3099" name="Rectangle 27"/>
          <p:cNvSpPr>
            <a:spLocks noGrp="1" noChangeArrowheads="1"/>
          </p:cNvSpPr>
          <p:nvPr userDrawn="1">
            <p:ph type="ctrTitle" hasCustomPrompt="1"/>
          </p:nvPr>
        </p:nvSpPr>
        <p:spPr>
          <a:xfrm>
            <a:off x="135461" y="184977"/>
            <a:ext cx="5314956" cy="767524"/>
          </a:xfrm>
          <a:prstGeom prst="rect">
            <a:avLst/>
          </a:prstGeom>
        </p:spPr>
        <p:txBody>
          <a:bodyPr anchor="t">
            <a:normAutofit/>
          </a:bodyPr>
          <a:lstStyle>
            <a:lvl1pPr>
              <a:lnSpc>
                <a:spcPct val="95000"/>
              </a:lnSpc>
              <a:defRPr sz="3200" b="1">
                <a:solidFill>
                  <a:srgbClr val="595959"/>
                </a:solidFill>
                <a:latin typeface="Garamond"/>
                <a:cs typeface="Garamond"/>
              </a:defRPr>
            </a:lvl1pPr>
          </a:lstStyle>
          <a:p>
            <a:r>
              <a:rPr lang="en-US" dirty="0" smtClean="0"/>
              <a:t>Click here to enter headline</a:t>
            </a:r>
            <a:endParaRPr lang="en-US" dirty="0"/>
          </a:p>
        </p:txBody>
      </p:sp>
      <p:sp>
        <p:nvSpPr>
          <p:cNvPr id="19" name="Text Placeholder 18"/>
          <p:cNvSpPr>
            <a:spLocks noGrp="1"/>
          </p:cNvSpPr>
          <p:nvPr userDrawn="1">
            <p:ph type="body" sz="quarter" idx="10"/>
          </p:nvPr>
        </p:nvSpPr>
        <p:spPr>
          <a:xfrm>
            <a:off x="248863" y="989520"/>
            <a:ext cx="5165323"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10" name="Picture 9" descr="Anthem BCBS HEX black blue vector 10 11.png"/>
          <p:cNvPicPr>
            <a:picLocks noChangeAspect="1"/>
          </p:cNvPicPr>
          <p:nvPr userDrawn="1"/>
        </p:nvPicPr>
        <p:blipFill>
          <a:blip r:embed="rId4"/>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31453460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78295174.jpg"/>
          <p:cNvPicPr>
            <a:picLocks noChangeAspect="1"/>
          </p:cNvPicPr>
          <p:nvPr userDrawn="1"/>
        </p:nvPicPr>
        <p:blipFill>
          <a:blip r:embed="rId2"/>
          <a:srcRect l="11421"/>
          <a:stretch>
            <a:fillRect/>
          </a:stretch>
        </p:blipFill>
        <p:spPr>
          <a:xfrm>
            <a:off x="6680" y="0"/>
            <a:ext cx="9137320" cy="6858000"/>
          </a:xfrm>
          <a:prstGeom prst="rect">
            <a:avLst/>
          </a:prstGeom>
        </p:spPr>
      </p:pic>
      <p:sp>
        <p:nvSpPr>
          <p:cNvPr id="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9" name="Picture 8" descr="Anthem BCBS HEX black blue vector 10 11.png"/>
          <p:cNvPicPr>
            <a:picLocks noChangeAspect="1"/>
          </p:cNvPicPr>
          <p:nvPr userDrawn="1"/>
        </p:nvPicPr>
        <p:blipFill>
          <a:blip r:embed="rId3"/>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37350917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86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smtClean="0"/>
              <a:pPr/>
              <a:t>‹#›</a:t>
            </a:fld>
            <a:endParaRPr lang="en-US"/>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bwMode="auto">
          <a:xfrm>
            <a:off x="0" y="0"/>
            <a:ext cx="6540500" cy="16615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10" name="Picture 9" descr="Anthem-blu-Shape.png"/>
          <p:cNvPicPr>
            <a:picLocks noChangeAspect="1"/>
          </p:cNvPicPr>
          <p:nvPr userDrawn="1"/>
        </p:nvPicPr>
        <p:blipFill>
          <a:blip r:embed="rId2"/>
          <a:stretch>
            <a:fillRect/>
          </a:stretch>
        </p:blipFill>
        <p:spPr>
          <a:xfrm>
            <a:off x="-1" y="0"/>
            <a:ext cx="2561167" cy="945193"/>
          </a:xfrm>
          <a:prstGeom prst="rect">
            <a:avLst/>
          </a:prstGeom>
        </p:spPr>
      </p:pic>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a:xfrm>
            <a:off x="317499" y="0"/>
            <a:ext cx="4836584" cy="9525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97496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7372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61175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96763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on Lef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3040"/>
            <a:ext cx="3977640" cy="4525963"/>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3248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2452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895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532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3377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0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smtClean="0"/>
              <a:pPr/>
              <a:t>‹#›</a:t>
            </a:fld>
            <a:endParaRPr lang="en-US"/>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0190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1429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7641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0802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7519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5BAC59-9291-4FC3-99C6-73F2A701D1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6269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Content Slide 2">
    <p:spTree>
      <p:nvGrpSpPr>
        <p:cNvPr id="1" name=""/>
        <p:cNvGrpSpPr/>
        <p:nvPr/>
      </p:nvGrpSpPr>
      <p:grpSpPr>
        <a:xfrm>
          <a:off x="0" y="0"/>
          <a:ext cx="0" cy="0"/>
          <a:chOff x="0" y="0"/>
          <a:chExt cx="0" cy="0"/>
        </a:xfrm>
      </p:grpSpPr>
      <p:pic>
        <p:nvPicPr>
          <p:cNvPr id="14" name="Picture 13" descr="Anthem half shape PMS136.png"/>
          <p:cNvPicPr>
            <a:picLocks noChangeAspect="1"/>
          </p:cNvPicPr>
          <p:nvPr userDrawn="1"/>
        </p:nvPicPr>
        <p:blipFill>
          <a:blip r:embed="rId2" cstate="email">
            <a:alphaModFix/>
          </a:blip>
          <a:srcRect t="26298"/>
          <a:stretch>
            <a:fillRect/>
          </a:stretch>
        </p:blipFill>
        <p:spPr>
          <a:xfrm>
            <a:off x="-12700" y="-1"/>
            <a:ext cx="9144000" cy="1540933"/>
          </a:xfrm>
          <a:prstGeom prst="rect">
            <a:avLst/>
          </a:prstGeom>
        </p:spPr>
      </p:pic>
      <p:sp>
        <p:nvSpPr>
          <p:cNvPr id="19" name="Slide Number Placeholder 3"/>
          <p:cNvSpPr>
            <a:spLocks noGrp="1"/>
          </p:cNvSpPr>
          <p:nvPr>
            <p:ph type="sldNum" sz="quarter" idx="10"/>
          </p:nvPr>
        </p:nvSpPr>
        <p:spPr>
          <a:xfrm>
            <a:off x="8712200" y="6451600"/>
            <a:ext cx="319088" cy="295275"/>
          </a:xfrm>
          <a:prstGeom prst="rect">
            <a:avLst/>
          </a:prstGeom>
        </p:spPr>
        <p:txBody>
          <a:bodyPr/>
          <a:lstStyle>
            <a:lvl1pPr>
              <a:defRPr smtClean="0"/>
            </a:lvl1pPr>
          </a:lstStyle>
          <a:p>
            <a:fld id="{1B600122-B4CB-9E4D-B6D7-45D6061AFF57}" type="slidenum">
              <a:rPr lang="en-US">
                <a:solidFill>
                  <a:prstClr val="black">
                    <a:tint val="75000"/>
                  </a:prstClr>
                </a:solidFill>
              </a:rPr>
              <a:pPr/>
              <a:t>‹#›</a:t>
            </a:fld>
            <a:endParaRPr lang="en-US">
              <a:solidFill>
                <a:prstClr val="black">
                  <a:tint val="75000"/>
                </a:prstClr>
              </a:solidFill>
            </a:endParaRPr>
          </a:p>
        </p:txBody>
      </p:sp>
      <p:sp>
        <p:nvSpPr>
          <p:cNvPr id="20" name="Footer Placeholder 4"/>
          <p:cNvSpPr>
            <a:spLocks noGrp="1"/>
          </p:cNvSpPr>
          <p:nvPr>
            <p:ph type="ftr" sz="quarter" idx="11"/>
          </p:nvPr>
        </p:nvSpPr>
        <p:spPr>
          <a:xfrm>
            <a:off x="3124199" y="6112934"/>
            <a:ext cx="5571068" cy="635000"/>
          </a:xfrm>
          <a:prstGeom prst="rect">
            <a:avLst/>
          </a:prstGeom>
        </p:spPr>
        <p:txBody>
          <a:bodyPr/>
          <a:lstStyle/>
          <a:p>
            <a:endParaRPr lang="en-US" dirty="0">
              <a:solidFill>
                <a:prstClr val="black">
                  <a:tint val="75000"/>
                </a:prstClr>
              </a:solidFill>
            </a:endParaRPr>
          </a:p>
        </p:txBody>
      </p:sp>
      <p:sp>
        <p:nvSpPr>
          <p:cNvPr id="23" name="Content Placeholder 2"/>
          <p:cNvSpPr>
            <a:spLocks noGrp="1"/>
          </p:cNvSpPr>
          <p:nvPr>
            <p:ph sz="half" idx="1"/>
          </p:nvPr>
        </p:nvSpPr>
        <p:spPr>
          <a:xfrm>
            <a:off x="584200" y="1710266"/>
            <a:ext cx="8331200" cy="436033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pic>
        <p:nvPicPr>
          <p:cNvPr id="10" name="Picture 9" descr="Anthem BCBS HEX black blue vector 10 11.png"/>
          <p:cNvPicPr>
            <a:picLocks noChangeAspect="1"/>
          </p:cNvPicPr>
          <p:nvPr userDrawn="1"/>
        </p:nvPicPr>
        <p:blipFill>
          <a:blip r:embed="rId3" cstate="email"/>
          <a:stretch>
            <a:fillRect/>
          </a:stretch>
        </p:blipFill>
        <p:spPr>
          <a:xfrm>
            <a:off x="589999" y="6306505"/>
            <a:ext cx="2056055" cy="390864"/>
          </a:xfrm>
          <a:prstGeom prst="rect">
            <a:avLst/>
          </a:prstGeom>
        </p:spPr>
      </p:pic>
    </p:spTree>
    <p:extLst>
      <p:ext uri="{BB962C8B-B14F-4D97-AF65-F5344CB8AC3E}">
        <p14:creationId xmlns:p14="http://schemas.microsoft.com/office/powerpoint/2010/main" val="10182668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1_Content Slide 1 left image">
    <p:spTree>
      <p:nvGrpSpPr>
        <p:cNvPr id="1" name=""/>
        <p:cNvGrpSpPr/>
        <p:nvPr/>
      </p:nvGrpSpPr>
      <p:grpSpPr>
        <a:xfrm>
          <a:off x="0" y="0"/>
          <a:ext cx="0" cy="0"/>
          <a:chOff x="0" y="0"/>
          <a:chExt cx="0" cy="0"/>
        </a:xfrm>
      </p:grpSpPr>
      <p:pic>
        <p:nvPicPr>
          <p:cNvPr id="18" name="Picture 17" descr="faded-white.png"/>
          <p:cNvPicPr>
            <a:picLocks noChangeAspect="1"/>
          </p:cNvPicPr>
          <p:nvPr userDrawn="1"/>
        </p:nvPicPr>
        <p:blipFill>
          <a:blip r:embed="rId2">
            <a:alphaModFix amt="90000"/>
          </a:blip>
          <a:stretch>
            <a:fillRect/>
          </a:stretch>
        </p:blipFill>
        <p:spPr>
          <a:xfrm>
            <a:off x="370220" y="923925"/>
            <a:ext cx="8773780" cy="5934075"/>
          </a:xfrm>
          <a:prstGeom prst="rect">
            <a:avLst/>
          </a:prstGeom>
        </p:spPr>
      </p:pic>
      <p:sp>
        <p:nvSpPr>
          <p:cNvPr id="23" name="Content Placeholder 2"/>
          <p:cNvSpPr>
            <a:spLocks noGrp="1"/>
          </p:cNvSpPr>
          <p:nvPr>
            <p:ph sz="half" idx="1"/>
          </p:nvPr>
        </p:nvSpPr>
        <p:spPr>
          <a:xfrm>
            <a:off x="700645" y="1138149"/>
            <a:ext cx="8167256" cy="4622800"/>
          </a:xfrm>
        </p:spPr>
        <p:txBody>
          <a:bodyPr/>
          <a:lstStyle>
            <a:lvl1pPr marL="236538" indent="-236538">
              <a:defRPr sz="2200"/>
            </a:lvl1pPr>
            <a:lvl2pPr>
              <a:defRPr sz="2000"/>
            </a:lvl2pPr>
            <a:lvl3pPr>
              <a:buClr>
                <a:schemeClr val="accent2">
                  <a:lumMod val="75000"/>
                </a:schemeClr>
              </a:buClr>
              <a:defRPr sz="1800">
                <a:solidFill>
                  <a:srgbClr val="568B75"/>
                </a:solidFill>
              </a:defRPr>
            </a:lvl3pPr>
            <a:lvl4pPr>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3"/>
          <p:cNvSpPr>
            <a:spLocks noGrp="1" noChangeArrowheads="1"/>
          </p:cNvSpPr>
          <p:nvPr>
            <p:ph type="title"/>
          </p:nvPr>
        </p:nvSpPr>
        <p:spPr bwMode="auto">
          <a:xfrm>
            <a:off x="685800" y="152400"/>
            <a:ext cx="8229600" cy="69376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endParaRPr lang="en-US" dirty="0"/>
          </a:p>
        </p:txBody>
      </p:sp>
      <p:sp>
        <p:nvSpPr>
          <p:cNvPr id="14" name="Rectangle 15"/>
          <p:cNvSpPr>
            <a:spLocks noChangeArrowheads="1"/>
          </p:cNvSpPr>
          <p:nvPr userDrawn="1"/>
        </p:nvSpPr>
        <p:spPr bwMode="auto">
          <a:xfrm>
            <a:off x="8548208" y="6613525"/>
            <a:ext cx="457200" cy="328613"/>
          </a:xfrm>
          <a:prstGeom prst="rect">
            <a:avLst/>
          </a:prstGeom>
          <a:noFill/>
          <a:ln w="9525">
            <a:noFill/>
            <a:miter lim="800000"/>
            <a:headEnd/>
            <a:tailEnd/>
          </a:ln>
        </p:spPr>
        <p:txBody>
          <a:bodyPr lIns="0" tIns="0" rIns="0" bIns="0">
            <a:prstTxWarp prst="textNoShape">
              <a:avLst/>
            </a:prstTxWarp>
          </a:bodyPr>
          <a:lstStyle/>
          <a:p>
            <a:pPr algn="r" eaLnBrk="1" fontAlgn="auto" hangingPunct="1">
              <a:spcBef>
                <a:spcPts val="0"/>
              </a:spcBef>
              <a:spcAft>
                <a:spcPts val="0"/>
              </a:spcAft>
            </a:pPr>
            <a:fld id="{17F6BED3-327E-CE41-A7F2-5B88A8340214}" type="slidenum">
              <a:rPr lang="en-US" sz="900">
                <a:solidFill>
                  <a:prstClr val="black">
                    <a:lumMod val="50000"/>
                    <a:lumOff val="50000"/>
                  </a:prstClr>
                </a:solidFill>
                <a:latin typeface="Calibri"/>
                <a:cs typeface="+mn-cs"/>
              </a:rPr>
              <a:pPr algn="r" eaLnBrk="1" fontAlgn="auto" hangingPunct="1">
                <a:spcBef>
                  <a:spcPts val="0"/>
                </a:spcBef>
                <a:spcAft>
                  <a:spcPts val="0"/>
                </a:spcAft>
              </a:pPr>
              <a:t>‹#›</a:t>
            </a:fld>
            <a:endParaRPr lang="en-US" sz="900" dirty="0">
              <a:solidFill>
                <a:prstClr val="black">
                  <a:lumMod val="50000"/>
                  <a:lumOff val="50000"/>
                </a:prstClr>
              </a:solidFill>
              <a:latin typeface="Calibri"/>
              <a:cs typeface="+mn-cs"/>
            </a:endParaRPr>
          </a:p>
        </p:txBody>
      </p:sp>
    </p:spTree>
    <p:extLst>
      <p:ext uri="{BB962C8B-B14F-4D97-AF65-F5344CB8AC3E}">
        <p14:creationId xmlns:p14="http://schemas.microsoft.com/office/powerpoint/2010/main" val="225381682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12" name="Rectangle 11"/>
          <p:cNvSpPr/>
          <p:nvPr userDrawn="1"/>
        </p:nvSpPr>
        <p:spPr>
          <a:xfrm>
            <a:off x="0" y="0"/>
            <a:ext cx="9144000" cy="3987800"/>
          </a:xfrm>
          <a:prstGeom prst="rect">
            <a:avLst/>
          </a:prstGeom>
          <a:gradFill flip="none" rotWithShape="1">
            <a:gsLst>
              <a:gs pos="0">
                <a:schemeClr val="bg1">
                  <a:alpha val="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pic>
        <p:nvPicPr>
          <p:cNvPr id="10" name="Picture 9" descr="LiveHealth_Blue.Black.09.13.png"/>
          <p:cNvPicPr>
            <a:picLocks noChangeAspect="1"/>
          </p:cNvPicPr>
          <p:nvPr userDrawn="1"/>
        </p:nvPicPr>
        <p:blipFill>
          <a:blip r:embed="rId2" cstate="email">
            <a:extLst>
              <a:ext uri="{28A0092B-C50C-407E-A947-70E740481C1C}">
                <a14:useLocalDpi xmlns:a14="http://schemas.microsoft.com/office/drawing/2010/main"/>
              </a:ext>
            </a:extLst>
          </a:blip>
          <a:srcRect l="31634" t="44444" r="36732" b="43334"/>
          <a:stretch>
            <a:fillRect/>
          </a:stretch>
        </p:blipFill>
        <p:spPr>
          <a:xfrm>
            <a:off x="7289800" y="160800"/>
            <a:ext cx="1556873" cy="77843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5644" y="355263"/>
            <a:ext cx="1667974" cy="320040"/>
          </a:xfrm>
          <a:prstGeom prst="rect">
            <a:avLst/>
          </a:prstGeom>
        </p:spPr>
      </p:pic>
    </p:spTree>
    <p:extLst>
      <p:ext uri="{BB962C8B-B14F-4D97-AF65-F5344CB8AC3E}">
        <p14:creationId xmlns:p14="http://schemas.microsoft.com/office/powerpoint/2010/main" val="40974082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481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on Lef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3040"/>
            <a:ext cx="3977640" cy="4525963"/>
          </a:xfrm>
        </p:spPr>
        <p:txBody>
          <a:bodyPr>
            <a:no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2DCB2D-F3A1-47AC-A248-15826C4C808C}" type="slidenum">
              <a:rPr lang="en-US" smtClean="0"/>
              <a:pPr/>
              <a:t>‹#›</a:t>
            </a:fld>
            <a:endParaRPr lang="en-US" dirty="0"/>
          </a:p>
        </p:txBody>
      </p:sp>
    </p:spTree>
    <p:extLst>
      <p:ext uri="{BB962C8B-B14F-4D97-AF65-F5344CB8AC3E}">
        <p14:creationId xmlns:p14="http://schemas.microsoft.com/office/powerpoint/2010/main" val="20138881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6"/>
            <a:ext cx="4046538" cy="4323511"/>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6"/>
            <a:ext cx="4046537" cy="4323511"/>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20559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24004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Divider Title Slide 1">
    <p:spTree>
      <p:nvGrpSpPr>
        <p:cNvPr id="1" name=""/>
        <p:cNvGrpSpPr/>
        <p:nvPr/>
      </p:nvGrpSpPr>
      <p:grpSpPr>
        <a:xfrm>
          <a:off x="0" y="0"/>
          <a:ext cx="0" cy="0"/>
          <a:chOff x="0" y="0"/>
          <a:chExt cx="0" cy="0"/>
        </a:xfrm>
      </p:grpSpPr>
      <p:pic>
        <p:nvPicPr>
          <p:cNvPr id="11" name="Picture 10" descr="183588353.jpg"/>
          <p:cNvPicPr>
            <a:picLocks noChangeAspect="1"/>
          </p:cNvPicPr>
          <p:nvPr userDrawn="1"/>
        </p:nvPicPr>
        <p:blipFill>
          <a:blip r:embed="rId2"/>
          <a:srcRect r="23240" b="13600"/>
          <a:stretch>
            <a:fillRect/>
          </a:stretch>
        </p:blipFill>
        <p:spPr>
          <a:xfrm>
            <a:off x="0" y="0"/>
            <a:ext cx="9144000" cy="6858000"/>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12699"/>
            <a:ext cx="5778500" cy="2158898"/>
          </a:xfrm>
          <a:prstGeom prst="rect">
            <a:avLst/>
          </a:prstGeom>
        </p:spPr>
      </p:pic>
      <p:sp>
        <p:nvSpPr>
          <p:cNvPr id="3099" name="Rectangle 27"/>
          <p:cNvSpPr>
            <a:spLocks noGrp="1" noChangeArrowheads="1"/>
          </p:cNvSpPr>
          <p:nvPr userDrawn="1">
            <p:ph type="ctrTitle" hasCustomPrompt="1"/>
          </p:nvPr>
        </p:nvSpPr>
        <p:spPr>
          <a:xfrm>
            <a:off x="364061" y="375477"/>
            <a:ext cx="5314956" cy="767524"/>
          </a:xfrm>
          <a:prstGeom prst="rect">
            <a:avLst/>
          </a:prstGeom>
        </p:spPr>
        <p:txBody>
          <a:bodyPr anchor="t">
            <a:normAutofit/>
          </a:bodyPr>
          <a:lstStyle>
            <a:lvl1pPr>
              <a:lnSpc>
                <a:spcPct val="95000"/>
              </a:lnSpc>
              <a:defRPr sz="3200" b="1">
                <a:solidFill>
                  <a:srgbClr val="595959"/>
                </a:solidFill>
                <a:latin typeface="Garamond"/>
                <a:cs typeface="Garamond"/>
              </a:defRPr>
            </a:lvl1pPr>
          </a:lstStyle>
          <a:p>
            <a:r>
              <a:rPr lang="en-US" dirty="0" smtClean="0"/>
              <a:t>Click here to enter headline</a:t>
            </a:r>
            <a:endParaRPr lang="en-US" dirty="0"/>
          </a:p>
        </p:txBody>
      </p:sp>
      <p:sp>
        <p:nvSpPr>
          <p:cNvPr id="19" name="Text Placeholder 18"/>
          <p:cNvSpPr>
            <a:spLocks noGrp="1"/>
          </p:cNvSpPr>
          <p:nvPr userDrawn="1">
            <p:ph type="body" sz="quarter" idx="10"/>
          </p:nvPr>
        </p:nvSpPr>
        <p:spPr>
          <a:xfrm>
            <a:off x="477463" y="1180020"/>
            <a:ext cx="5165323"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8" name="Picture 7" descr="Anthem BCBS HEX black blue vector 10 11.png"/>
          <p:cNvPicPr>
            <a:picLocks noChangeAspect="1"/>
          </p:cNvPicPr>
          <p:nvPr userDrawn="1"/>
        </p:nvPicPr>
        <p:blipFill>
          <a:blip r:embed="rId4"/>
          <a:stretch>
            <a:fillRect/>
          </a:stretch>
        </p:blipFill>
        <p:spPr>
          <a:xfrm>
            <a:off x="7607543" y="153254"/>
            <a:ext cx="1365021" cy="259496"/>
          </a:xfrm>
          <a:prstGeom prst="rect">
            <a:avLst/>
          </a:prstGeom>
        </p:spPr>
      </p:pic>
      <p:sp>
        <p:nvSpPr>
          <p:cNvPr id="7" name="TextBox 6"/>
          <p:cNvSpPr txBox="1"/>
          <p:nvPr userDrawn="1"/>
        </p:nvSpPr>
        <p:spPr>
          <a:xfrm>
            <a:off x="193320" y="6555427"/>
            <a:ext cx="2382966" cy="184666"/>
          </a:xfrm>
          <a:prstGeom prst="rect">
            <a:avLst/>
          </a:prstGeom>
          <a:noFill/>
        </p:spPr>
        <p:txBody>
          <a:bodyPr wrap="square" rtlCol="0">
            <a:spAutoFit/>
          </a:bodyPr>
          <a:lstStyle/>
          <a:p>
            <a:r>
              <a:rPr lang="en-US" sz="600" dirty="0" smtClean="0">
                <a:solidFill>
                  <a:srgbClr val="000000"/>
                </a:solidFill>
              </a:rPr>
              <a:t>51502MUMENABS 01/15</a:t>
            </a:r>
            <a:endParaRPr lang="en-US" sz="600" dirty="0">
              <a:solidFill>
                <a:srgbClr val="000000"/>
              </a:solidFill>
            </a:endParaRPr>
          </a:p>
        </p:txBody>
      </p:sp>
    </p:spTree>
    <p:extLst>
      <p:ext uri="{BB962C8B-B14F-4D97-AF65-F5344CB8AC3E}">
        <p14:creationId xmlns:p14="http://schemas.microsoft.com/office/powerpoint/2010/main" val="15323217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Title Slide 1">
    <p:spTree>
      <p:nvGrpSpPr>
        <p:cNvPr id="1" name=""/>
        <p:cNvGrpSpPr/>
        <p:nvPr/>
      </p:nvGrpSpPr>
      <p:grpSpPr>
        <a:xfrm>
          <a:off x="0" y="0"/>
          <a:ext cx="0" cy="0"/>
          <a:chOff x="0" y="0"/>
          <a:chExt cx="0" cy="0"/>
        </a:xfrm>
      </p:grpSpPr>
      <p:pic>
        <p:nvPicPr>
          <p:cNvPr id="9" name="Picture 8" descr="Photo1.jpg"/>
          <p:cNvPicPr>
            <a:picLocks noChangeAspect="1"/>
          </p:cNvPicPr>
          <p:nvPr userDrawn="1"/>
        </p:nvPicPr>
        <p:blipFill>
          <a:blip r:embed="rId2"/>
          <a:srcRect l="28800" b="19379"/>
          <a:stretch>
            <a:fillRect/>
          </a:stretch>
        </p:blipFill>
        <p:spPr>
          <a:xfrm flipH="1">
            <a:off x="-12781" y="-37294"/>
            <a:ext cx="9214281" cy="6950871"/>
          </a:xfrm>
          <a:prstGeom prst="rect">
            <a:avLst/>
          </a:prstGeom>
        </p:spPr>
      </p:pic>
      <p:pic>
        <p:nvPicPr>
          <p:cNvPr id="23" name="Picture 22" descr="white-edge.png"/>
          <p:cNvPicPr>
            <a:picLocks noChangeAspect="1"/>
          </p:cNvPicPr>
          <p:nvPr userDrawn="1"/>
        </p:nvPicPr>
        <p:blipFill>
          <a:blip r:embed="rId3" cstate="email">
            <a:alphaModFix amt="85000"/>
          </a:blip>
          <a:stretch>
            <a:fillRect/>
          </a:stretch>
        </p:blipFill>
        <p:spPr>
          <a:xfrm>
            <a:off x="0" y="1"/>
            <a:ext cx="5513917" cy="1957916"/>
          </a:xfrm>
          <a:prstGeom prst="rect">
            <a:avLst/>
          </a:prstGeom>
        </p:spPr>
      </p:pic>
      <p:sp>
        <p:nvSpPr>
          <p:cNvPr id="3099" name="Rectangle 27"/>
          <p:cNvSpPr>
            <a:spLocks noGrp="1" noChangeArrowheads="1"/>
          </p:cNvSpPr>
          <p:nvPr userDrawn="1">
            <p:ph type="ctrTitle" hasCustomPrompt="1"/>
          </p:nvPr>
        </p:nvSpPr>
        <p:spPr>
          <a:xfrm>
            <a:off x="135461" y="184977"/>
            <a:ext cx="5314956" cy="767524"/>
          </a:xfrm>
          <a:prstGeom prst="rect">
            <a:avLst/>
          </a:prstGeom>
        </p:spPr>
        <p:txBody>
          <a:bodyPr anchor="t">
            <a:normAutofit/>
          </a:bodyPr>
          <a:lstStyle>
            <a:lvl1pPr>
              <a:lnSpc>
                <a:spcPct val="95000"/>
              </a:lnSpc>
              <a:defRPr sz="3200" b="1">
                <a:solidFill>
                  <a:srgbClr val="595959"/>
                </a:solidFill>
                <a:latin typeface="Garamond"/>
                <a:cs typeface="Garamond"/>
              </a:defRPr>
            </a:lvl1pPr>
          </a:lstStyle>
          <a:p>
            <a:r>
              <a:rPr lang="en-US" dirty="0" smtClean="0"/>
              <a:t>Click here to enter headline</a:t>
            </a:r>
            <a:endParaRPr lang="en-US" dirty="0"/>
          </a:p>
        </p:txBody>
      </p:sp>
      <p:sp>
        <p:nvSpPr>
          <p:cNvPr id="19" name="Text Placeholder 18"/>
          <p:cNvSpPr>
            <a:spLocks noGrp="1"/>
          </p:cNvSpPr>
          <p:nvPr userDrawn="1">
            <p:ph type="body" sz="quarter" idx="10"/>
          </p:nvPr>
        </p:nvSpPr>
        <p:spPr>
          <a:xfrm>
            <a:off x="248863" y="989520"/>
            <a:ext cx="5165323" cy="661480"/>
          </a:xfrm>
        </p:spPr>
        <p:txBody>
          <a:bodyPr/>
          <a:lstStyle>
            <a:lvl1pPr marL="0" indent="0">
              <a:buNone/>
              <a:defRPr b="0" cap="none">
                <a:solidFill>
                  <a:schemeClr val="bg2"/>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smtClean="0"/>
              <a:t>Click to edit Master text styles</a:t>
            </a:r>
            <a:endParaRPr lang="en-US" dirty="0"/>
          </a:p>
        </p:txBody>
      </p:sp>
      <p:pic>
        <p:nvPicPr>
          <p:cNvPr id="10" name="Picture 9" descr="Anthem BCBS HEX black blue vector 10 11.png"/>
          <p:cNvPicPr>
            <a:picLocks noChangeAspect="1"/>
          </p:cNvPicPr>
          <p:nvPr userDrawn="1"/>
        </p:nvPicPr>
        <p:blipFill>
          <a:blip r:embed="rId4"/>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34450866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78295174.jpg"/>
          <p:cNvPicPr>
            <a:picLocks noChangeAspect="1"/>
          </p:cNvPicPr>
          <p:nvPr userDrawn="1"/>
        </p:nvPicPr>
        <p:blipFill>
          <a:blip r:embed="rId2"/>
          <a:srcRect l="11421"/>
          <a:stretch>
            <a:fillRect/>
          </a:stretch>
        </p:blipFill>
        <p:spPr>
          <a:xfrm>
            <a:off x="6680" y="0"/>
            <a:ext cx="9137320" cy="6858000"/>
          </a:xfrm>
          <a:prstGeom prst="rect">
            <a:avLst/>
          </a:prstGeom>
        </p:spPr>
      </p:pic>
      <p:sp>
        <p:nvSpPr>
          <p:cNvPr id="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9" name="Picture 8" descr="Anthem BCBS HEX black blue vector 10 11.png"/>
          <p:cNvPicPr>
            <a:picLocks noChangeAspect="1"/>
          </p:cNvPicPr>
          <p:nvPr userDrawn="1"/>
        </p:nvPicPr>
        <p:blipFill>
          <a:blip r:embed="rId3"/>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35479282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7678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bwMode="auto">
          <a:xfrm>
            <a:off x="0" y="0"/>
            <a:ext cx="6540500" cy="16615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10" name="Picture 9" descr="Anthem-blu-Shape.png"/>
          <p:cNvPicPr>
            <a:picLocks noChangeAspect="1"/>
          </p:cNvPicPr>
          <p:nvPr userDrawn="1"/>
        </p:nvPicPr>
        <p:blipFill>
          <a:blip r:embed="rId2"/>
          <a:stretch>
            <a:fillRect/>
          </a:stretch>
        </p:blipFill>
        <p:spPr>
          <a:xfrm>
            <a:off x="-1" y="0"/>
            <a:ext cx="2561167" cy="945193"/>
          </a:xfrm>
          <a:prstGeom prst="rect">
            <a:avLst/>
          </a:prstGeom>
        </p:spPr>
      </p:pic>
      <p:sp>
        <p:nvSpPr>
          <p:cNvPr id="3" name="Content Placeholder 2"/>
          <p:cNvSpPr>
            <a:spLocks noGrp="1"/>
          </p:cNvSpPr>
          <p:nvPr>
            <p:ph idx="1"/>
          </p:nvPr>
        </p:nvSpPr>
        <p:spPr/>
        <p:txBody>
          <a:bodyPr/>
          <a:lstStyle>
            <a:lvl1pPr>
              <a:defRPr sz="1800" b="0" cap="none"/>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a:xfrm>
            <a:off x="317499" y="0"/>
            <a:ext cx="4836584" cy="9525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439808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9244" y="2053167"/>
            <a:ext cx="4046538" cy="4323510"/>
          </a:xfrm>
        </p:spPr>
        <p:txBody>
          <a:bodyPr/>
          <a:lstStyle>
            <a:lvl1pPr>
              <a:defRPr sz="1800" cap="none"/>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48182" y="2053167"/>
            <a:ext cx="4046537" cy="4323510"/>
          </a:xfrm>
        </p:spPr>
        <p:txBody>
          <a:bodyPr/>
          <a:lstStyle>
            <a:lvl1pPr>
              <a:defRPr sz="1800" b="0" cap="none"/>
            </a:lvl1pPr>
            <a:lvl2pPr>
              <a:defRPr sz="1800" b="0"/>
            </a:lvl2pPr>
            <a:lvl3pPr>
              <a:defRPr sz="1600" b="0"/>
            </a:lvl3pPr>
            <a:lvl4pPr>
              <a:defRPr sz="1400" b="0"/>
            </a:lvl4pPr>
            <a:lvl5pPr>
              <a:defRPr sz="1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smtClean="0"/>
            </a:lvl1pPr>
          </a:lstStyle>
          <a:p>
            <a:fld id="{AB5DA29B-9140-0447-BC77-FEDFE341121F}"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87552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mtClean="0"/>
            </a:lvl1pPr>
          </a:lstStyle>
          <a:p>
            <a:fld id="{06AC7B48-3DF1-234A-A422-6A26E5E3BEFD}"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6677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eg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sz="800" b="0">
                <a:solidFill>
                  <a:srgbClr val="000000"/>
                </a:solidFill>
              </a:defRPr>
            </a:lvl1pPr>
            <a:lvl2pPr>
              <a:defRPr sz="800" b="0">
                <a:solidFill>
                  <a:srgbClr val="000000"/>
                </a:solidFill>
              </a:defRPr>
            </a:lvl2pPr>
            <a:lvl3pPr>
              <a:defRPr sz="800" b="0">
                <a:solidFill>
                  <a:srgbClr val="000000"/>
                </a:solidFill>
              </a:defRPr>
            </a:lvl3pPr>
            <a:lvl4pPr>
              <a:defRPr sz="800" b="0">
                <a:solidFill>
                  <a:srgbClr val="000000"/>
                </a:solidFill>
              </a:defRPr>
            </a:lvl4pPr>
            <a:lvl5pPr>
              <a:defRPr sz="800" b="0">
                <a:solidFill>
                  <a:srgbClr val="000000"/>
                </a:solidFill>
              </a:defRPr>
            </a:lvl5pPr>
          </a:lstStyle>
          <a:p>
            <a:pPr lvl="0"/>
            <a:r>
              <a:rPr lang="en-US" dirty="0" smtClean="0"/>
              <a:t>Legal text here</a:t>
            </a:r>
          </a:p>
        </p:txBody>
      </p:sp>
      <p:sp>
        <p:nvSpPr>
          <p:cNvPr id="4" name="Slide Number Placeholder 3"/>
          <p:cNvSpPr>
            <a:spLocks noGrp="1"/>
          </p:cNvSpPr>
          <p:nvPr>
            <p:ph type="sldNum" sz="quarter" idx="10"/>
          </p:nvPr>
        </p:nvSpPr>
        <p:spPr/>
        <p:txBody>
          <a:bodyPr/>
          <a:lstStyle>
            <a:lvl1pPr>
              <a:defRPr smtClean="0"/>
            </a:lvl1pPr>
          </a:lstStyle>
          <a:p>
            <a:fld id="{1B600122-B4CB-9E4D-B6D7-45D6061AFF57}"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08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10.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12.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png"/><Relationship Id="rId5" Type="http://schemas.openxmlformats.org/officeDocument/2006/relationships/slideLayout" Target="../slideLayouts/slideLayout61.xml"/><Relationship Id="rId10" Type="http://schemas.openxmlformats.org/officeDocument/2006/relationships/theme" Target="../theme/theme13.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png"/><Relationship Id="rId5" Type="http://schemas.openxmlformats.org/officeDocument/2006/relationships/slideLayout" Target="../slideLayouts/slideLayout70.xml"/><Relationship Id="rId10" Type="http://schemas.openxmlformats.org/officeDocument/2006/relationships/theme" Target="../theme/theme14.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15.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1.pn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7.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vmlDrawing" Target="../drawings/vmlDrawing1.v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8.xml"/><Relationship Id="rId2" Type="http://schemas.openxmlformats.org/officeDocument/2006/relationships/slideLayout" Target="../slideLayouts/slideLayout103.xml"/><Relationship Id="rId16" Type="http://schemas.openxmlformats.org/officeDocument/2006/relationships/image" Target="../media/image13.emf"/><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oleObject" Target="../embeddings/oleObject1.bin"/><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ags" Target="../tags/tag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vmlDrawing" Target="../drawings/vmlDrawing8.v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9.xml"/><Relationship Id="rId2" Type="http://schemas.openxmlformats.org/officeDocument/2006/relationships/slideLayout" Target="../slideLayouts/slideLayout114.xml"/><Relationship Id="rId16" Type="http://schemas.openxmlformats.org/officeDocument/2006/relationships/image" Target="../media/image13.emf"/><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oleObject" Target="../embeddings/oleObject8.bin"/><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6.xml"/><Relationship Id="rId7" Type="http://schemas.openxmlformats.org/officeDocument/2006/relationships/theme" Target="../theme/theme2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2.xml"/><Relationship Id="rId7" Type="http://schemas.openxmlformats.org/officeDocument/2006/relationships/theme" Target="../theme/theme2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4" Type="http://schemas.openxmlformats.org/officeDocument/2006/relationships/slideLayout" Target="../slideLayouts/slideLayout13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2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2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2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25.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8.jpe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26.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3.xml"/><Relationship Id="rId7" Type="http://schemas.openxmlformats.org/officeDocument/2006/relationships/theme" Target="../theme/theme2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2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6" Type="http://schemas.openxmlformats.org/officeDocument/2006/relationships/theme" Target="../theme/theme2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sp>
        <p:nvSpPr>
          <p:cNvPr id="1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17499" y="201087"/>
            <a:ext cx="4836584"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0" name="Picture 9" descr="Anthem BCBS HEX black blue vector 10 11.png"/>
          <p:cNvPicPr>
            <a:picLocks noChangeAspect="1"/>
          </p:cNvPicPr>
          <p:nvPr userDrawn="1"/>
        </p:nvPicPr>
        <p:blipFill>
          <a:blip r:embed="rId11"/>
          <a:stretch>
            <a:fillRect/>
          </a:stretch>
        </p:blipFill>
        <p:spPr>
          <a:xfrm>
            <a:off x="7607543" y="153254"/>
            <a:ext cx="1365021" cy="259496"/>
          </a:xfrm>
          <a:prstGeom prst="rect">
            <a:avLst/>
          </a:prstGeom>
        </p:spPr>
      </p:pic>
    </p:spTree>
  </p:cSld>
  <p:clrMap bg1="lt1" tx1="dk1" bg2="lt2" tx2="dk2" accent1="accent1" accent2="accent2" accent3="accent3" accent4="accent4" accent5="accent5" accent6="accent6" hlink="hlink" folHlink="folHlink"/>
  <p:sldLayoutIdLst>
    <p:sldLayoutId id="2147483738" r:id="rId1"/>
    <p:sldLayoutId id="2147483792" r:id="rId2"/>
    <p:sldLayoutId id="2147483732" r:id="rId3"/>
    <p:sldLayoutId id="2147483793" r:id="rId4"/>
    <p:sldLayoutId id="2147483810" r:id="rId5"/>
    <p:sldLayoutId id="2147483733" r:id="rId6"/>
    <p:sldLayoutId id="2147483735" r:id="rId7"/>
    <p:sldLayoutId id="2147483736" r:id="rId8"/>
    <p:sldLayoutId id="2147483813" r:id="rId9"/>
  </p:sldLayoutIdLst>
  <p:hf hdr="0" ftr="0" dt="0"/>
  <p:txStyles>
    <p:titleStyle>
      <a:lvl1pPr marL="0" marR="0" indent="0" algn="l" defTabSz="914400" rtl="0" eaLnBrk="1" fontAlgn="base" latinLnBrk="0" hangingPunct="1">
        <a:lnSpc>
          <a:spcPct val="85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85BAC59-9291-4FC3-99C6-73F2A701D1E4}" type="slidenum">
              <a:rPr lang="en-US" smtClean="0">
                <a:solidFill>
                  <a:prstClr val="black">
                    <a:tint val="75000"/>
                  </a:prstClr>
                </a:solidFill>
                <a:latin typeface="Calibri"/>
                <a:ea typeface="+mn-ea"/>
                <a:cs typeface="+mn-cs"/>
              </a:rPr>
              <a:pPr eaLnBrk="1"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4151225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3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D2FB7B23-0893-DA43-AF6E-6109891EEF26}" type="slidenum">
              <a:rPr lang="en-US" smtClean="0">
                <a:solidFill>
                  <a:prstClr val="black">
                    <a:tint val="75000"/>
                  </a:prstClr>
                </a:solidFill>
                <a:latin typeface="Calibri"/>
                <a:ea typeface="+mn-ea"/>
                <a:cs typeface="+mn-cs"/>
              </a:rPr>
              <a:pPr defTabSz="457200" eaLnBrk="1"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7725464"/>
      </p:ext>
    </p:extLst>
  </p:cSld>
  <p:clrMap bg1="lt1" tx1="dk1" bg2="lt2" tx2="dk2" accent1="accent1" accent2="accent2" accent3="accent3" accent4="accent4" accent5="accent5" accent6="accent6" hlink="hlink" folHlink="folHlink"/>
  <p:sldLayoutIdLst>
    <p:sldLayoutId id="214748383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rgbClr val="FFFFFF"/>
                </a:solidFill>
              </a:rPr>
              <a:pPr algn="ctr"/>
              <a:t>‹#›</a:t>
            </a:fld>
            <a:endParaRPr lang="en-US" sz="800" b="1">
              <a:solidFill>
                <a:srgbClr val="FFFFFF"/>
              </a:solidFill>
            </a:endParaRPr>
          </a:p>
        </p:txBody>
      </p:sp>
      <p:sp>
        <p:nvSpPr>
          <p:cNvPr id="1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17499" y="201087"/>
            <a:ext cx="4836584"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0" name="Picture 9" descr="Anthem BCBS HEX black blue vector 10 11.png"/>
          <p:cNvPicPr>
            <a:picLocks noChangeAspect="1"/>
          </p:cNvPicPr>
          <p:nvPr userDrawn="1"/>
        </p:nvPicPr>
        <p:blipFill>
          <a:blip r:embed="rId12"/>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332902140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Lst>
  <p:hf hdr="0" ftr="0" dt="0"/>
  <p:txStyles>
    <p:titleStyle>
      <a:lvl1pPr marL="0" marR="0" indent="0" algn="l" defTabSz="914400" rtl="0" eaLnBrk="1" fontAlgn="base" latinLnBrk="0" hangingPunct="1">
        <a:lnSpc>
          <a:spcPct val="85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rgbClr val="FFFFFF"/>
                </a:solidFill>
              </a:rPr>
              <a:pPr algn="ctr"/>
              <a:t>‹#›</a:t>
            </a:fld>
            <a:endParaRPr lang="en-US" sz="800" b="1">
              <a:solidFill>
                <a:srgbClr val="FFFFFF"/>
              </a:solidFill>
            </a:endParaRPr>
          </a:p>
        </p:txBody>
      </p:sp>
      <p:sp>
        <p:nvSpPr>
          <p:cNvPr id="1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17499" y="201087"/>
            <a:ext cx="4836584"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0" name="Picture 9" descr="Anthem BCBS HEX black blue vector 10 11.png"/>
          <p:cNvPicPr>
            <a:picLocks noChangeAspect="1"/>
          </p:cNvPicPr>
          <p:nvPr userDrawn="1"/>
        </p:nvPicPr>
        <p:blipFill>
          <a:blip r:embed="rId11"/>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421751648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Lst>
  <p:hf hdr="0" ftr="0" dt="0"/>
  <p:txStyles>
    <p:titleStyle>
      <a:lvl1pPr marL="0" marR="0" indent="0" algn="l" defTabSz="914400" rtl="0" eaLnBrk="1" fontAlgn="base" latinLnBrk="0" hangingPunct="1">
        <a:lnSpc>
          <a:spcPct val="85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rgbClr val="FFFFFF"/>
                </a:solidFill>
              </a:rPr>
              <a:pPr algn="ctr"/>
              <a:t>‹#›</a:t>
            </a:fld>
            <a:endParaRPr lang="en-US" sz="800" b="1">
              <a:solidFill>
                <a:srgbClr val="FFFFFF"/>
              </a:solidFill>
            </a:endParaRPr>
          </a:p>
        </p:txBody>
      </p:sp>
      <p:sp>
        <p:nvSpPr>
          <p:cNvPr id="1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17499" y="201087"/>
            <a:ext cx="4836584"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0" name="Picture 9" descr="Anthem BCBS HEX black blue vector 10 11.png"/>
          <p:cNvPicPr>
            <a:picLocks noChangeAspect="1"/>
          </p:cNvPicPr>
          <p:nvPr userDrawn="1"/>
        </p:nvPicPr>
        <p:blipFill>
          <a:blip r:embed="rId11"/>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54809687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Lst>
  <p:hf hdr="0" ftr="0" dt="0"/>
  <p:txStyles>
    <p:titleStyle>
      <a:lvl1pPr marL="0" marR="0" indent="0" algn="l" defTabSz="914400" rtl="0" eaLnBrk="1" fontAlgn="base" latinLnBrk="0" hangingPunct="1">
        <a:lnSpc>
          <a:spcPct val="85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85BAC59-9291-4FC3-99C6-73F2A701D1E4}"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21148203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rgbClr val="FDBE5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21322" y="144817"/>
            <a:ext cx="8229600" cy="1036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rgbClr val="FFFFFF"/>
                </a:solidFill>
              </a:rPr>
              <a:pPr algn="ctr"/>
              <a:t>‹#›</a:t>
            </a:fld>
            <a:endParaRPr lang="en-US" sz="800" b="1">
              <a:solidFill>
                <a:srgbClr val="FFFFFF"/>
              </a:solidFill>
            </a:endParaRPr>
          </a:p>
        </p:txBody>
      </p:sp>
      <p:pic>
        <p:nvPicPr>
          <p:cNvPr id="11" name="Picture 10" descr="Anthem BCBS HEX black blue vector 10 11.png"/>
          <p:cNvPicPr>
            <a:picLocks noChangeAspect="1"/>
          </p:cNvPicPr>
          <p:nvPr userDrawn="1"/>
        </p:nvPicPr>
        <p:blipFill>
          <a:blip r:embed="rId5"/>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2944208363"/>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Lst>
  <p:hf hdr="0" ftr="0" dt="0"/>
  <p:txStyles>
    <p:titleStyle>
      <a:lvl1pPr marL="0" marR="0" indent="0" algn="l" defTabSz="914400" rtl="0" eaLnBrk="1" fontAlgn="base" latinLnBrk="0" hangingPunct="1">
        <a:lnSpc>
          <a:spcPct val="90000"/>
        </a:lnSpc>
        <a:spcBef>
          <a:spcPct val="0"/>
        </a:spcBef>
        <a:spcAft>
          <a:spcPct val="0"/>
        </a:spcAft>
        <a:buClrTx/>
        <a:buSzTx/>
        <a:buFontTx/>
        <a:buNone/>
        <a:tabLst/>
        <a:defRPr sz="26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690563" indent="-342900"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2pPr>
      <a:lvl3pPr marL="1257300" indent="-342900" algn="l" rtl="0" eaLnBrk="1" fontAlgn="base" hangingPunct="1">
        <a:spcBef>
          <a:spcPct val="20000"/>
        </a:spcBef>
        <a:spcAft>
          <a:spcPct val="0"/>
        </a:spcAft>
        <a:buClrTx/>
        <a:buFont typeface="Arial"/>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solidFill>
                  <a:srgbClr val="000000"/>
                </a:solidFill>
              </a:rPr>
              <a:pPr/>
              <a:t>‹#›</a:t>
            </a:fld>
            <a:endParaRPr lang="en-US" dirty="0">
              <a:solidFill>
                <a:srgbClr val="000000"/>
              </a:solidFill>
            </a:endParaRPr>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rgbClr val="FFFFFF"/>
                </a:solidFill>
              </a:rPr>
              <a:pPr algn="ctr"/>
              <a:t>‹#›</a:t>
            </a:fld>
            <a:endParaRPr lang="en-US" sz="800" b="1">
              <a:solidFill>
                <a:srgbClr val="FFFFFF"/>
              </a:solidFill>
            </a:endParaRPr>
          </a:p>
        </p:txBody>
      </p:sp>
      <p:sp>
        <p:nvSpPr>
          <p:cNvPr id="18"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17499" y="201087"/>
            <a:ext cx="4836584"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0" name="Picture 9" descr="Anthem BCBS HEX black blue vector 10 11.png"/>
          <p:cNvPicPr>
            <a:picLocks noChangeAspect="1"/>
          </p:cNvPicPr>
          <p:nvPr userDrawn="1"/>
        </p:nvPicPr>
        <p:blipFill>
          <a:blip r:embed="rId12"/>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317631674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Lst>
  <p:hf hdr="0" ftr="0" dt="0"/>
  <p:txStyles>
    <p:titleStyle>
      <a:lvl1pPr marL="0" marR="0" indent="0" algn="l" defTabSz="914400" rtl="0" eaLnBrk="1" fontAlgn="base" latinLnBrk="0" hangingPunct="1">
        <a:lnSpc>
          <a:spcPct val="85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4"/>
            </p:custDataLst>
            <p:extLst/>
          </p:nvPr>
        </p:nvGraphicFramePr>
        <p:xfrm>
          <a:off x="1192" y="1595"/>
          <a:ext cx="1191" cy="1587"/>
        </p:xfrm>
        <a:graphic>
          <a:graphicData uri="http://schemas.openxmlformats.org/presentationml/2006/ole">
            <mc:AlternateContent xmlns:mc="http://schemas.openxmlformats.org/markup-compatibility/2006">
              <mc:Choice xmlns:v="urn:schemas-microsoft-com:vml" Requires="v">
                <p:oleObj spid="_x0000_s1039"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192" y="1595"/>
                        <a:ext cx="1191" cy="1587"/>
                      </a:xfrm>
                      <a:prstGeom prst="rect">
                        <a:avLst/>
                      </a:prstGeom>
                    </p:spPr>
                  </p:pic>
                </p:oleObj>
              </mc:Fallback>
            </mc:AlternateContent>
          </a:graphicData>
        </a:graphic>
      </p:graphicFrame>
      <p:sp>
        <p:nvSpPr>
          <p:cNvPr id="2" name="Title Placeholder 1"/>
          <p:cNvSpPr>
            <a:spLocks noGrp="1"/>
          </p:cNvSpPr>
          <p:nvPr>
            <p:ph type="title"/>
          </p:nvPr>
        </p:nvSpPr>
        <p:spPr>
          <a:xfrm>
            <a:off x="396877" y="274638"/>
            <a:ext cx="8358188" cy="996950"/>
          </a:xfrm>
          <a:prstGeom prst="rect">
            <a:avLst/>
          </a:prstGeom>
        </p:spPr>
        <p:txBody>
          <a:bodyPr vert="horz" lIns="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96877" y="1385889"/>
            <a:ext cx="8358188" cy="4740275"/>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457200" y="6472470"/>
            <a:ext cx="5562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srgbClr val="000000">
                  <a:tint val="75000"/>
                </a:srgbClr>
              </a:solidFill>
              <a:latin typeface="Calibri"/>
              <a:ea typeface="+mn-ea"/>
              <a:cs typeface="+mn-cs"/>
            </a:endParaRPr>
          </a:p>
        </p:txBody>
      </p:sp>
      <p:sp>
        <p:nvSpPr>
          <p:cNvPr id="7" name="Slide Number Placeholder 5"/>
          <p:cNvSpPr>
            <a:spLocks noGrp="1"/>
          </p:cNvSpPr>
          <p:nvPr>
            <p:ph type="sldNum" sz="quarter" idx="4"/>
          </p:nvPr>
        </p:nvSpPr>
        <p:spPr>
          <a:xfrm>
            <a:off x="8401050" y="6472470"/>
            <a:ext cx="628650" cy="365125"/>
          </a:xfrm>
          <a:prstGeom prst="rect">
            <a:avLst/>
          </a:prstGeom>
        </p:spPr>
        <p:txBody>
          <a:bodyPr vert="horz" lIns="91440" tIns="45720" rIns="91440" bIns="45720" rtlCol="0" anchor="ctr"/>
          <a:lstStyle>
            <a:lvl1pPr algn="r">
              <a:defRPr sz="675">
                <a:solidFill>
                  <a:schemeClr val="bg1">
                    <a:lumMod val="65000"/>
                  </a:schemeClr>
                </a:solidFill>
                <a:latin typeface="Calibri" panose="020F0502020204030204" pitchFamily="34" charset="0"/>
                <a:cs typeface="Arial" panose="020B0604020202020204" pitchFamily="34" charset="0"/>
                <a:sym typeface="Calibri" panose="020F0502020204030204" pitchFamily="34" charset="0"/>
              </a:defRPr>
            </a:lvl1pPr>
          </a:lstStyle>
          <a:p>
            <a:pPr eaLnBrk="1" fontAlgn="auto" hangingPunct="1">
              <a:spcBef>
                <a:spcPts val="0"/>
              </a:spcBef>
              <a:spcAft>
                <a:spcPts val="0"/>
              </a:spcAft>
            </a:pPr>
            <a:fld id="{72E50CA9-F7DA-48B8-B09E-CFA0B7FD96AB}" type="slidenum">
              <a:rPr lang="en-US" smtClean="0">
                <a:solidFill>
                  <a:prstClr val="white">
                    <a:lumMod val="65000"/>
                  </a:prstClr>
                </a:solidFill>
                <a:ea typeface="+mn-ea"/>
              </a:rPr>
              <a:pPr eaLnBrk="1" fontAlgn="auto" hangingPunct="1">
                <a:spcBef>
                  <a:spcPts val="0"/>
                </a:spcBef>
                <a:spcAft>
                  <a:spcPts val="0"/>
                </a:spcAft>
              </a:pPr>
              <a:t>‹#›</a:t>
            </a:fld>
            <a:endParaRPr lang="en-US">
              <a:solidFill>
                <a:prstClr val="white">
                  <a:lumMod val="65000"/>
                </a:prstClr>
              </a:solidFill>
              <a:ea typeface="+mn-ea"/>
            </a:endParaRPr>
          </a:p>
        </p:txBody>
      </p:sp>
    </p:spTree>
    <p:extLst>
      <p:ext uri="{BB962C8B-B14F-4D97-AF65-F5344CB8AC3E}">
        <p14:creationId xmlns:p14="http://schemas.microsoft.com/office/powerpoint/2010/main" val="376393893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iming>
    <p:tnLst>
      <p:par>
        <p:cTn id="1" dur="indefinite" restart="never" nodeType="tmRoot"/>
      </p:par>
    </p:tnLst>
  </p:timing>
  <p:txStyles>
    <p:titleStyle>
      <a:lvl1pPr algn="l" defTabSz="685823" rtl="0" eaLnBrk="1" latinLnBrk="0" hangingPunct="1">
        <a:spcBef>
          <a:spcPct val="0"/>
        </a:spcBef>
        <a:buNone/>
        <a:defRPr sz="2700" b="1" kern="1200">
          <a:solidFill>
            <a:schemeClr val="accent1"/>
          </a:solidFill>
          <a:latin typeface="+mn-lt"/>
          <a:ea typeface="+mj-ea"/>
          <a:cs typeface="Arial" panose="020B0604020202020204" pitchFamily="34" charset="0"/>
        </a:defRPr>
      </a:lvl1pPr>
    </p:titleStyle>
    <p:bodyStyle>
      <a:lvl1pPr marL="128592" indent="-128592" algn="l" defTabSz="685823" rtl="0" eaLnBrk="1" latinLnBrk="0" hangingPunct="1">
        <a:spcBef>
          <a:spcPts val="900"/>
        </a:spcBef>
        <a:buFont typeface="Arial" panose="020B0604020202020204" pitchFamily="34" charset="0"/>
        <a:buChar char="•"/>
        <a:defRPr sz="1799" kern="1200">
          <a:solidFill>
            <a:schemeClr val="tx1">
              <a:lumMod val="65000"/>
              <a:lumOff val="35000"/>
            </a:schemeClr>
          </a:solidFill>
          <a:latin typeface="+mn-lt"/>
          <a:ea typeface="+mn-ea"/>
          <a:cs typeface="+mn-cs"/>
        </a:defRPr>
      </a:lvl1pPr>
      <a:lvl2pPr marL="511986" indent="-169075" algn="l" defTabSz="685823" rtl="0" eaLnBrk="1" latinLnBrk="0" hangingPunct="1">
        <a:spcBef>
          <a:spcPts val="30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857280" indent="-171456" algn="l" defTabSz="685823" rtl="0" eaLnBrk="1" latinLnBrk="0" hangingPunct="1">
        <a:spcBef>
          <a:spcPts val="15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1200190" indent="-171456" algn="l" defTabSz="685823" rtl="0" eaLnBrk="1" latinLnBrk="0" hangingPunct="1">
        <a:spcBef>
          <a:spcPts val="15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101" indent="-171456" algn="l" defTabSz="685823" rtl="0" eaLnBrk="1" latinLnBrk="0" hangingPunct="1">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6012" indent="-171456" algn="l" defTabSz="68582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924" indent="-171456" algn="l" defTabSz="68582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836" indent="-171456" algn="l" defTabSz="68582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746" indent="-171456" algn="l" defTabSz="68582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23" rtl="0" eaLnBrk="1" latinLnBrk="0" hangingPunct="1">
        <a:defRPr sz="1350" kern="1200">
          <a:solidFill>
            <a:schemeClr val="tx1"/>
          </a:solidFill>
          <a:latin typeface="+mn-lt"/>
          <a:ea typeface="+mn-ea"/>
          <a:cs typeface="+mn-cs"/>
        </a:defRPr>
      </a:lvl1pPr>
      <a:lvl2pPr marL="342911" algn="l" defTabSz="685823" rtl="0" eaLnBrk="1" latinLnBrk="0" hangingPunct="1">
        <a:defRPr sz="1350" kern="1200">
          <a:solidFill>
            <a:schemeClr val="tx1"/>
          </a:solidFill>
          <a:latin typeface="+mn-lt"/>
          <a:ea typeface="+mn-ea"/>
          <a:cs typeface="+mn-cs"/>
        </a:defRPr>
      </a:lvl2pPr>
      <a:lvl3pPr marL="685823" algn="l" defTabSz="685823" rtl="0" eaLnBrk="1" latinLnBrk="0" hangingPunct="1">
        <a:defRPr sz="1350" kern="1200">
          <a:solidFill>
            <a:schemeClr val="tx1"/>
          </a:solidFill>
          <a:latin typeface="+mn-lt"/>
          <a:ea typeface="+mn-ea"/>
          <a:cs typeface="+mn-cs"/>
        </a:defRPr>
      </a:lvl3pPr>
      <a:lvl4pPr marL="1028734" algn="l" defTabSz="685823" rtl="0" eaLnBrk="1" latinLnBrk="0" hangingPunct="1">
        <a:defRPr sz="1350" kern="1200">
          <a:solidFill>
            <a:schemeClr val="tx1"/>
          </a:solidFill>
          <a:latin typeface="+mn-lt"/>
          <a:ea typeface="+mn-ea"/>
          <a:cs typeface="+mn-cs"/>
        </a:defRPr>
      </a:lvl4pPr>
      <a:lvl5pPr marL="1371646" algn="l" defTabSz="685823" rtl="0" eaLnBrk="1" latinLnBrk="0" hangingPunct="1">
        <a:defRPr sz="1350" kern="1200">
          <a:solidFill>
            <a:schemeClr val="tx1"/>
          </a:solidFill>
          <a:latin typeface="+mn-lt"/>
          <a:ea typeface="+mn-ea"/>
          <a:cs typeface="+mn-cs"/>
        </a:defRPr>
      </a:lvl5pPr>
      <a:lvl6pPr marL="1714557" algn="l" defTabSz="685823" rtl="0" eaLnBrk="1" latinLnBrk="0" hangingPunct="1">
        <a:defRPr sz="1350" kern="1200">
          <a:solidFill>
            <a:schemeClr val="tx1"/>
          </a:solidFill>
          <a:latin typeface="+mn-lt"/>
          <a:ea typeface="+mn-ea"/>
          <a:cs typeface="+mn-cs"/>
        </a:defRPr>
      </a:lvl6pPr>
      <a:lvl7pPr marL="2057468" algn="l" defTabSz="685823" rtl="0" eaLnBrk="1" latinLnBrk="0" hangingPunct="1">
        <a:defRPr sz="1350" kern="1200">
          <a:solidFill>
            <a:schemeClr val="tx1"/>
          </a:solidFill>
          <a:latin typeface="+mn-lt"/>
          <a:ea typeface="+mn-ea"/>
          <a:cs typeface="+mn-cs"/>
        </a:defRPr>
      </a:lvl7pPr>
      <a:lvl8pPr marL="2400380" algn="l" defTabSz="685823" rtl="0" eaLnBrk="1" latinLnBrk="0" hangingPunct="1">
        <a:defRPr sz="1350" kern="1200">
          <a:solidFill>
            <a:schemeClr val="tx1"/>
          </a:solidFill>
          <a:latin typeface="+mn-lt"/>
          <a:ea typeface="+mn-ea"/>
          <a:cs typeface="+mn-cs"/>
        </a:defRPr>
      </a:lvl8pPr>
      <a:lvl9pPr marL="2743291" algn="l" defTabSz="685823"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4"/>
            </p:custDataLst>
            <p:extLst/>
          </p:nvPr>
        </p:nvGraphicFramePr>
        <p:xfrm>
          <a:off x="1192" y="1595"/>
          <a:ext cx="1191" cy="1587"/>
        </p:xfrm>
        <a:graphic>
          <a:graphicData uri="http://schemas.openxmlformats.org/presentationml/2006/ole">
            <mc:AlternateContent xmlns:mc="http://schemas.openxmlformats.org/markup-compatibility/2006">
              <mc:Choice xmlns:v="urn:schemas-microsoft-com:vml" Requires="v">
                <p:oleObj spid="_x0000_s8207"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192" y="1595"/>
                        <a:ext cx="1191" cy="1587"/>
                      </a:xfrm>
                      <a:prstGeom prst="rect">
                        <a:avLst/>
                      </a:prstGeom>
                    </p:spPr>
                  </p:pic>
                </p:oleObj>
              </mc:Fallback>
            </mc:AlternateContent>
          </a:graphicData>
        </a:graphic>
      </p:graphicFrame>
      <p:sp>
        <p:nvSpPr>
          <p:cNvPr id="2" name="Title Placeholder 1"/>
          <p:cNvSpPr>
            <a:spLocks noGrp="1"/>
          </p:cNvSpPr>
          <p:nvPr>
            <p:ph type="title"/>
          </p:nvPr>
        </p:nvSpPr>
        <p:spPr>
          <a:xfrm>
            <a:off x="396877" y="274638"/>
            <a:ext cx="8358188" cy="996950"/>
          </a:xfrm>
          <a:prstGeom prst="rect">
            <a:avLst/>
          </a:prstGeom>
        </p:spPr>
        <p:txBody>
          <a:bodyPr vert="horz" lIns="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96877" y="1385889"/>
            <a:ext cx="8358188" cy="4740275"/>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457200" y="6472470"/>
            <a:ext cx="5562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US">
              <a:solidFill>
                <a:srgbClr val="000000">
                  <a:tint val="75000"/>
                </a:srgbClr>
              </a:solidFill>
              <a:latin typeface="Calibri"/>
              <a:ea typeface="+mn-ea"/>
              <a:cs typeface="+mn-cs"/>
            </a:endParaRPr>
          </a:p>
        </p:txBody>
      </p:sp>
      <p:sp>
        <p:nvSpPr>
          <p:cNvPr id="7" name="Slide Number Placeholder 5"/>
          <p:cNvSpPr>
            <a:spLocks noGrp="1"/>
          </p:cNvSpPr>
          <p:nvPr>
            <p:ph type="sldNum" sz="quarter" idx="4"/>
          </p:nvPr>
        </p:nvSpPr>
        <p:spPr>
          <a:xfrm>
            <a:off x="8401050" y="6472470"/>
            <a:ext cx="628650" cy="365125"/>
          </a:xfrm>
          <a:prstGeom prst="rect">
            <a:avLst/>
          </a:prstGeom>
        </p:spPr>
        <p:txBody>
          <a:bodyPr vert="horz" lIns="91440" tIns="45720" rIns="91440" bIns="45720" rtlCol="0" anchor="ctr"/>
          <a:lstStyle>
            <a:lvl1pPr algn="r">
              <a:defRPr sz="675">
                <a:solidFill>
                  <a:schemeClr val="bg1">
                    <a:lumMod val="65000"/>
                  </a:schemeClr>
                </a:solidFill>
                <a:latin typeface="Calibri" panose="020F0502020204030204" pitchFamily="34" charset="0"/>
                <a:cs typeface="Arial" panose="020B0604020202020204" pitchFamily="34" charset="0"/>
                <a:sym typeface="Calibri" panose="020F0502020204030204" pitchFamily="34" charset="0"/>
              </a:defRPr>
            </a:lvl1pPr>
          </a:lstStyle>
          <a:p>
            <a:pPr eaLnBrk="1" fontAlgn="auto" hangingPunct="1">
              <a:spcBef>
                <a:spcPts val="0"/>
              </a:spcBef>
              <a:spcAft>
                <a:spcPts val="0"/>
              </a:spcAft>
            </a:pPr>
            <a:fld id="{72E50CA9-F7DA-48B8-B09E-CFA0B7FD96AB}" type="slidenum">
              <a:rPr lang="en-US" smtClean="0">
                <a:solidFill>
                  <a:prstClr val="white">
                    <a:lumMod val="65000"/>
                  </a:prstClr>
                </a:solidFill>
                <a:ea typeface="+mn-ea"/>
              </a:rPr>
              <a:pPr eaLnBrk="1" fontAlgn="auto" hangingPunct="1">
                <a:spcBef>
                  <a:spcPts val="0"/>
                </a:spcBef>
                <a:spcAft>
                  <a:spcPts val="0"/>
                </a:spcAft>
              </a:pPr>
              <a:t>‹#›</a:t>
            </a:fld>
            <a:endParaRPr lang="en-US">
              <a:solidFill>
                <a:prstClr val="white">
                  <a:lumMod val="65000"/>
                </a:prstClr>
              </a:solidFill>
              <a:ea typeface="+mn-ea"/>
            </a:endParaRPr>
          </a:p>
        </p:txBody>
      </p:sp>
    </p:spTree>
    <p:extLst>
      <p:ext uri="{BB962C8B-B14F-4D97-AF65-F5344CB8AC3E}">
        <p14:creationId xmlns:p14="http://schemas.microsoft.com/office/powerpoint/2010/main" val="348186788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iming>
    <p:tnLst>
      <p:par>
        <p:cTn id="1" dur="indefinite" restart="never" nodeType="tmRoot"/>
      </p:par>
    </p:tnLst>
  </p:timing>
  <p:txStyles>
    <p:titleStyle>
      <a:lvl1pPr algn="l" defTabSz="685823" rtl="0" eaLnBrk="1" latinLnBrk="0" hangingPunct="1">
        <a:spcBef>
          <a:spcPct val="0"/>
        </a:spcBef>
        <a:buNone/>
        <a:defRPr sz="2700" b="1" kern="1200">
          <a:solidFill>
            <a:schemeClr val="accent1"/>
          </a:solidFill>
          <a:latin typeface="+mn-lt"/>
          <a:ea typeface="+mj-ea"/>
          <a:cs typeface="Arial" panose="020B0604020202020204" pitchFamily="34" charset="0"/>
        </a:defRPr>
      </a:lvl1pPr>
    </p:titleStyle>
    <p:bodyStyle>
      <a:lvl1pPr marL="128592" indent="-128592" algn="l" defTabSz="685823" rtl="0" eaLnBrk="1" latinLnBrk="0" hangingPunct="1">
        <a:spcBef>
          <a:spcPts val="900"/>
        </a:spcBef>
        <a:buFont typeface="Arial" panose="020B0604020202020204" pitchFamily="34" charset="0"/>
        <a:buChar char="•"/>
        <a:defRPr sz="1799" kern="1200">
          <a:solidFill>
            <a:schemeClr val="tx1">
              <a:lumMod val="65000"/>
              <a:lumOff val="35000"/>
            </a:schemeClr>
          </a:solidFill>
          <a:latin typeface="+mn-lt"/>
          <a:ea typeface="+mn-ea"/>
          <a:cs typeface="+mn-cs"/>
        </a:defRPr>
      </a:lvl1pPr>
      <a:lvl2pPr marL="511986" indent="-169075" algn="l" defTabSz="685823" rtl="0" eaLnBrk="1" latinLnBrk="0" hangingPunct="1">
        <a:spcBef>
          <a:spcPts val="30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857280" indent="-171456" algn="l" defTabSz="685823" rtl="0" eaLnBrk="1" latinLnBrk="0" hangingPunct="1">
        <a:spcBef>
          <a:spcPts val="15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1200190" indent="-171456" algn="l" defTabSz="685823" rtl="0" eaLnBrk="1" latinLnBrk="0" hangingPunct="1">
        <a:spcBef>
          <a:spcPts val="15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1543101" indent="-171456" algn="l" defTabSz="685823" rtl="0" eaLnBrk="1" latinLnBrk="0" hangingPunct="1">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886012" indent="-171456" algn="l" defTabSz="68582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924" indent="-171456" algn="l" defTabSz="68582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836" indent="-171456" algn="l" defTabSz="68582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746" indent="-171456" algn="l" defTabSz="68582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23" rtl="0" eaLnBrk="1" latinLnBrk="0" hangingPunct="1">
        <a:defRPr sz="1350" kern="1200">
          <a:solidFill>
            <a:schemeClr val="tx1"/>
          </a:solidFill>
          <a:latin typeface="+mn-lt"/>
          <a:ea typeface="+mn-ea"/>
          <a:cs typeface="+mn-cs"/>
        </a:defRPr>
      </a:lvl1pPr>
      <a:lvl2pPr marL="342911" algn="l" defTabSz="685823" rtl="0" eaLnBrk="1" latinLnBrk="0" hangingPunct="1">
        <a:defRPr sz="1350" kern="1200">
          <a:solidFill>
            <a:schemeClr val="tx1"/>
          </a:solidFill>
          <a:latin typeface="+mn-lt"/>
          <a:ea typeface="+mn-ea"/>
          <a:cs typeface="+mn-cs"/>
        </a:defRPr>
      </a:lvl2pPr>
      <a:lvl3pPr marL="685823" algn="l" defTabSz="685823" rtl="0" eaLnBrk="1" latinLnBrk="0" hangingPunct="1">
        <a:defRPr sz="1350" kern="1200">
          <a:solidFill>
            <a:schemeClr val="tx1"/>
          </a:solidFill>
          <a:latin typeface="+mn-lt"/>
          <a:ea typeface="+mn-ea"/>
          <a:cs typeface="+mn-cs"/>
        </a:defRPr>
      </a:lvl3pPr>
      <a:lvl4pPr marL="1028734" algn="l" defTabSz="685823" rtl="0" eaLnBrk="1" latinLnBrk="0" hangingPunct="1">
        <a:defRPr sz="1350" kern="1200">
          <a:solidFill>
            <a:schemeClr val="tx1"/>
          </a:solidFill>
          <a:latin typeface="+mn-lt"/>
          <a:ea typeface="+mn-ea"/>
          <a:cs typeface="+mn-cs"/>
        </a:defRPr>
      </a:lvl4pPr>
      <a:lvl5pPr marL="1371646" algn="l" defTabSz="685823" rtl="0" eaLnBrk="1" latinLnBrk="0" hangingPunct="1">
        <a:defRPr sz="1350" kern="1200">
          <a:solidFill>
            <a:schemeClr val="tx1"/>
          </a:solidFill>
          <a:latin typeface="+mn-lt"/>
          <a:ea typeface="+mn-ea"/>
          <a:cs typeface="+mn-cs"/>
        </a:defRPr>
      </a:lvl5pPr>
      <a:lvl6pPr marL="1714557" algn="l" defTabSz="685823" rtl="0" eaLnBrk="1" latinLnBrk="0" hangingPunct="1">
        <a:defRPr sz="1350" kern="1200">
          <a:solidFill>
            <a:schemeClr val="tx1"/>
          </a:solidFill>
          <a:latin typeface="+mn-lt"/>
          <a:ea typeface="+mn-ea"/>
          <a:cs typeface="+mn-cs"/>
        </a:defRPr>
      </a:lvl6pPr>
      <a:lvl7pPr marL="2057468" algn="l" defTabSz="685823" rtl="0" eaLnBrk="1" latinLnBrk="0" hangingPunct="1">
        <a:defRPr sz="1350" kern="1200">
          <a:solidFill>
            <a:schemeClr val="tx1"/>
          </a:solidFill>
          <a:latin typeface="+mn-lt"/>
          <a:ea typeface="+mn-ea"/>
          <a:cs typeface="+mn-cs"/>
        </a:defRPr>
      </a:lvl7pPr>
      <a:lvl8pPr marL="2400380" algn="l" defTabSz="685823" rtl="0" eaLnBrk="1" latinLnBrk="0" hangingPunct="1">
        <a:defRPr sz="1350" kern="1200">
          <a:solidFill>
            <a:schemeClr val="tx1"/>
          </a:solidFill>
          <a:latin typeface="+mn-lt"/>
          <a:ea typeface="+mn-ea"/>
          <a:cs typeface="+mn-cs"/>
        </a:defRPr>
      </a:lvl8pPr>
      <a:lvl9pPr marL="2743291" algn="l" defTabSz="68582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Anthem BCBS HEX black blue vector 10 11.png"/>
          <p:cNvPicPr>
            <a:picLocks noChangeAspect="1"/>
          </p:cNvPicPr>
          <p:nvPr userDrawn="1"/>
        </p:nvPicPr>
        <p:blipFill>
          <a:blip r:embed="rId5"/>
          <a:stretch>
            <a:fillRect/>
          </a:stretch>
        </p:blipFill>
        <p:spPr>
          <a:xfrm>
            <a:off x="7607543" y="153254"/>
            <a:ext cx="1365021" cy="259496"/>
          </a:xfrm>
          <a:prstGeom prst="rect">
            <a:avLst/>
          </a:prstGeom>
        </p:spPr>
      </p:pic>
      <p:sp>
        <p:nvSpPr>
          <p:cNvPr id="14"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rgbClr val="7DAF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21322" y="155398"/>
            <a:ext cx="8229600" cy="1036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4" r:id="rId3"/>
  </p:sldLayoutIdLst>
  <p:hf hdr="0" ftr="0" dt="0"/>
  <p:txStyles>
    <p:titleStyle>
      <a:lvl1pPr marL="0" marR="0" indent="0" algn="l" defTabSz="914400" rtl="0" eaLnBrk="1" fontAlgn="base" latinLnBrk="0" hangingPunct="1">
        <a:lnSpc>
          <a:spcPct val="90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Freeform 5"/>
          <p:cNvSpPr>
            <a:spLocks/>
          </p:cNvSpPr>
          <p:nvPr userDrawn="1"/>
        </p:nvSpPr>
        <p:spPr bwMode="auto">
          <a:xfrm>
            <a:off x="267139" y="0"/>
            <a:ext cx="4000500" cy="1219200"/>
          </a:xfrm>
          <a:custGeom>
            <a:avLst/>
            <a:gdLst/>
            <a:ahLst/>
            <a:cxnLst>
              <a:cxn ang="0">
                <a:pos x="0" y="0"/>
              </a:cxn>
              <a:cxn ang="0">
                <a:pos x="22" y="696"/>
              </a:cxn>
              <a:cxn ang="0">
                <a:pos x="22" y="696"/>
              </a:cxn>
              <a:cxn ang="0">
                <a:pos x="24" y="710"/>
              </a:cxn>
              <a:cxn ang="0">
                <a:pos x="28" y="724"/>
              </a:cxn>
              <a:cxn ang="0">
                <a:pos x="36" y="736"/>
              </a:cxn>
              <a:cxn ang="0">
                <a:pos x="44" y="746"/>
              </a:cxn>
              <a:cxn ang="0">
                <a:pos x="56" y="756"/>
              </a:cxn>
              <a:cxn ang="0">
                <a:pos x="68" y="762"/>
              </a:cxn>
              <a:cxn ang="0">
                <a:pos x="82" y="766"/>
              </a:cxn>
              <a:cxn ang="0">
                <a:pos x="96" y="768"/>
              </a:cxn>
              <a:cxn ang="0">
                <a:pos x="2424" y="768"/>
              </a:cxn>
              <a:cxn ang="0">
                <a:pos x="2424" y="768"/>
              </a:cxn>
              <a:cxn ang="0">
                <a:pos x="2438" y="766"/>
              </a:cxn>
              <a:cxn ang="0">
                <a:pos x="2452" y="762"/>
              </a:cxn>
              <a:cxn ang="0">
                <a:pos x="2464" y="756"/>
              </a:cxn>
              <a:cxn ang="0">
                <a:pos x="2474" y="746"/>
              </a:cxn>
              <a:cxn ang="0">
                <a:pos x="2484" y="736"/>
              </a:cxn>
              <a:cxn ang="0">
                <a:pos x="2490" y="724"/>
              </a:cxn>
              <a:cxn ang="0">
                <a:pos x="2496" y="710"/>
              </a:cxn>
              <a:cxn ang="0">
                <a:pos x="2498" y="696"/>
              </a:cxn>
              <a:cxn ang="0">
                <a:pos x="2520" y="0"/>
              </a:cxn>
              <a:cxn ang="0">
                <a:pos x="0" y="0"/>
              </a:cxn>
            </a:cxnLst>
            <a:rect l="0" t="0" r="r" b="b"/>
            <a:pathLst>
              <a:path w="2520" h="768">
                <a:moveTo>
                  <a:pt x="0" y="0"/>
                </a:moveTo>
                <a:lnTo>
                  <a:pt x="22" y="696"/>
                </a:lnTo>
                <a:lnTo>
                  <a:pt x="22" y="696"/>
                </a:lnTo>
                <a:lnTo>
                  <a:pt x="24" y="710"/>
                </a:lnTo>
                <a:lnTo>
                  <a:pt x="28" y="724"/>
                </a:lnTo>
                <a:lnTo>
                  <a:pt x="36" y="736"/>
                </a:lnTo>
                <a:lnTo>
                  <a:pt x="44" y="746"/>
                </a:lnTo>
                <a:lnTo>
                  <a:pt x="56" y="756"/>
                </a:lnTo>
                <a:lnTo>
                  <a:pt x="68" y="762"/>
                </a:lnTo>
                <a:lnTo>
                  <a:pt x="82" y="766"/>
                </a:lnTo>
                <a:lnTo>
                  <a:pt x="96" y="768"/>
                </a:lnTo>
                <a:lnTo>
                  <a:pt x="2424" y="768"/>
                </a:lnTo>
                <a:lnTo>
                  <a:pt x="2424" y="768"/>
                </a:lnTo>
                <a:lnTo>
                  <a:pt x="2438" y="766"/>
                </a:lnTo>
                <a:lnTo>
                  <a:pt x="2452" y="762"/>
                </a:lnTo>
                <a:lnTo>
                  <a:pt x="2464" y="756"/>
                </a:lnTo>
                <a:lnTo>
                  <a:pt x="2474" y="746"/>
                </a:lnTo>
                <a:lnTo>
                  <a:pt x="2484" y="736"/>
                </a:lnTo>
                <a:lnTo>
                  <a:pt x="2490" y="724"/>
                </a:lnTo>
                <a:lnTo>
                  <a:pt x="2496" y="710"/>
                </a:lnTo>
                <a:lnTo>
                  <a:pt x="2498" y="696"/>
                </a:lnTo>
                <a:lnTo>
                  <a:pt x="2520"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a:endParaRPr>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bg1">
                    <a:lumMod val="50000"/>
                  </a:schemeClr>
                </a:solidFill>
              </a:defRPr>
            </a:lvl1pPr>
          </a:lstStyle>
          <a:p>
            <a:fld id="{8EC4E853-CE2E-8F49-82D4-FEE43F4F7AAA}" type="slidenum">
              <a:rPr lang="en-US" smtClean="0">
                <a:solidFill>
                  <a:srgbClr val="FFFFFF">
                    <a:lumMod val="50000"/>
                  </a:srgbClr>
                </a:solidFill>
                <a:latin typeface="Arial"/>
              </a:rPr>
              <a:pPr/>
              <a:t>‹#›</a:t>
            </a:fld>
            <a:endParaRPr lang="en-US" dirty="0">
              <a:solidFill>
                <a:srgbClr val="FFFFFF">
                  <a:lumMod val="50000"/>
                </a:srgbClr>
              </a:solidFill>
              <a:latin typeface="Arial"/>
            </a:endParaRPr>
          </a:p>
        </p:txBody>
      </p:sp>
      <p:sp>
        <p:nvSpPr>
          <p:cNvPr id="9" name="Footer Placeholder 8"/>
          <p:cNvSpPr>
            <a:spLocks noGrp="1"/>
          </p:cNvSpPr>
          <p:nvPr>
            <p:ph type="ftr" sz="quarter" idx="3"/>
          </p:nvPr>
        </p:nvSpPr>
        <p:spPr>
          <a:xfrm>
            <a:off x="3124199" y="6112934"/>
            <a:ext cx="5571068" cy="635000"/>
          </a:xfrm>
          <a:prstGeom prst="rect">
            <a:avLst/>
          </a:prstGeom>
        </p:spPr>
        <p:txBody>
          <a:bodyPr vert="horz" lIns="91440" tIns="45720" rIns="91440" bIns="45720" rtlCol="0" anchor="b"/>
          <a:lstStyle>
            <a:lvl1pPr algn="r">
              <a:defRPr sz="800">
                <a:solidFill>
                  <a:schemeClr val="bg1">
                    <a:lumMod val="50000"/>
                  </a:schemeClr>
                </a:solidFill>
              </a:defRPr>
            </a:lvl1pPr>
          </a:lstStyle>
          <a:p>
            <a:endParaRPr lang="en-US" dirty="0">
              <a:solidFill>
                <a:srgbClr val="FFFFFF">
                  <a:lumMod val="50000"/>
                </a:srgbClr>
              </a:solidFill>
              <a:latin typeface="Arial"/>
            </a:endParaRPr>
          </a:p>
        </p:txBody>
      </p:sp>
      <p:sp>
        <p:nvSpPr>
          <p:cNvPr id="1038" name="Rectangle 14"/>
          <p:cNvSpPr>
            <a:spLocks noGrp="1" noChangeArrowheads="1"/>
          </p:cNvSpPr>
          <p:nvPr>
            <p:ph type="body" idx="1"/>
          </p:nvPr>
        </p:nvSpPr>
        <p:spPr bwMode="auto">
          <a:xfrm>
            <a:off x="685800" y="1870674"/>
            <a:ext cx="8245475" cy="42253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Placeholder 13"/>
          <p:cNvSpPr>
            <a:spLocks noGrp="1"/>
          </p:cNvSpPr>
          <p:nvPr>
            <p:ph type="title"/>
          </p:nvPr>
        </p:nvSpPr>
        <p:spPr>
          <a:xfrm>
            <a:off x="506350" y="169334"/>
            <a:ext cx="3843400" cy="1100666"/>
          </a:xfrm>
          <a:prstGeom prst="rect">
            <a:avLst/>
          </a:prstGeom>
        </p:spPr>
        <p:txBody>
          <a:bodyPr vert="horz" lIns="91440" tIns="45720" rIns="91440" bIns="45720" rtlCol="0" anchor="t">
            <a:normAutofit/>
          </a:bodyPr>
          <a:lstStyle/>
          <a:p>
            <a:endParaRPr lang="en-US" dirty="0" smtClean="0"/>
          </a:p>
        </p:txBody>
      </p:sp>
      <p:pic>
        <p:nvPicPr>
          <p:cNvPr id="8" name="Picture 7" descr="Anthem BCBS HEX black blue vector 10 11.png"/>
          <p:cNvPicPr>
            <a:picLocks noChangeAspect="1"/>
          </p:cNvPicPr>
          <p:nvPr userDrawn="1"/>
        </p:nvPicPr>
        <p:blipFill>
          <a:blip r:embed="rId8"/>
          <a:stretch>
            <a:fillRect/>
          </a:stretch>
        </p:blipFill>
        <p:spPr>
          <a:xfrm>
            <a:off x="7060661" y="86810"/>
            <a:ext cx="1881554" cy="357691"/>
          </a:xfrm>
          <a:prstGeom prst="rect">
            <a:avLst/>
          </a:prstGeom>
        </p:spPr>
      </p:pic>
    </p:spTree>
    <p:extLst>
      <p:ext uri="{BB962C8B-B14F-4D97-AF65-F5344CB8AC3E}">
        <p14:creationId xmlns:p14="http://schemas.microsoft.com/office/powerpoint/2010/main" val="280117321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2800" b="0" baseline="0">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18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Freeform 5"/>
          <p:cNvSpPr>
            <a:spLocks/>
          </p:cNvSpPr>
          <p:nvPr userDrawn="1"/>
        </p:nvSpPr>
        <p:spPr bwMode="auto">
          <a:xfrm>
            <a:off x="267139" y="0"/>
            <a:ext cx="4000500" cy="1219200"/>
          </a:xfrm>
          <a:custGeom>
            <a:avLst/>
            <a:gdLst/>
            <a:ahLst/>
            <a:cxnLst>
              <a:cxn ang="0">
                <a:pos x="0" y="0"/>
              </a:cxn>
              <a:cxn ang="0">
                <a:pos x="22" y="696"/>
              </a:cxn>
              <a:cxn ang="0">
                <a:pos x="22" y="696"/>
              </a:cxn>
              <a:cxn ang="0">
                <a:pos x="24" y="710"/>
              </a:cxn>
              <a:cxn ang="0">
                <a:pos x="28" y="724"/>
              </a:cxn>
              <a:cxn ang="0">
                <a:pos x="36" y="736"/>
              </a:cxn>
              <a:cxn ang="0">
                <a:pos x="44" y="746"/>
              </a:cxn>
              <a:cxn ang="0">
                <a:pos x="56" y="756"/>
              </a:cxn>
              <a:cxn ang="0">
                <a:pos x="68" y="762"/>
              </a:cxn>
              <a:cxn ang="0">
                <a:pos x="82" y="766"/>
              </a:cxn>
              <a:cxn ang="0">
                <a:pos x="96" y="768"/>
              </a:cxn>
              <a:cxn ang="0">
                <a:pos x="2424" y="768"/>
              </a:cxn>
              <a:cxn ang="0">
                <a:pos x="2424" y="768"/>
              </a:cxn>
              <a:cxn ang="0">
                <a:pos x="2438" y="766"/>
              </a:cxn>
              <a:cxn ang="0">
                <a:pos x="2452" y="762"/>
              </a:cxn>
              <a:cxn ang="0">
                <a:pos x="2464" y="756"/>
              </a:cxn>
              <a:cxn ang="0">
                <a:pos x="2474" y="746"/>
              </a:cxn>
              <a:cxn ang="0">
                <a:pos x="2484" y="736"/>
              </a:cxn>
              <a:cxn ang="0">
                <a:pos x="2490" y="724"/>
              </a:cxn>
              <a:cxn ang="0">
                <a:pos x="2496" y="710"/>
              </a:cxn>
              <a:cxn ang="0">
                <a:pos x="2498" y="696"/>
              </a:cxn>
              <a:cxn ang="0">
                <a:pos x="2520" y="0"/>
              </a:cxn>
              <a:cxn ang="0">
                <a:pos x="0" y="0"/>
              </a:cxn>
            </a:cxnLst>
            <a:rect l="0" t="0" r="r" b="b"/>
            <a:pathLst>
              <a:path w="2520" h="768">
                <a:moveTo>
                  <a:pt x="0" y="0"/>
                </a:moveTo>
                <a:lnTo>
                  <a:pt x="22" y="696"/>
                </a:lnTo>
                <a:lnTo>
                  <a:pt x="22" y="696"/>
                </a:lnTo>
                <a:lnTo>
                  <a:pt x="24" y="710"/>
                </a:lnTo>
                <a:lnTo>
                  <a:pt x="28" y="724"/>
                </a:lnTo>
                <a:lnTo>
                  <a:pt x="36" y="736"/>
                </a:lnTo>
                <a:lnTo>
                  <a:pt x="44" y="746"/>
                </a:lnTo>
                <a:lnTo>
                  <a:pt x="56" y="756"/>
                </a:lnTo>
                <a:lnTo>
                  <a:pt x="68" y="762"/>
                </a:lnTo>
                <a:lnTo>
                  <a:pt x="82" y="766"/>
                </a:lnTo>
                <a:lnTo>
                  <a:pt x="96" y="768"/>
                </a:lnTo>
                <a:lnTo>
                  <a:pt x="2424" y="768"/>
                </a:lnTo>
                <a:lnTo>
                  <a:pt x="2424" y="768"/>
                </a:lnTo>
                <a:lnTo>
                  <a:pt x="2438" y="766"/>
                </a:lnTo>
                <a:lnTo>
                  <a:pt x="2452" y="762"/>
                </a:lnTo>
                <a:lnTo>
                  <a:pt x="2464" y="756"/>
                </a:lnTo>
                <a:lnTo>
                  <a:pt x="2474" y="746"/>
                </a:lnTo>
                <a:lnTo>
                  <a:pt x="2484" y="736"/>
                </a:lnTo>
                <a:lnTo>
                  <a:pt x="2490" y="724"/>
                </a:lnTo>
                <a:lnTo>
                  <a:pt x="2496" y="710"/>
                </a:lnTo>
                <a:lnTo>
                  <a:pt x="2498" y="696"/>
                </a:lnTo>
                <a:lnTo>
                  <a:pt x="2520"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a:endParaRPr>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bg1">
                    <a:lumMod val="50000"/>
                  </a:schemeClr>
                </a:solidFill>
              </a:defRPr>
            </a:lvl1pPr>
          </a:lstStyle>
          <a:p>
            <a:fld id="{8EC4E853-CE2E-8F49-82D4-FEE43F4F7AAA}" type="slidenum">
              <a:rPr lang="en-US" smtClean="0">
                <a:solidFill>
                  <a:srgbClr val="FFFFFF">
                    <a:lumMod val="50000"/>
                  </a:srgbClr>
                </a:solidFill>
                <a:latin typeface="Arial"/>
              </a:rPr>
              <a:pPr/>
              <a:t>‹#›</a:t>
            </a:fld>
            <a:endParaRPr lang="en-US" dirty="0">
              <a:solidFill>
                <a:srgbClr val="FFFFFF">
                  <a:lumMod val="50000"/>
                </a:srgbClr>
              </a:solidFill>
              <a:latin typeface="Arial"/>
            </a:endParaRPr>
          </a:p>
        </p:txBody>
      </p:sp>
      <p:sp>
        <p:nvSpPr>
          <p:cNvPr id="9" name="Footer Placeholder 8"/>
          <p:cNvSpPr>
            <a:spLocks noGrp="1"/>
          </p:cNvSpPr>
          <p:nvPr>
            <p:ph type="ftr" sz="quarter" idx="3"/>
          </p:nvPr>
        </p:nvSpPr>
        <p:spPr>
          <a:xfrm>
            <a:off x="3124199" y="6112934"/>
            <a:ext cx="5571068" cy="635000"/>
          </a:xfrm>
          <a:prstGeom prst="rect">
            <a:avLst/>
          </a:prstGeom>
        </p:spPr>
        <p:txBody>
          <a:bodyPr vert="horz" lIns="91440" tIns="45720" rIns="91440" bIns="45720" rtlCol="0" anchor="b"/>
          <a:lstStyle>
            <a:lvl1pPr algn="r">
              <a:defRPr sz="800">
                <a:solidFill>
                  <a:schemeClr val="bg1">
                    <a:lumMod val="50000"/>
                  </a:schemeClr>
                </a:solidFill>
              </a:defRPr>
            </a:lvl1pPr>
          </a:lstStyle>
          <a:p>
            <a:endParaRPr lang="en-US" dirty="0">
              <a:solidFill>
                <a:srgbClr val="FFFFFF">
                  <a:lumMod val="50000"/>
                </a:srgbClr>
              </a:solidFill>
              <a:latin typeface="Arial"/>
            </a:endParaRPr>
          </a:p>
        </p:txBody>
      </p:sp>
      <p:sp>
        <p:nvSpPr>
          <p:cNvPr id="1038" name="Rectangle 14"/>
          <p:cNvSpPr>
            <a:spLocks noGrp="1" noChangeArrowheads="1"/>
          </p:cNvSpPr>
          <p:nvPr>
            <p:ph type="body" idx="1"/>
          </p:nvPr>
        </p:nvSpPr>
        <p:spPr bwMode="auto">
          <a:xfrm>
            <a:off x="685800" y="1870674"/>
            <a:ext cx="8245475" cy="42253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Placeholder 13"/>
          <p:cNvSpPr>
            <a:spLocks noGrp="1"/>
          </p:cNvSpPr>
          <p:nvPr>
            <p:ph type="title"/>
          </p:nvPr>
        </p:nvSpPr>
        <p:spPr>
          <a:xfrm>
            <a:off x="506350" y="169334"/>
            <a:ext cx="3843400" cy="1100666"/>
          </a:xfrm>
          <a:prstGeom prst="rect">
            <a:avLst/>
          </a:prstGeom>
        </p:spPr>
        <p:txBody>
          <a:bodyPr vert="horz" lIns="91440" tIns="45720" rIns="91440" bIns="45720" rtlCol="0" anchor="t">
            <a:normAutofit/>
          </a:bodyPr>
          <a:lstStyle/>
          <a:p>
            <a:endParaRPr lang="en-US" dirty="0" smtClean="0"/>
          </a:p>
        </p:txBody>
      </p:sp>
      <p:pic>
        <p:nvPicPr>
          <p:cNvPr id="8" name="Picture 7" descr="Anthem BCBS HEX black blue vector 10 11.png"/>
          <p:cNvPicPr>
            <a:picLocks noChangeAspect="1"/>
          </p:cNvPicPr>
          <p:nvPr userDrawn="1"/>
        </p:nvPicPr>
        <p:blipFill>
          <a:blip r:embed="rId8"/>
          <a:stretch>
            <a:fillRect/>
          </a:stretch>
        </p:blipFill>
        <p:spPr>
          <a:xfrm>
            <a:off x="7060661" y="86810"/>
            <a:ext cx="1881554" cy="357691"/>
          </a:xfrm>
          <a:prstGeom prst="rect">
            <a:avLst/>
          </a:prstGeom>
        </p:spPr>
      </p:pic>
    </p:spTree>
    <p:extLst>
      <p:ext uri="{BB962C8B-B14F-4D97-AF65-F5344CB8AC3E}">
        <p14:creationId xmlns:p14="http://schemas.microsoft.com/office/powerpoint/2010/main" val="33446428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2800" b="0" baseline="0">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18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9B3CC3C-A384-4D1F-8F39-943A56DC354C}" type="datetimeFigureOut">
              <a:rPr lang="en-US" smtClean="0">
                <a:solidFill>
                  <a:prstClr val="black">
                    <a:tint val="75000"/>
                  </a:prstClr>
                </a:solidFill>
                <a:latin typeface="Calibri"/>
                <a:ea typeface="+mn-ea"/>
                <a:cs typeface="+mn-cs"/>
              </a:rPr>
              <a:pPr eaLnBrk="1" fontAlgn="auto" hangingPunct="1">
                <a:spcBef>
                  <a:spcPts val="0"/>
                </a:spcBef>
                <a:spcAft>
                  <a:spcPts val="0"/>
                </a:spcAft>
              </a:pPr>
              <a:t>2/18/2020</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0D977C4-26D7-427B-A67B-EFD2E1986181}" type="slidenum">
              <a:rPr lang="en-US" smtClean="0">
                <a:solidFill>
                  <a:prstClr val="black">
                    <a:tint val="75000"/>
                  </a:prstClr>
                </a:solidFill>
                <a:latin typeface="Calibri"/>
                <a:ea typeface="+mn-ea"/>
                <a:cs typeface="+mn-cs"/>
              </a:rPr>
              <a:pPr eaLnBrk="1"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4899042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9B3CC3C-A384-4D1F-8F39-943A56DC354C}" type="datetimeFigureOut">
              <a:rPr lang="en-US" smtClean="0">
                <a:solidFill>
                  <a:prstClr val="black">
                    <a:tint val="75000"/>
                  </a:prstClr>
                </a:solidFill>
                <a:latin typeface="Calibri"/>
                <a:ea typeface="+mn-ea"/>
                <a:cs typeface="+mn-cs"/>
              </a:rPr>
              <a:pPr eaLnBrk="1" fontAlgn="auto" hangingPunct="1">
                <a:spcBef>
                  <a:spcPts val="0"/>
                </a:spcBef>
                <a:spcAft>
                  <a:spcPts val="0"/>
                </a:spcAft>
              </a:pPr>
              <a:t>2/18/2020</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0D977C4-26D7-427B-A67B-EFD2E1986181}" type="slidenum">
              <a:rPr lang="en-US" smtClean="0">
                <a:solidFill>
                  <a:prstClr val="black">
                    <a:tint val="75000"/>
                  </a:prstClr>
                </a:solidFill>
                <a:latin typeface="Calibri"/>
                <a:ea typeface="+mn-ea"/>
                <a:cs typeface="+mn-cs"/>
              </a:rPr>
              <a:pPr eaLnBrk="1"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1505257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9B3CC3C-A384-4D1F-8F39-943A56DC354C}" type="datetimeFigureOut">
              <a:rPr lang="en-US" smtClean="0">
                <a:solidFill>
                  <a:prstClr val="black">
                    <a:tint val="75000"/>
                  </a:prstClr>
                </a:solidFill>
                <a:latin typeface="Calibri"/>
                <a:ea typeface="+mn-ea"/>
                <a:cs typeface="+mn-cs"/>
              </a:rPr>
              <a:pPr eaLnBrk="1" fontAlgn="auto" hangingPunct="1">
                <a:spcBef>
                  <a:spcPts val="0"/>
                </a:spcBef>
                <a:spcAft>
                  <a:spcPts val="0"/>
                </a:spcAft>
              </a:pPr>
              <a:t>2/18/2020</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0D977C4-26D7-427B-A67B-EFD2E1986181}" type="slidenum">
              <a:rPr lang="en-US" smtClean="0">
                <a:solidFill>
                  <a:prstClr val="black">
                    <a:tint val="75000"/>
                  </a:prstClr>
                </a:solidFill>
                <a:latin typeface="Calibri"/>
                <a:ea typeface="+mn-ea"/>
                <a:cs typeface="+mn-cs"/>
              </a:rPr>
              <a:pPr eaLnBrk="1"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414748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9B3CC3C-A384-4D1F-8F39-943A56DC354C}" type="datetimeFigureOut">
              <a:rPr lang="en-US" smtClean="0">
                <a:solidFill>
                  <a:prstClr val="black">
                    <a:tint val="75000"/>
                  </a:prstClr>
                </a:solidFill>
                <a:latin typeface="Calibri"/>
                <a:ea typeface="+mn-ea"/>
                <a:cs typeface="+mn-cs"/>
              </a:rPr>
              <a:pPr eaLnBrk="1" fontAlgn="auto" hangingPunct="1">
                <a:spcBef>
                  <a:spcPts val="0"/>
                </a:spcBef>
                <a:spcAft>
                  <a:spcPts val="0"/>
                </a:spcAft>
              </a:pPr>
              <a:t>2/18/2020</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0D977C4-26D7-427B-A67B-EFD2E1986181}" type="slidenum">
              <a:rPr lang="en-US" smtClean="0">
                <a:solidFill>
                  <a:prstClr val="black">
                    <a:tint val="75000"/>
                  </a:prstClr>
                </a:solidFill>
                <a:latin typeface="Calibri"/>
                <a:ea typeface="+mn-ea"/>
                <a:cs typeface="+mn-cs"/>
              </a:rPr>
              <a:pPr eaLnBrk="1"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2539235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7" y="0"/>
            <a:ext cx="9143285" cy="6857464"/>
          </a:xfrm>
          <a:prstGeom prst="rect">
            <a:avLst/>
          </a:prstGeom>
        </p:spPr>
      </p:pic>
      <p:sp>
        <p:nvSpPr>
          <p:cNvPr id="14" name="Title Placeholder 1"/>
          <p:cNvSpPr>
            <a:spLocks noGrp="1"/>
          </p:cNvSpPr>
          <p:nvPr>
            <p:ph type="title"/>
          </p:nvPr>
        </p:nvSpPr>
        <p:spPr>
          <a:xfrm>
            <a:off x="436032" y="465150"/>
            <a:ext cx="8229600" cy="559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476511706"/>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defTabSz="914400" rtl="0" eaLnBrk="1" latinLnBrk="0" hangingPunct="1">
        <a:spcBef>
          <a:spcPct val="0"/>
        </a:spcBef>
        <a:buNone/>
        <a:defRPr sz="4000" b="1" i="0" kern="1200">
          <a:solidFill>
            <a:schemeClr val="bg1"/>
          </a:solidFill>
          <a:latin typeface="Trebuchet MS"/>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Freeform 5"/>
          <p:cNvSpPr>
            <a:spLocks/>
          </p:cNvSpPr>
          <p:nvPr userDrawn="1"/>
        </p:nvSpPr>
        <p:spPr bwMode="auto">
          <a:xfrm>
            <a:off x="267139" y="0"/>
            <a:ext cx="4000500" cy="1219200"/>
          </a:xfrm>
          <a:custGeom>
            <a:avLst/>
            <a:gdLst/>
            <a:ahLst/>
            <a:cxnLst>
              <a:cxn ang="0">
                <a:pos x="0" y="0"/>
              </a:cxn>
              <a:cxn ang="0">
                <a:pos x="22" y="696"/>
              </a:cxn>
              <a:cxn ang="0">
                <a:pos x="22" y="696"/>
              </a:cxn>
              <a:cxn ang="0">
                <a:pos x="24" y="710"/>
              </a:cxn>
              <a:cxn ang="0">
                <a:pos x="28" y="724"/>
              </a:cxn>
              <a:cxn ang="0">
                <a:pos x="36" y="736"/>
              </a:cxn>
              <a:cxn ang="0">
                <a:pos x="44" y="746"/>
              </a:cxn>
              <a:cxn ang="0">
                <a:pos x="56" y="756"/>
              </a:cxn>
              <a:cxn ang="0">
                <a:pos x="68" y="762"/>
              </a:cxn>
              <a:cxn ang="0">
                <a:pos x="82" y="766"/>
              </a:cxn>
              <a:cxn ang="0">
                <a:pos x="96" y="768"/>
              </a:cxn>
              <a:cxn ang="0">
                <a:pos x="2424" y="768"/>
              </a:cxn>
              <a:cxn ang="0">
                <a:pos x="2424" y="768"/>
              </a:cxn>
              <a:cxn ang="0">
                <a:pos x="2438" y="766"/>
              </a:cxn>
              <a:cxn ang="0">
                <a:pos x="2452" y="762"/>
              </a:cxn>
              <a:cxn ang="0">
                <a:pos x="2464" y="756"/>
              </a:cxn>
              <a:cxn ang="0">
                <a:pos x="2474" y="746"/>
              </a:cxn>
              <a:cxn ang="0">
                <a:pos x="2484" y="736"/>
              </a:cxn>
              <a:cxn ang="0">
                <a:pos x="2490" y="724"/>
              </a:cxn>
              <a:cxn ang="0">
                <a:pos x="2496" y="710"/>
              </a:cxn>
              <a:cxn ang="0">
                <a:pos x="2498" y="696"/>
              </a:cxn>
              <a:cxn ang="0">
                <a:pos x="2520" y="0"/>
              </a:cxn>
              <a:cxn ang="0">
                <a:pos x="0" y="0"/>
              </a:cxn>
            </a:cxnLst>
            <a:rect l="0" t="0" r="r" b="b"/>
            <a:pathLst>
              <a:path w="2520" h="768">
                <a:moveTo>
                  <a:pt x="0" y="0"/>
                </a:moveTo>
                <a:lnTo>
                  <a:pt x="22" y="696"/>
                </a:lnTo>
                <a:lnTo>
                  <a:pt x="22" y="696"/>
                </a:lnTo>
                <a:lnTo>
                  <a:pt x="24" y="710"/>
                </a:lnTo>
                <a:lnTo>
                  <a:pt x="28" y="724"/>
                </a:lnTo>
                <a:lnTo>
                  <a:pt x="36" y="736"/>
                </a:lnTo>
                <a:lnTo>
                  <a:pt x="44" y="746"/>
                </a:lnTo>
                <a:lnTo>
                  <a:pt x="56" y="756"/>
                </a:lnTo>
                <a:lnTo>
                  <a:pt x="68" y="762"/>
                </a:lnTo>
                <a:lnTo>
                  <a:pt x="82" y="766"/>
                </a:lnTo>
                <a:lnTo>
                  <a:pt x="96" y="768"/>
                </a:lnTo>
                <a:lnTo>
                  <a:pt x="2424" y="768"/>
                </a:lnTo>
                <a:lnTo>
                  <a:pt x="2424" y="768"/>
                </a:lnTo>
                <a:lnTo>
                  <a:pt x="2438" y="766"/>
                </a:lnTo>
                <a:lnTo>
                  <a:pt x="2452" y="762"/>
                </a:lnTo>
                <a:lnTo>
                  <a:pt x="2464" y="756"/>
                </a:lnTo>
                <a:lnTo>
                  <a:pt x="2474" y="746"/>
                </a:lnTo>
                <a:lnTo>
                  <a:pt x="2484" y="736"/>
                </a:lnTo>
                <a:lnTo>
                  <a:pt x="2490" y="724"/>
                </a:lnTo>
                <a:lnTo>
                  <a:pt x="2496" y="710"/>
                </a:lnTo>
                <a:lnTo>
                  <a:pt x="2498" y="696"/>
                </a:lnTo>
                <a:lnTo>
                  <a:pt x="2520"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Arial"/>
            </a:endParaRPr>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bg1">
                    <a:lumMod val="50000"/>
                  </a:schemeClr>
                </a:solidFill>
              </a:defRPr>
            </a:lvl1pPr>
          </a:lstStyle>
          <a:p>
            <a:fld id="{8EC4E853-CE2E-8F49-82D4-FEE43F4F7AAA}" type="slidenum">
              <a:rPr lang="en-US" smtClean="0">
                <a:solidFill>
                  <a:srgbClr val="FFFFFF">
                    <a:lumMod val="50000"/>
                  </a:srgbClr>
                </a:solidFill>
                <a:latin typeface="Arial"/>
              </a:rPr>
              <a:pPr/>
              <a:t>‹#›</a:t>
            </a:fld>
            <a:endParaRPr lang="en-US" dirty="0">
              <a:solidFill>
                <a:srgbClr val="FFFFFF">
                  <a:lumMod val="50000"/>
                </a:srgbClr>
              </a:solidFill>
              <a:latin typeface="Arial"/>
            </a:endParaRPr>
          </a:p>
        </p:txBody>
      </p:sp>
      <p:sp>
        <p:nvSpPr>
          <p:cNvPr id="9" name="Footer Placeholder 8"/>
          <p:cNvSpPr>
            <a:spLocks noGrp="1"/>
          </p:cNvSpPr>
          <p:nvPr>
            <p:ph type="ftr" sz="quarter" idx="3"/>
          </p:nvPr>
        </p:nvSpPr>
        <p:spPr>
          <a:xfrm>
            <a:off x="3124199" y="6112934"/>
            <a:ext cx="5571068" cy="635000"/>
          </a:xfrm>
          <a:prstGeom prst="rect">
            <a:avLst/>
          </a:prstGeom>
        </p:spPr>
        <p:txBody>
          <a:bodyPr vert="horz" lIns="91440" tIns="45720" rIns="91440" bIns="45720" rtlCol="0" anchor="b"/>
          <a:lstStyle>
            <a:lvl1pPr algn="r">
              <a:defRPr sz="800">
                <a:solidFill>
                  <a:schemeClr val="bg1">
                    <a:lumMod val="50000"/>
                  </a:schemeClr>
                </a:solidFill>
              </a:defRPr>
            </a:lvl1pPr>
          </a:lstStyle>
          <a:p>
            <a:endParaRPr lang="en-US" dirty="0">
              <a:solidFill>
                <a:srgbClr val="FFFFFF">
                  <a:lumMod val="50000"/>
                </a:srgbClr>
              </a:solidFill>
              <a:latin typeface="Arial"/>
            </a:endParaRPr>
          </a:p>
        </p:txBody>
      </p:sp>
      <p:sp>
        <p:nvSpPr>
          <p:cNvPr id="1038" name="Rectangle 14"/>
          <p:cNvSpPr>
            <a:spLocks noGrp="1" noChangeArrowheads="1"/>
          </p:cNvSpPr>
          <p:nvPr>
            <p:ph type="body" idx="1"/>
          </p:nvPr>
        </p:nvSpPr>
        <p:spPr bwMode="auto">
          <a:xfrm>
            <a:off x="685800" y="1870674"/>
            <a:ext cx="8245475" cy="42253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Placeholder 13"/>
          <p:cNvSpPr>
            <a:spLocks noGrp="1"/>
          </p:cNvSpPr>
          <p:nvPr>
            <p:ph type="title"/>
          </p:nvPr>
        </p:nvSpPr>
        <p:spPr>
          <a:xfrm>
            <a:off x="506350" y="169334"/>
            <a:ext cx="3843400" cy="1100666"/>
          </a:xfrm>
          <a:prstGeom prst="rect">
            <a:avLst/>
          </a:prstGeom>
        </p:spPr>
        <p:txBody>
          <a:bodyPr vert="horz" lIns="91440" tIns="45720" rIns="91440" bIns="45720" rtlCol="0" anchor="t">
            <a:normAutofit/>
          </a:bodyPr>
          <a:lstStyle/>
          <a:p>
            <a:endParaRPr lang="en-US" dirty="0" smtClean="0"/>
          </a:p>
        </p:txBody>
      </p:sp>
      <p:pic>
        <p:nvPicPr>
          <p:cNvPr id="8" name="Picture 7" descr="Anthem BCBS HEX black blue vector 10 11.png"/>
          <p:cNvPicPr>
            <a:picLocks noChangeAspect="1"/>
          </p:cNvPicPr>
          <p:nvPr userDrawn="1"/>
        </p:nvPicPr>
        <p:blipFill>
          <a:blip r:embed="rId8"/>
          <a:stretch>
            <a:fillRect/>
          </a:stretch>
        </p:blipFill>
        <p:spPr>
          <a:xfrm>
            <a:off x="7060661" y="86810"/>
            <a:ext cx="1881554" cy="357691"/>
          </a:xfrm>
          <a:prstGeom prst="rect">
            <a:avLst/>
          </a:prstGeom>
        </p:spPr>
      </p:pic>
    </p:spTree>
    <p:extLst>
      <p:ext uri="{BB962C8B-B14F-4D97-AF65-F5344CB8AC3E}">
        <p14:creationId xmlns:p14="http://schemas.microsoft.com/office/powerpoint/2010/main" val="3676739286"/>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Lst>
  <p:hf hdr="0" dt="0"/>
  <p:txStyles>
    <p:titleStyle>
      <a:lvl1pPr marL="0" marR="0" indent="0" algn="l" defTabSz="914400" rtl="0" eaLnBrk="1" fontAlgn="base" latinLnBrk="0" hangingPunct="1">
        <a:lnSpc>
          <a:spcPct val="90000"/>
        </a:lnSpc>
        <a:spcBef>
          <a:spcPct val="0"/>
        </a:spcBef>
        <a:spcAft>
          <a:spcPct val="0"/>
        </a:spcAft>
        <a:buClrTx/>
        <a:buSzTx/>
        <a:buFontTx/>
        <a:buNone/>
        <a:tabLst/>
        <a:defRPr sz="2800" b="0" baseline="0">
          <a:solidFill>
            <a:schemeClr val="bg1"/>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0" indent="0" algn="l" rtl="0" eaLnBrk="1" fontAlgn="base" hangingPunct="1">
        <a:spcBef>
          <a:spcPct val="20000"/>
        </a:spcBef>
        <a:spcAft>
          <a:spcPct val="0"/>
        </a:spcAft>
        <a:buClr>
          <a:schemeClr val="bg1"/>
        </a:buClr>
        <a:buFont typeface="Arial"/>
        <a:buNone/>
        <a:defRPr sz="1800" b="1" cap="none">
          <a:solidFill>
            <a:schemeClr val="tx1">
              <a:lumMod val="50000"/>
              <a:lumOff val="50000"/>
            </a:schemeClr>
          </a:solidFill>
          <a:latin typeface="+mn-lt"/>
          <a:ea typeface="+mn-ea"/>
          <a:cs typeface="+mn-cs"/>
        </a:defRPr>
      </a:lvl1pPr>
      <a:lvl2pPr marL="566738" indent="-219075" algn="l" rtl="0" eaLnBrk="1" fontAlgn="base" hangingPunct="1">
        <a:spcBef>
          <a:spcPct val="20000"/>
        </a:spcBef>
        <a:spcAft>
          <a:spcPct val="0"/>
        </a:spcAft>
        <a:buClr>
          <a:srgbClr val="1879BF"/>
        </a:buClr>
        <a:buFont typeface="Arial" charset="0"/>
        <a:buChar char="▪"/>
        <a:defRPr sz="1800">
          <a:solidFill>
            <a:schemeClr val="tx1">
              <a:lumMod val="50000"/>
              <a:lumOff val="50000"/>
            </a:schemeClr>
          </a:solidFill>
          <a:latin typeface="+mn-lt"/>
          <a:ea typeface="+mn-ea"/>
          <a:cs typeface="+mn-cs"/>
        </a:defRPr>
      </a:lvl2pPr>
      <a:lvl3pPr marL="11430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3pPr>
      <a:lvl4pPr marL="1712913" indent="-231775"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4pPr>
      <a:lvl5pPr marL="2057400" indent="-228600" algn="l" rtl="0" eaLnBrk="1" fontAlgn="base" hangingPunct="1">
        <a:spcBef>
          <a:spcPct val="20000"/>
        </a:spcBef>
        <a:spcAft>
          <a:spcPct val="0"/>
        </a:spcAft>
        <a:buClr>
          <a:schemeClr val="bg2"/>
        </a:buClr>
        <a:buFont typeface="Arial" charset="0"/>
        <a:buChar char="•"/>
        <a:defRPr sz="1800">
          <a:solidFill>
            <a:schemeClr val="tx1">
              <a:lumMod val="50000"/>
              <a:lumOff val="50000"/>
            </a:schemeClr>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9B3CC3C-A384-4D1F-8F39-943A56DC354C}" type="datetimeFigureOut">
              <a:rPr lang="en-US" smtClean="0">
                <a:solidFill>
                  <a:prstClr val="black">
                    <a:tint val="75000"/>
                  </a:prstClr>
                </a:solidFill>
                <a:latin typeface="Calibri"/>
                <a:ea typeface="+mn-ea"/>
                <a:cs typeface="+mn-cs"/>
              </a:rPr>
              <a:pPr eaLnBrk="1" fontAlgn="auto" hangingPunct="1">
                <a:spcBef>
                  <a:spcPts val="0"/>
                </a:spcBef>
                <a:spcAft>
                  <a:spcPts val="0"/>
                </a:spcAft>
              </a:pPr>
              <a:t>2/18/2020</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0D977C4-26D7-427B-A67B-EFD2E1986181}" type="slidenum">
              <a:rPr lang="en-US" smtClean="0">
                <a:solidFill>
                  <a:prstClr val="black">
                    <a:tint val="75000"/>
                  </a:prstClr>
                </a:solidFill>
                <a:latin typeface="Calibri"/>
                <a:ea typeface="+mn-ea"/>
                <a:cs typeface="+mn-cs"/>
              </a:rPr>
              <a:pPr eaLnBrk="1" fontAlgn="auto" hangingPunct="1">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33899925"/>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85BAC59-9291-4FC3-99C6-73F2A701D1E4}" type="slidenum">
              <a:rPr lang="en-US" smtClean="0">
                <a:solidFill>
                  <a:prstClr val="black">
                    <a:tint val="75000"/>
                  </a:prstClr>
                </a:solidFill>
                <a:latin typeface="Calibri"/>
                <a:cs typeface="+mn-cs"/>
              </a:rPr>
              <a:pPr eaLnBrk="1" fontAlgn="auto" hangingPunct="1">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464659975"/>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10739" y="157322"/>
            <a:ext cx="8229600" cy="1036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7"/>
            <a:ext cx="8245475" cy="43235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Anthem BCBS HEX black blue vector 10 11.png"/>
          <p:cNvPicPr>
            <a:picLocks noChangeAspect="1"/>
          </p:cNvPicPr>
          <p:nvPr userDrawn="1"/>
        </p:nvPicPr>
        <p:blipFill>
          <a:blip r:embed="rId5"/>
          <a:stretch>
            <a:fillRect/>
          </a:stretch>
        </p:blipFill>
        <p:spPr>
          <a:xfrm>
            <a:off x="7607543" y="153254"/>
            <a:ext cx="1365021" cy="259496"/>
          </a:xfrm>
          <a:prstGeom prst="rect">
            <a:avLst/>
          </a:prstGeom>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1" r:id="rId3"/>
  </p:sldLayoutIdLst>
  <p:hf hdr="0" ftr="0" dt="0"/>
  <p:txStyles>
    <p:titleStyle>
      <a:lvl1pPr marL="0" marR="0" indent="0" algn="l" defTabSz="914400" rtl="0" eaLnBrk="1" fontAlgn="base" latinLnBrk="0" hangingPunct="1">
        <a:lnSpc>
          <a:spcPct val="90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1"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a:buChar char="•"/>
        <a:defRPr sz="180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a:buChar char="•"/>
        <a:defRPr sz="180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descr="red anthem shape.png"/>
          <p:cNvPicPr>
            <a:picLocks noChangeAspect="1"/>
          </p:cNvPicPr>
          <p:nvPr userDrawn="1"/>
        </p:nvPicPr>
        <p:blipFill>
          <a:blip r:embed="rId5"/>
          <a:stretch>
            <a:fillRect/>
          </a:stretch>
        </p:blipFill>
        <p:spPr>
          <a:xfrm>
            <a:off x="0" y="0"/>
            <a:ext cx="2613025" cy="977900"/>
          </a:xfrm>
          <a:prstGeom prst="rect">
            <a:avLst/>
          </a:prstGeom>
        </p:spPr>
      </p:pic>
      <p:sp>
        <p:nvSpPr>
          <p:cNvPr id="12" name="Title Placeholder 11"/>
          <p:cNvSpPr>
            <a:spLocks noGrp="1"/>
          </p:cNvSpPr>
          <p:nvPr>
            <p:ph type="title"/>
          </p:nvPr>
        </p:nvSpPr>
        <p:spPr>
          <a:xfrm>
            <a:off x="310739" y="-50488"/>
            <a:ext cx="8229600" cy="1036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7"/>
            <a:ext cx="8245475" cy="43235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Anthem BCBS HEX black blue vector 10 11.png"/>
          <p:cNvPicPr>
            <a:picLocks noChangeAspect="1"/>
          </p:cNvPicPr>
          <p:nvPr userDrawn="1"/>
        </p:nvPicPr>
        <p:blipFill>
          <a:blip r:embed="rId6"/>
          <a:stretch>
            <a:fillRect/>
          </a:stretch>
        </p:blipFill>
        <p:spPr>
          <a:xfrm>
            <a:off x="7607543" y="153254"/>
            <a:ext cx="1365021" cy="259496"/>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Lst>
  <p:hf hdr="0" ftr="0" dt="0"/>
  <p:txStyles>
    <p:titleStyle>
      <a:lvl1pPr marL="0" marR="0" indent="0" algn="l" defTabSz="914400" rtl="0" eaLnBrk="1" fontAlgn="base" latinLnBrk="0" hangingPunct="1">
        <a:lnSpc>
          <a:spcPct val="90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1"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a:buChar char="•"/>
        <a:defRPr sz="180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a:buChar char="•"/>
        <a:defRPr sz="180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rgbClr val="FDBE5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21322" y="144817"/>
            <a:ext cx="8229600" cy="1036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Anthem BCBS HEX black blue vector 10 11.png"/>
          <p:cNvPicPr>
            <a:picLocks noChangeAspect="1"/>
          </p:cNvPicPr>
          <p:nvPr userDrawn="1"/>
        </p:nvPicPr>
        <p:blipFill>
          <a:blip r:embed="rId5"/>
          <a:stretch>
            <a:fillRect/>
          </a:stretch>
        </p:blipFill>
        <p:spPr>
          <a:xfrm>
            <a:off x="7607543" y="153254"/>
            <a:ext cx="1365021" cy="259496"/>
          </a:xfrm>
          <a:prstGeom prst="rect">
            <a:avLst/>
          </a:prstGeom>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4" r:id="rId3"/>
  </p:sldLayoutIdLst>
  <p:hf hdr="0" ftr="0" dt="0"/>
  <p:txStyles>
    <p:titleStyle>
      <a:lvl1pPr marL="0" marR="0" indent="0" algn="l" defTabSz="914400" rtl="0" eaLnBrk="1" fontAlgn="base" latinLnBrk="0" hangingPunct="1">
        <a:lnSpc>
          <a:spcPct val="90000"/>
        </a:lnSpc>
        <a:spcBef>
          <a:spcPct val="0"/>
        </a:spcBef>
        <a:spcAft>
          <a:spcPct val="0"/>
        </a:spcAft>
        <a:buClrTx/>
        <a:buSzTx/>
        <a:buFontTx/>
        <a:buNone/>
        <a:tabLst/>
        <a:defRPr sz="26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690563" indent="-342900"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2pPr>
      <a:lvl3pPr marL="1257300" indent="-342900" algn="l" rtl="0" eaLnBrk="1" fontAlgn="base" hangingPunct="1">
        <a:spcBef>
          <a:spcPct val="20000"/>
        </a:spcBef>
        <a:spcAft>
          <a:spcPct val="0"/>
        </a:spcAft>
        <a:buClrTx/>
        <a:buFont typeface="Arial"/>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Anthem BCBS HEX black blue vector 10 11.png"/>
          <p:cNvPicPr>
            <a:picLocks noChangeAspect="1"/>
          </p:cNvPicPr>
          <p:nvPr userDrawn="1"/>
        </p:nvPicPr>
        <p:blipFill>
          <a:blip r:embed="rId5"/>
          <a:stretch>
            <a:fillRect/>
          </a:stretch>
        </p:blipFill>
        <p:spPr>
          <a:xfrm>
            <a:off x="7607543" y="153254"/>
            <a:ext cx="1365021" cy="259496"/>
          </a:xfrm>
          <a:prstGeom prst="rect">
            <a:avLst/>
          </a:prstGeom>
        </p:spPr>
      </p:pic>
      <p:sp>
        <p:nvSpPr>
          <p:cNvPr id="14"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21322" y="155397"/>
            <a:ext cx="8229600" cy="1036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7" r:id="rId3"/>
  </p:sldLayoutIdLst>
  <p:hf hdr="0" ftr="0" dt="0"/>
  <p:txStyles>
    <p:titleStyle>
      <a:lvl1pPr marL="0" marR="0" indent="0" algn="l" defTabSz="914400" rtl="0" eaLnBrk="1" fontAlgn="base" latinLnBrk="0" hangingPunct="1">
        <a:lnSpc>
          <a:spcPct val="90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1"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a:buChar char="•"/>
        <a:defRPr sz="180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a:buChar char="•"/>
        <a:defRPr sz="180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descr="red anthem shape.png"/>
          <p:cNvPicPr>
            <a:picLocks noChangeAspect="1"/>
          </p:cNvPicPr>
          <p:nvPr userDrawn="1"/>
        </p:nvPicPr>
        <p:blipFill>
          <a:blip r:embed="rId5">
            <a:duotone>
              <a:schemeClr val="bg2">
                <a:shade val="45000"/>
                <a:satMod val="135000"/>
              </a:schemeClr>
              <a:prstClr val="white"/>
            </a:duotone>
          </a:blip>
          <a:stretch>
            <a:fillRect/>
          </a:stretch>
        </p:blipFill>
        <p:spPr>
          <a:xfrm>
            <a:off x="0" y="0"/>
            <a:ext cx="2613025" cy="977900"/>
          </a:xfrm>
          <a:prstGeom prst="rect">
            <a:avLst/>
          </a:prstGeom>
        </p:spPr>
      </p:pic>
      <p:sp>
        <p:nvSpPr>
          <p:cNvPr id="12" name="Title Placeholder 11"/>
          <p:cNvSpPr>
            <a:spLocks noGrp="1"/>
          </p:cNvSpPr>
          <p:nvPr>
            <p:ph type="title"/>
          </p:nvPr>
        </p:nvSpPr>
        <p:spPr>
          <a:xfrm>
            <a:off x="310739" y="-50488"/>
            <a:ext cx="8229600" cy="1036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7"/>
            <a:ext cx="8245475" cy="43235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Anthem BCBS HEX black blue vector 10 11.png"/>
          <p:cNvPicPr>
            <a:picLocks noChangeAspect="1"/>
          </p:cNvPicPr>
          <p:nvPr userDrawn="1"/>
        </p:nvPicPr>
        <p:blipFill>
          <a:blip r:embed="rId6"/>
          <a:stretch>
            <a:fillRect/>
          </a:stretch>
        </p:blipFill>
        <p:spPr>
          <a:xfrm>
            <a:off x="7607543" y="153254"/>
            <a:ext cx="1365021" cy="259496"/>
          </a:xfrm>
          <a:prstGeom prst="rect">
            <a:avLst/>
          </a:prstGeom>
        </p:spPr>
      </p:pic>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Lst>
  <p:hf hdr="0" ftr="0" dt="0"/>
  <p:txStyles>
    <p:titleStyle>
      <a:lvl1pPr marL="0" marR="0" indent="0" algn="l" defTabSz="914400" rtl="0" eaLnBrk="1" fontAlgn="base" latinLnBrk="0" hangingPunct="1">
        <a:lnSpc>
          <a:spcPct val="90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1"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a:buChar char="•"/>
        <a:defRPr sz="180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a:buChar char="•"/>
        <a:defRPr sz="180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Anthem BCBS HEX black blue vector 10 11.png"/>
          <p:cNvPicPr>
            <a:picLocks noChangeAspect="1"/>
          </p:cNvPicPr>
          <p:nvPr userDrawn="1"/>
        </p:nvPicPr>
        <p:blipFill>
          <a:blip r:embed="rId5"/>
          <a:stretch>
            <a:fillRect/>
          </a:stretch>
        </p:blipFill>
        <p:spPr>
          <a:xfrm>
            <a:off x="7607543" y="153254"/>
            <a:ext cx="1365021" cy="259496"/>
          </a:xfrm>
          <a:prstGeom prst="rect">
            <a:avLst/>
          </a:prstGeom>
        </p:spPr>
      </p:pic>
      <p:sp>
        <p:nvSpPr>
          <p:cNvPr id="14"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rgbClr val="797E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21322" y="155398"/>
            <a:ext cx="8229600" cy="1036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Lst>
  <p:hf hdr="0" ftr="0" dt="0"/>
  <p:txStyles>
    <p:titleStyle>
      <a:lvl1pPr marL="0" marR="0" indent="0" algn="l" defTabSz="914400" rtl="0" eaLnBrk="1" fontAlgn="base" latinLnBrk="0" hangingPunct="1">
        <a:lnSpc>
          <a:spcPct val="90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Grp="1" noChangeArrowheads="1"/>
          </p:cNvSpPr>
          <p:nvPr>
            <p:ph type="sldNum" sz="quarter" idx="4"/>
          </p:nvPr>
        </p:nvSpPr>
        <p:spPr bwMode="auto">
          <a:xfrm>
            <a:off x="8712200" y="6451600"/>
            <a:ext cx="319088" cy="2952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solidFill>
                  <a:schemeClr val="tx1"/>
                </a:solidFill>
              </a:defRPr>
            </a:lvl1pPr>
          </a:lstStyle>
          <a:p>
            <a:fld id="{8EC4E853-CE2E-8F49-82D4-FEE43F4F7AAA}" type="slidenum">
              <a:rPr lang="en-US" smtClean="0"/>
              <a:pPr/>
              <a:t>‹#›</a:t>
            </a:fld>
            <a:endParaRPr lang="en-US" dirty="0"/>
          </a:p>
        </p:txBody>
      </p:sp>
      <p:sp>
        <p:nvSpPr>
          <p:cNvPr id="9" name="Footer Placeholder 8"/>
          <p:cNvSpPr>
            <a:spLocks noGrp="1"/>
          </p:cNvSpPr>
          <p:nvPr>
            <p:ph type="ftr" sz="quarter" idx="3"/>
          </p:nvPr>
        </p:nvSpPr>
        <p:spPr>
          <a:xfrm>
            <a:off x="3124199" y="6444950"/>
            <a:ext cx="5571068" cy="302984"/>
          </a:xfrm>
          <a:prstGeom prst="rect">
            <a:avLst/>
          </a:prstGeom>
        </p:spPr>
        <p:txBody>
          <a:bodyPr vert="horz" lIns="91440" tIns="45720" rIns="91440" bIns="45720" rtlCol="0" anchor="b"/>
          <a:lstStyle>
            <a:lvl1pPr algn="r">
              <a:defRPr sz="800">
                <a:solidFill>
                  <a:srgbClr val="000000"/>
                </a:solidFill>
              </a:defRPr>
            </a:lvl1pPr>
          </a:lstStyle>
          <a:p>
            <a:endParaRPr lang="en-US" dirty="0"/>
          </a:p>
        </p:txBody>
      </p:sp>
      <p:sp>
        <p:nvSpPr>
          <p:cNvPr id="1038" name="Rectangle 14"/>
          <p:cNvSpPr>
            <a:spLocks noGrp="1" noChangeArrowheads="1"/>
          </p:cNvSpPr>
          <p:nvPr>
            <p:ph type="body" idx="1"/>
          </p:nvPr>
        </p:nvSpPr>
        <p:spPr bwMode="auto">
          <a:xfrm>
            <a:off x="549246" y="2053166"/>
            <a:ext cx="8245475" cy="43235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39" name="Rectangle 15"/>
          <p:cNvSpPr>
            <a:spLocks noChangeArrowheads="1"/>
          </p:cNvSpPr>
          <p:nvPr/>
        </p:nvSpPr>
        <p:spPr bwMode="auto">
          <a:xfrm>
            <a:off x="8686800" y="6613525"/>
            <a:ext cx="457200" cy="328613"/>
          </a:xfrm>
          <a:prstGeom prst="rect">
            <a:avLst/>
          </a:prstGeom>
          <a:noFill/>
          <a:ln w="9525">
            <a:noFill/>
            <a:miter lim="800000"/>
            <a:headEnd/>
            <a:tailEnd/>
          </a:ln>
        </p:spPr>
        <p:txBody>
          <a:bodyPr lIns="0" tIns="0" rIns="0" bIns="0">
            <a:prstTxWarp prst="textNoShape">
              <a:avLst/>
            </a:prstTxWarp>
          </a:bodyPr>
          <a:lstStyle/>
          <a:p>
            <a:pPr algn="ctr"/>
            <a:fld id="{17F6BED3-327E-CE41-A7F2-5B88A8340214}" type="slidenum">
              <a:rPr lang="en-US" sz="800" b="1">
                <a:solidFill>
                  <a:schemeClr val="bg1"/>
                </a:solidFill>
              </a:rPr>
              <a:pPr algn="ctr"/>
              <a:t>‹#›</a:t>
            </a:fld>
            <a:endParaRPr lang="en-US" sz="800" b="1">
              <a:solidFill>
                <a:schemeClr val="bg1"/>
              </a:solidFill>
            </a:endParaRPr>
          </a:p>
        </p:txBody>
      </p:sp>
      <p:pic>
        <p:nvPicPr>
          <p:cNvPr id="11" name="Picture 10" descr="Anthem BCBS HEX black blue vector 10 11.png"/>
          <p:cNvPicPr>
            <a:picLocks noChangeAspect="1"/>
          </p:cNvPicPr>
          <p:nvPr userDrawn="1"/>
        </p:nvPicPr>
        <p:blipFill>
          <a:blip r:embed="rId5"/>
          <a:stretch>
            <a:fillRect/>
          </a:stretch>
        </p:blipFill>
        <p:spPr>
          <a:xfrm>
            <a:off x="7607543" y="153254"/>
            <a:ext cx="1365021" cy="259496"/>
          </a:xfrm>
          <a:prstGeom prst="rect">
            <a:avLst/>
          </a:prstGeom>
        </p:spPr>
      </p:pic>
      <p:sp>
        <p:nvSpPr>
          <p:cNvPr id="14" name="Freeform 18"/>
          <p:cNvSpPr>
            <a:spLocks/>
          </p:cNvSpPr>
          <p:nvPr userDrawn="1"/>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rgbClr val="797E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Placeholder 11"/>
          <p:cNvSpPr>
            <a:spLocks noGrp="1"/>
          </p:cNvSpPr>
          <p:nvPr>
            <p:ph type="title"/>
          </p:nvPr>
        </p:nvSpPr>
        <p:spPr>
          <a:xfrm>
            <a:off x="321322" y="155398"/>
            <a:ext cx="8229600" cy="1036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Lst>
  <p:hf hdr="0" ftr="0" dt="0"/>
  <p:txStyles>
    <p:titleStyle>
      <a:lvl1pPr marL="0" marR="0" indent="0" algn="l" defTabSz="914400" rtl="0" eaLnBrk="1" fontAlgn="base" latinLnBrk="0" hangingPunct="1">
        <a:lnSpc>
          <a:spcPct val="90000"/>
        </a:lnSpc>
        <a:spcBef>
          <a:spcPct val="0"/>
        </a:spcBef>
        <a:spcAft>
          <a:spcPct val="0"/>
        </a:spcAft>
        <a:buClrTx/>
        <a:buSzTx/>
        <a:buFontTx/>
        <a:buNone/>
        <a:tabLst/>
        <a:defRPr sz="2800" b="1" baseline="0">
          <a:solidFill>
            <a:srgbClr val="FFFFFF"/>
          </a:solidFill>
          <a:latin typeface="Garamond"/>
          <a:ea typeface="+mj-ea"/>
          <a:cs typeface="Garamond"/>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p:titleStyle>
    <p:bodyStyle>
      <a:lvl1pPr marL="109538" indent="-109538" algn="l" rtl="0" eaLnBrk="1" fontAlgn="base" hangingPunct="1">
        <a:spcBef>
          <a:spcPct val="20000"/>
        </a:spcBef>
        <a:spcAft>
          <a:spcPct val="0"/>
        </a:spcAft>
        <a:buClrTx/>
        <a:buFont typeface="Arial"/>
        <a:buChar char="•"/>
        <a:defRPr sz="1800" b="0" cap="none">
          <a:solidFill>
            <a:srgbClr val="595959"/>
          </a:solidFill>
          <a:latin typeface="+mn-lt"/>
          <a:ea typeface="+mn-ea"/>
          <a:cs typeface="+mn-cs"/>
        </a:defRPr>
      </a:lvl1pPr>
      <a:lvl2pPr marL="566738" indent="-2190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2pPr>
      <a:lvl3pPr marL="11430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3pPr>
      <a:lvl4pPr marL="1712913" indent="-231775"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4pPr>
      <a:lvl5pPr marL="2057400" indent="-228600" algn="l" rtl="0" eaLnBrk="1" fontAlgn="base" hangingPunct="1">
        <a:spcBef>
          <a:spcPct val="20000"/>
        </a:spcBef>
        <a:spcAft>
          <a:spcPct val="0"/>
        </a:spcAft>
        <a:buClrTx/>
        <a:buFont typeface="Arial" charset="0"/>
        <a:buChar char="•"/>
        <a:defRPr sz="1800" b="0">
          <a:solidFill>
            <a:srgbClr val="595959"/>
          </a:solidFill>
          <a:latin typeface="+mn-lt"/>
          <a:ea typeface="+mn-ea"/>
          <a:cs typeface="+mn-cs"/>
        </a:defRPr>
      </a:lvl5pPr>
      <a:lvl6pPr marL="25146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9718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34290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3886200" indent="-228600"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70.xml"/><Relationship Id="rId4" Type="http://schemas.openxmlformats.org/officeDocument/2006/relationships/image" Target="../media/image47.emf"/></Relationships>
</file>

<file path=ppt/slides/_rels/slide11.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97.xml"/><Relationship Id="rId6" Type="http://schemas.openxmlformats.org/officeDocument/2006/relationships/image" Target="../media/image55.jpeg"/><Relationship Id="rId5" Type="http://schemas.openxmlformats.org/officeDocument/2006/relationships/image" Target="../media/image54.png"/><Relationship Id="rId10" Type="http://schemas.openxmlformats.org/officeDocument/2006/relationships/image" Target="../media/image59.emf"/><Relationship Id="rId4" Type="http://schemas.openxmlformats.org/officeDocument/2006/relationships/image" Target="../media/image53.pn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62.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22.xml"/><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42.e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jpeg"/><Relationship Id="rId1" Type="http://schemas.openxmlformats.org/officeDocument/2006/relationships/slideLayout" Target="../slideLayouts/slideLayout4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4.xml"/><Relationship Id="rId6" Type="http://schemas.openxmlformats.org/officeDocument/2006/relationships/image" Target="../media/image73.emf"/><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image" Target="../media/image73.emf"/><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124.xml"/><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image" Target="../media/image77.jpeg"/><Relationship Id="rId7" Type="http://schemas.openxmlformats.org/officeDocument/2006/relationships/image" Target="../media/image80.emf"/><Relationship Id="rId2" Type="http://schemas.openxmlformats.org/officeDocument/2006/relationships/notesSlide" Target="../notesSlides/notesSlide15.xml"/><Relationship Id="rId1" Type="http://schemas.openxmlformats.org/officeDocument/2006/relationships/slideLayout" Target="../slideLayouts/slideLayout72.xml"/><Relationship Id="rId6" Type="http://schemas.openxmlformats.org/officeDocument/2006/relationships/image" Target="../media/image79.emf"/><Relationship Id="rId11" Type="http://schemas.openxmlformats.org/officeDocument/2006/relationships/image" Target="../media/image1.png"/><Relationship Id="rId5" Type="http://schemas.openxmlformats.org/officeDocument/2006/relationships/image" Target="../media/image78.emf"/><Relationship Id="rId10" Type="http://schemas.openxmlformats.org/officeDocument/2006/relationships/image" Target="../media/image83.emf"/><Relationship Id="rId4" Type="http://schemas.openxmlformats.org/officeDocument/2006/relationships/image" Target="../media/image68.png"/><Relationship Id="rId9" Type="http://schemas.openxmlformats.org/officeDocument/2006/relationships/image" Target="../media/image82.emf"/></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86.xml"/><Relationship Id="rId1" Type="http://schemas.openxmlformats.org/officeDocument/2006/relationships/tags" Target="../tags/tag16.xml"/><Relationship Id="rId4" Type="http://schemas.openxmlformats.org/officeDocument/2006/relationships/slide" Target="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86.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6.xml"/><Relationship Id="rId1" Type="http://schemas.openxmlformats.org/officeDocument/2006/relationships/slideLayout" Target="../slideLayouts/slideLayout186.xml"/><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10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117.xml"/><Relationship Id="rId4" Type="http://schemas.openxmlformats.org/officeDocument/2006/relationships/image" Target="../media/image95.png"/></Relationships>
</file>

<file path=ppt/slides/_rels/slide2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0.xml"/><Relationship Id="rId1" Type="http://schemas.openxmlformats.org/officeDocument/2006/relationships/slideLayout" Target="../slideLayouts/slideLayout117.xml"/><Relationship Id="rId5" Type="http://schemas.openxmlformats.org/officeDocument/2006/relationships/image" Target="../media/image98.png"/><Relationship Id="rId4" Type="http://schemas.openxmlformats.org/officeDocument/2006/relationships/image" Target="../media/image97.png"/></Relationships>
</file>

<file path=ppt/slides/_rels/slide2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1.xml"/><Relationship Id="rId1" Type="http://schemas.openxmlformats.org/officeDocument/2006/relationships/slideLayout" Target="../slideLayouts/slideLayout117.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hyperlink" Target="https://melnickmedicalmuseum.com/" TargetMode="External"/><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3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2.xml"/><Relationship Id="rId1" Type="http://schemas.openxmlformats.org/officeDocument/2006/relationships/slideLayout" Target="../slideLayouts/slideLayout117.xml"/><Relationship Id="rId5" Type="http://schemas.openxmlformats.org/officeDocument/2006/relationships/image" Target="../media/image103.png"/><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5.emf"/><Relationship Id="rId18" Type="http://schemas.openxmlformats.org/officeDocument/2006/relationships/image" Target="../media/image40.emf"/><Relationship Id="rId3" Type="http://schemas.openxmlformats.org/officeDocument/2006/relationships/image" Target="../media/image25.emf"/><Relationship Id="rId7" Type="http://schemas.openxmlformats.org/officeDocument/2006/relationships/image" Target="../media/image29.emf"/><Relationship Id="rId12" Type="http://schemas.openxmlformats.org/officeDocument/2006/relationships/image" Target="../media/image34.emf"/><Relationship Id="rId17" Type="http://schemas.openxmlformats.org/officeDocument/2006/relationships/image" Target="../media/image39.emf"/><Relationship Id="rId2" Type="http://schemas.openxmlformats.org/officeDocument/2006/relationships/notesSlide" Target="../notesSlides/notesSlide4.xml"/><Relationship Id="rId16" Type="http://schemas.openxmlformats.org/officeDocument/2006/relationships/image" Target="../media/image38.emf"/><Relationship Id="rId20" Type="http://schemas.openxmlformats.org/officeDocument/2006/relationships/image" Target="../media/image42.emf"/><Relationship Id="rId1" Type="http://schemas.openxmlformats.org/officeDocument/2006/relationships/slideLayout" Target="../slideLayouts/slideLayout142.xml"/><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emf"/><Relationship Id="rId15" Type="http://schemas.openxmlformats.org/officeDocument/2006/relationships/image" Target="../media/image37.emf"/><Relationship Id="rId10" Type="http://schemas.openxmlformats.org/officeDocument/2006/relationships/image" Target="../media/image32.emf"/><Relationship Id="rId19" Type="http://schemas.openxmlformats.org/officeDocument/2006/relationships/image" Target="../media/image41.emf"/><Relationship Id="rId4" Type="http://schemas.openxmlformats.org/officeDocument/2006/relationships/image" Target="../media/image26.emf"/><Relationship Id="rId9" Type="http://schemas.openxmlformats.org/officeDocument/2006/relationships/image" Target="../media/image31.emf"/><Relationship Id="rId14" Type="http://schemas.openxmlformats.org/officeDocument/2006/relationships/image" Target="../media/image36.emf"/></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94.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94.xml"/></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148.xml"/><Relationship Id="rId5" Type="http://schemas.openxmlformats.org/officeDocument/2006/relationships/image" Target="../media/image47.emf"/><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158.xml"/><Relationship Id="rId6" Type="http://schemas.openxmlformats.org/officeDocument/2006/relationships/image" Target="../media/image47.emf"/><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normAutofit fontScale="90000"/>
          </a:bodyPr>
          <a:lstStyle/>
          <a:p>
            <a:r>
              <a:rPr lang="en-US" sz="2800" dirty="0" smtClean="0"/>
              <a:t>Wittenberg University</a:t>
            </a:r>
            <a:br>
              <a:rPr lang="en-US" sz="2800" dirty="0" smtClean="0"/>
            </a:br>
            <a:r>
              <a:rPr lang="en-US" sz="2800" dirty="0" smtClean="0"/>
              <a:t> Preventive Care Workshop</a:t>
            </a:r>
            <a:endParaRPr lang="en-US" sz="2800" dirty="0"/>
          </a:p>
        </p:txBody>
      </p:sp>
      <p:sp>
        <p:nvSpPr>
          <p:cNvPr id="11" name="Text Placeholder 10"/>
          <p:cNvSpPr>
            <a:spLocks noGrp="1"/>
          </p:cNvSpPr>
          <p:nvPr>
            <p:ph type="body" sz="quarter" idx="10"/>
          </p:nvPr>
        </p:nvSpPr>
        <p:spPr/>
        <p:txBody>
          <a:bodyPr/>
          <a:lstStyle/>
          <a:p>
            <a:r>
              <a:rPr lang="en-US" dirty="0" smtClean="0"/>
              <a:t>Anthem Benefits, Resources, and Value-Adds </a:t>
            </a:r>
            <a:endParaRPr lang="en-US" dirty="0"/>
          </a:p>
        </p:txBody>
      </p:sp>
      <p:cxnSp>
        <p:nvCxnSpPr>
          <p:cNvPr id="10" name="Straight Connector 9"/>
          <p:cNvCxnSpPr/>
          <p:nvPr/>
        </p:nvCxnSpPr>
        <p:spPr bwMode="auto">
          <a:xfrm>
            <a:off x="438877" y="1143001"/>
            <a:ext cx="3900760" cy="1588"/>
          </a:xfrm>
          <a:prstGeom prst="line">
            <a:avLst/>
          </a:prstGeom>
          <a:solidFill>
            <a:schemeClr val="accent1"/>
          </a:solidFill>
          <a:ln w="285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40631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r>
              <a:rPr lang="en-US">
                <a:solidFill>
                  <a:srgbClr val="000000"/>
                </a:solidFill>
                <a:latin typeface="Arial" pitchFamily="34" charset="0"/>
                <a:ea typeface="+mn-ea"/>
                <a:cs typeface="+mn-cs"/>
              </a:rPr>
              <a:t/>
            </a:r>
            <a:br>
              <a:rPr lang="en-US">
                <a:solidFill>
                  <a:srgbClr val="000000"/>
                </a:solidFill>
                <a:latin typeface="Arial" pitchFamily="34" charset="0"/>
                <a:ea typeface="+mn-ea"/>
                <a:cs typeface="+mn-cs"/>
              </a:rPr>
            </a:br>
            <a:endParaRPr lang="en-US">
              <a:solidFill>
                <a:srgbClr val="000000"/>
              </a:solidFill>
              <a:latin typeface="Arial" pitchFamily="34" charset="0"/>
              <a:ea typeface="+mn-ea"/>
              <a:cs typeface="+mn-cs"/>
            </a:endParaRPr>
          </a:p>
          <a:p>
            <a:endParaRPr lang="en-US">
              <a:solidFill>
                <a:srgbClr val="000000"/>
              </a:solidFill>
              <a:latin typeface="Arial" pitchFamily="34" charset="0"/>
              <a:ea typeface="+mn-ea"/>
              <a:cs typeface="+mn-cs"/>
            </a:endParaRPr>
          </a:p>
        </p:txBody>
      </p:sp>
      <p:sp>
        <p:nvSpPr>
          <p:cNvPr id="24"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en-US">
              <a:solidFill>
                <a:srgbClr val="000000"/>
              </a:solidFill>
              <a:latin typeface="Arial" pitchFamily="34" charset="0"/>
              <a:ea typeface="+mn-ea"/>
              <a:cs typeface="+mn-cs"/>
            </a:endParaRPr>
          </a:p>
          <a:p>
            <a:endParaRPr lang="en-US">
              <a:solidFill>
                <a:srgbClr val="000000"/>
              </a:solidFill>
              <a:latin typeface="Arial" pitchFamily="34" charset="0"/>
              <a:ea typeface="+mn-ea"/>
              <a:cs typeface="+mn-cs"/>
            </a:endParaRPr>
          </a:p>
        </p:txBody>
      </p:sp>
      <p:sp>
        <p:nvSpPr>
          <p:cNvPr id="25"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en-US" sz="1200">
              <a:solidFill>
                <a:srgbClr val="000000"/>
              </a:solidFill>
              <a:latin typeface="Arial" pitchFamily="34" charset="0"/>
              <a:ea typeface="+mn-ea"/>
              <a:cs typeface="+mn-cs"/>
            </a:endParaRPr>
          </a:p>
          <a:p>
            <a:r>
              <a:rPr lang="en-US" sz="1200">
                <a:solidFill>
                  <a:srgbClr val="000000"/>
                </a:solidFill>
                <a:latin typeface="Arial" pitchFamily="34" charset="0"/>
                <a:ea typeface="+mn-ea"/>
                <a:cs typeface="+mn-cs"/>
              </a:rPr>
              <a:t>   </a:t>
            </a:r>
            <a:endParaRPr lang="en-US">
              <a:solidFill>
                <a:srgbClr val="000000"/>
              </a:solidFill>
              <a:latin typeface="Arial" pitchFamily="34" charset="0"/>
              <a:ea typeface="+mn-ea"/>
              <a:cs typeface="+mn-cs"/>
            </a:endParaRPr>
          </a:p>
        </p:txBody>
      </p:sp>
      <p:sp>
        <p:nvSpPr>
          <p:cNvPr id="30" name="Slide Number Placeholder 5"/>
          <p:cNvSpPr>
            <a:spLocks noGrp="1"/>
          </p:cNvSpPr>
          <p:nvPr>
            <p:ph type="sldNum" sz="quarter" idx="12"/>
          </p:nvPr>
        </p:nvSpPr>
        <p:spPr>
          <a:xfrm>
            <a:off x="6875913" y="6408405"/>
            <a:ext cx="2133600" cy="365125"/>
          </a:xfrm>
        </p:spPr>
        <p:txBody>
          <a:bodyPr/>
          <a:lstStyle/>
          <a:p>
            <a:fld id="{0DF6DD41-9630-454D-9141-AEC9687B0AB5}" type="slidenum">
              <a:rPr lang="en-US" sz="1000" smtClean="0">
                <a:solidFill>
                  <a:prstClr val="black">
                    <a:lumMod val="65000"/>
                    <a:lumOff val="35000"/>
                  </a:prstClr>
                </a:solidFill>
                <a:latin typeface="Arial"/>
                <a:cs typeface="Arial"/>
              </a:rPr>
              <a:pPr/>
              <a:t>10</a:t>
            </a:fld>
            <a:endParaRPr lang="en-US" sz="1000" dirty="0">
              <a:solidFill>
                <a:prstClr val="black">
                  <a:lumMod val="65000"/>
                  <a:lumOff val="35000"/>
                </a:prstClr>
              </a:solidFill>
              <a:latin typeface="Arial"/>
              <a:cs typeface="Arial"/>
            </a:endParaRPr>
          </a:p>
        </p:txBody>
      </p:sp>
      <p:sp>
        <p:nvSpPr>
          <p:cNvPr id="33" name="Rectangle 10"/>
          <p:cNvSpPr>
            <a:spLocks noChangeArrowheads="1"/>
          </p:cNvSpPr>
          <p:nvPr/>
        </p:nvSpPr>
        <p:spPr bwMode="auto">
          <a:xfrm>
            <a:off x="4114800" y="713793"/>
            <a:ext cx="4956400" cy="5940088"/>
          </a:xfrm>
          <a:prstGeom prst="rect">
            <a:avLst/>
          </a:prstGeom>
          <a:noFill/>
          <a:ln w="9525">
            <a:noFill/>
            <a:miter lim="800000"/>
            <a:headEnd/>
            <a:tailEnd/>
          </a:ln>
        </p:spPr>
        <p:txBody>
          <a:bodyPr wrap="square">
            <a:spAutoFit/>
          </a:bodyPr>
          <a:lstStyle/>
          <a:p>
            <a:pPr defTabSz="913824" eaLnBrk="1" fontAlgn="auto" hangingPunct="1">
              <a:spcBef>
                <a:spcPts val="0"/>
              </a:spcBef>
              <a:spcAft>
                <a:spcPts val="0"/>
              </a:spcAft>
            </a:pPr>
            <a:r>
              <a:rPr lang="en-US" sz="3600" dirty="0">
                <a:solidFill>
                  <a:srgbClr val="1364AE"/>
                </a:solidFill>
                <a:latin typeface="Garamond"/>
                <a:ea typeface="+mn-ea"/>
                <a:cs typeface="Garamond"/>
              </a:rPr>
              <a:t>Meet Kate, </a:t>
            </a:r>
            <a:r>
              <a:rPr lang="en-US" sz="3600" dirty="0" smtClean="0">
                <a:solidFill>
                  <a:srgbClr val="1364AE"/>
                </a:solidFill>
                <a:latin typeface="Garamond"/>
                <a:ea typeface="+mn-ea"/>
                <a:cs typeface="Garamond"/>
              </a:rPr>
              <a:t>31 </a:t>
            </a:r>
            <a:r>
              <a:rPr lang="en-US" sz="3600" dirty="0">
                <a:solidFill>
                  <a:srgbClr val="1364AE"/>
                </a:solidFill>
                <a:latin typeface="Garamond"/>
                <a:ea typeface="+mn-ea"/>
                <a:cs typeface="Garamond"/>
              </a:rPr>
              <a:t>years </a:t>
            </a:r>
            <a:r>
              <a:rPr lang="en-US" sz="3600" dirty="0" smtClean="0">
                <a:solidFill>
                  <a:srgbClr val="1364AE"/>
                </a:solidFill>
                <a:latin typeface="Garamond"/>
                <a:ea typeface="+mn-ea"/>
                <a:cs typeface="Garamond"/>
              </a:rPr>
              <a:t>old.</a:t>
            </a:r>
            <a:endParaRPr lang="en-US" sz="2800" dirty="0">
              <a:solidFill>
                <a:srgbClr val="1364AE"/>
              </a:solidFill>
              <a:latin typeface="Garamond"/>
              <a:ea typeface="+mn-ea"/>
              <a:cs typeface="Garamond"/>
            </a:endParaRPr>
          </a:p>
          <a:p>
            <a:pPr marL="285750" indent="-285750" defTabSz="913824" eaLnBrk="1" fontAlgn="auto" hangingPunct="1">
              <a:lnSpc>
                <a:spcPct val="150000"/>
              </a:lnSpc>
              <a:spcBef>
                <a:spcPts val="0"/>
              </a:spcBef>
              <a:spcAft>
                <a:spcPts val="0"/>
              </a:spcAft>
              <a:buFont typeface="Arial" panose="020B0604020202020204" pitchFamily="34" charset="0"/>
              <a:buChar char="•"/>
            </a:pPr>
            <a:r>
              <a:rPr lang="en-US" sz="1600" dirty="0">
                <a:solidFill>
                  <a:prstClr val="black">
                    <a:lumMod val="65000"/>
                    <a:lumOff val="35000"/>
                  </a:prstClr>
                </a:solidFill>
                <a:latin typeface="Arial"/>
                <a:ea typeface="+mn-ea"/>
                <a:cs typeface="Arial"/>
              </a:rPr>
              <a:t>Visited the ER 27 times in the past 12 months</a:t>
            </a:r>
          </a:p>
          <a:p>
            <a:pPr marL="285750" indent="-285750" defTabSz="913824" eaLnBrk="1" fontAlgn="auto" hangingPunct="1">
              <a:spcBef>
                <a:spcPts val="0"/>
              </a:spcBef>
              <a:spcAft>
                <a:spcPts val="0"/>
              </a:spcAft>
              <a:buFont typeface="Arial" panose="020B0604020202020204" pitchFamily="34" charset="0"/>
              <a:buChar char="•"/>
            </a:pPr>
            <a:r>
              <a:rPr lang="en-US" sz="1600" dirty="0">
                <a:solidFill>
                  <a:prstClr val="black">
                    <a:lumMod val="65000"/>
                    <a:lumOff val="35000"/>
                  </a:prstClr>
                </a:solidFill>
                <a:latin typeface="Arial"/>
                <a:ea typeface="+mn-ea"/>
                <a:cs typeface="Arial"/>
              </a:rPr>
              <a:t>Stopped seeing her psychiatrist</a:t>
            </a:r>
          </a:p>
          <a:p>
            <a:pPr marL="285750" indent="-285750" defTabSz="913824" eaLnBrk="1" fontAlgn="auto" hangingPunct="1">
              <a:spcBef>
                <a:spcPts val="0"/>
              </a:spcBef>
              <a:spcAft>
                <a:spcPts val="0"/>
              </a:spcAft>
              <a:buFont typeface="Arial" panose="020B0604020202020204" pitchFamily="34" charset="0"/>
              <a:buChar char="•"/>
            </a:pPr>
            <a:r>
              <a:rPr lang="en-US" sz="1600" dirty="0">
                <a:solidFill>
                  <a:prstClr val="black">
                    <a:lumMod val="65000"/>
                    <a:lumOff val="35000"/>
                  </a:prstClr>
                </a:solidFill>
                <a:latin typeface="Arial"/>
                <a:ea typeface="+mn-ea"/>
                <a:cs typeface="Arial"/>
              </a:rPr>
              <a:t>Suffers from a number of conditions</a:t>
            </a:r>
          </a:p>
          <a:p>
            <a:pPr marL="285750" indent="-285750" defTabSz="913824" eaLnBrk="1" fontAlgn="auto" hangingPunct="1">
              <a:spcBef>
                <a:spcPts val="0"/>
              </a:spcBef>
              <a:spcAft>
                <a:spcPts val="0"/>
              </a:spcAft>
              <a:buFont typeface="Arial" panose="020B0604020202020204" pitchFamily="34" charset="0"/>
              <a:buChar char="•"/>
            </a:pPr>
            <a:r>
              <a:rPr lang="en-US" sz="1600" dirty="0">
                <a:solidFill>
                  <a:prstClr val="black">
                    <a:lumMod val="65000"/>
                    <a:lumOff val="35000"/>
                  </a:prstClr>
                </a:solidFill>
                <a:latin typeface="Arial"/>
                <a:ea typeface="+mn-ea"/>
                <a:cs typeface="Arial"/>
              </a:rPr>
              <a:t>Doesn’t take medications when she </a:t>
            </a:r>
            <a:r>
              <a:rPr lang="en-US" sz="1600" dirty="0" smtClean="0">
                <a:solidFill>
                  <a:prstClr val="black">
                    <a:lumMod val="65000"/>
                    <a:lumOff val="35000"/>
                  </a:prstClr>
                </a:solidFill>
                <a:latin typeface="Arial"/>
                <a:ea typeface="+mn-ea"/>
                <a:cs typeface="Arial"/>
              </a:rPr>
              <a:t>should</a:t>
            </a:r>
            <a:endParaRPr lang="en-US" sz="1600" dirty="0">
              <a:solidFill>
                <a:prstClr val="black">
                  <a:lumMod val="65000"/>
                  <a:lumOff val="35000"/>
                </a:prstClr>
              </a:solidFill>
              <a:latin typeface="Arial"/>
              <a:ea typeface="+mn-ea"/>
              <a:cs typeface="Arial"/>
            </a:endParaRPr>
          </a:p>
          <a:p>
            <a:pPr defTabSz="913824" eaLnBrk="1" fontAlgn="auto" hangingPunct="1">
              <a:spcBef>
                <a:spcPts val="0"/>
              </a:spcBef>
              <a:spcAft>
                <a:spcPts val="0"/>
              </a:spcAft>
            </a:pPr>
            <a:r>
              <a:rPr lang="en-US" sz="1600" dirty="0">
                <a:solidFill>
                  <a:prstClr val="black">
                    <a:lumMod val="65000"/>
                    <a:lumOff val="35000"/>
                  </a:prstClr>
                </a:solidFill>
                <a:latin typeface="Arial"/>
                <a:ea typeface="+mn-ea"/>
                <a:cs typeface="Arial"/>
              </a:rPr>
              <a:t> </a:t>
            </a:r>
          </a:p>
          <a:p>
            <a:pPr defTabSz="913824" eaLnBrk="1" fontAlgn="auto" hangingPunct="1">
              <a:spcBef>
                <a:spcPts val="0"/>
              </a:spcBef>
              <a:spcAft>
                <a:spcPts val="0"/>
              </a:spcAft>
            </a:pPr>
            <a:r>
              <a:rPr lang="en-US" sz="2400" dirty="0" smtClean="0">
                <a:solidFill>
                  <a:srgbClr val="1364AE"/>
                </a:solidFill>
                <a:latin typeface="Garamond"/>
                <a:ea typeface="+mn-ea"/>
                <a:cs typeface="Garamond"/>
              </a:rPr>
              <a:t>Enter Enhanced </a:t>
            </a:r>
            <a:r>
              <a:rPr lang="en-US" sz="2400" dirty="0">
                <a:solidFill>
                  <a:srgbClr val="1364AE"/>
                </a:solidFill>
                <a:latin typeface="Garamond"/>
                <a:ea typeface="+mn-ea"/>
                <a:cs typeface="Garamond"/>
              </a:rPr>
              <a:t>Personal Health </a:t>
            </a:r>
            <a:r>
              <a:rPr lang="en-US" sz="2400" dirty="0" smtClean="0">
                <a:solidFill>
                  <a:srgbClr val="1364AE"/>
                </a:solidFill>
                <a:latin typeface="Garamond"/>
                <a:ea typeface="+mn-ea"/>
                <a:cs typeface="Garamond"/>
              </a:rPr>
              <a:t>Care.</a:t>
            </a:r>
            <a:endParaRPr lang="en-US" sz="2400" dirty="0">
              <a:solidFill>
                <a:srgbClr val="1364AE"/>
              </a:solidFill>
              <a:latin typeface="Garamond"/>
              <a:ea typeface="+mn-ea"/>
              <a:cs typeface="Garamond"/>
            </a:endParaRPr>
          </a:p>
          <a:p>
            <a:pPr marL="285750" indent="-285750" defTabSz="913824" eaLnBrk="1" fontAlgn="auto" hangingPunct="1">
              <a:spcBef>
                <a:spcPts val="0"/>
              </a:spcBef>
              <a:spcAft>
                <a:spcPts val="0"/>
              </a:spcAft>
              <a:buFont typeface="Arial" panose="020B0604020202020204" pitchFamily="34" charset="0"/>
              <a:buChar char="•"/>
            </a:pPr>
            <a:r>
              <a:rPr lang="en-US" sz="1600" dirty="0" smtClean="0">
                <a:solidFill>
                  <a:prstClr val="black">
                    <a:lumMod val="65000"/>
                    <a:lumOff val="35000"/>
                  </a:prstClr>
                </a:solidFill>
                <a:latin typeface="Arial"/>
                <a:ea typeface="+mn-ea"/>
                <a:cs typeface="Arial"/>
              </a:rPr>
              <a:t>Case Management helps her </a:t>
            </a:r>
            <a:r>
              <a:rPr lang="en-US" sz="1600" dirty="0">
                <a:solidFill>
                  <a:prstClr val="black">
                    <a:lumMod val="65000"/>
                    <a:lumOff val="35000"/>
                  </a:prstClr>
                </a:solidFill>
                <a:latin typeface="Arial"/>
                <a:ea typeface="+mn-ea"/>
                <a:cs typeface="Arial"/>
              </a:rPr>
              <a:t>know when it’s appropriate to use the </a:t>
            </a:r>
            <a:r>
              <a:rPr lang="en-US" sz="1600" dirty="0" smtClean="0">
                <a:solidFill>
                  <a:prstClr val="black">
                    <a:lumMod val="65000"/>
                    <a:lumOff val="35000"/>
                  </a:prstClr>
                </a:solidFill>
                <a:latin typeface="Arial"/>
                <a:ea typeface="+mn-ea"/>
                <a:cs typeface="Arial"/>
              </a:rPr>
              <a:t>ER and to find </a:t>
            </a:r>
            <a:r>
              <a:rPr lang="en-US" sz="1600" dirty="0">
                <a:solidFill>
                  <a:prstClr val="black">
                    <a:lumMod val="65000"/>
                    <a:lumOff val="35000"/>
                  </a:prstClr>
                </a:solidFill>
                <a:latin typeface="Arial"/>
                <a:ea typeface="+mn-ea"/>
                <a:cs typeface="Arial"/>
              </a:rPr>
              <a:t>a new psychiatrist</a:t>
            </a:r>
          </a:p>
          <a:p>
            <a:pPr marL="285750" indent="-285750" defTabSz="913824" eaLnBrk="1" fontAlgn="auto" hangingPunct="1">
              <a:spcBef>
                <a:spcPts val="0"/>
              </a:spcBef>
              <a:spcAft>
                <a:spcPts val="0"/>
              </a:spcAft>
              <a:buFont typeface="Arial" panose="020B0604020202020204" pitchFamily="34" charset="0"/>
              <a:buChar char="•"/>
            </a:pPr>
            <a:r>
              <a:rPr lang="en-US" sz="1600" dirty="0" smtClean="0">
                <a:solidFill>
                  <a:prstClr val="black">
                    <a:lumMod val="65000"/>
                    <a:lumOff val="35000"/>
                  </a:prstClr>
                </a:solidFill>
                <a:latin typeface="Arial"/>
                <a:ea typeface="+mn-ea"/>
                <a:cs typeface="Arial"/>
              </a:rPr>
              <a:t>Care coordinates with PCP to assists with her </a:t>
            </a:r>
            <a:r>
              <a:rPr lang="en-US" sz="1600" dirty="0">
                <a:solidFill>
                  <a:prstClr val="black">
                    <a:lumMod val="65000"/>
                    <a:lumOff val="35000"/>
                  </a:prstClr>
                </a:solidFill>
                <a:latin typeface="Arial"/>
                <a:ea typeface="+mn-ea"/>
                <a:cs typeface="Arial"/>
              </a:rPr>
              <a:t>specialty providers</a:t>
            </a:r>
          </a:p>
          <a:p>
            <a:pPr marL="285750" indent="-285750" defTabSz="913824" eaLnBrk="1" fontAlgn="auto" hangingPunct="1">
              <a:spcBef>
                <a:spcPts val="0"/>
              </a:spcBef>
              <a:spcAft>
                <a:spcPts val="0"/>
              </a:spcAft>
              <a:buFont typeface="Arial" panose="020B0604020202020204" pitchFamily="34" charset="0"/>
              <a:buChar char="•"/>
            </a:pPr>
            <a:r>
              <a:rPr lang="en-US" sz="1600" dirty="0" smtClean="0">
                <a:solidFill>
                  <a:prstClr val="black">
                    <a:lumMod val="65000"/>
                    <a:lumOff val="35000"/>
                  </a:prstClr>
                </a:solidFill>
                <a:latin typeface="Arial"/>
                <a:ea typeface="+mn-ea"/>
                <a:cs typeface="Arial"/>
              </a:rPr>
              <a:t>PCP practice establishes rounds </a:t>
            </a:r>
            <a:r>
              <a:rPr lang="en-US" sz="1600" dirty="0">
                <a:solidFill>
                  <a:prstClr val="black">
                    <a:lumMod val="65000"/>
                    <a:lumOff val="35000"/>
                  </a:prstClr>
                </a:solidFill>
                <a:latin typeface="Arial"/>
                <a:ea typeface="+mn-ea"/>
                <a:cs typeface="Arial"/>
              </a:rPr>
              <a:t>to </a:t>
            </a:r>
            <a:r>
              <a:rPr lang="en-US" sz="1600" dirty="0" smtClean="0">
                <a:solidFill>
                  <a:prstClr val="black">
                    <a:lumMod val="65000"/>
                    <a:lumOff val="35000"/>
                  </a:prstClr>
                </a:solidFill>
                <a:latin typeface="Arial"/>
                <a:ea typeface="+mn-ea"/>
                <a:cs typeface="Arial"/>
              </a:rPr>
              <a:t>address </a:t>
            </a:r>
            <a:r>
              <a:rPr lang="en-US" sz="1600" dirty="0">
                <a:solidFill>
                  <a:prstClr val="black">
                    <a:lumMod val="65000"/>
                    <a:lumOff val="35000"/>
                  </a:prstClr>
                </a:solidFill>
                <a:latin typeface="Arial"/>
                <a:ea typeface="+mn-ea"/>
                <a:cs typeface="Arial"/>
              </a:rPr>
              <a:t>medication and appointment </a:t>
            </a:r>
            <a:r>
              <a:rPr lang="en-US" sz="1600" dirty="0" smtClean="0">
                <a:solidFill>
                  <a:prstClr val="black">
                    <a:lumMod val="65000"/>
                    <a:lumOff val="35000"/>
                  </a:prstClr>
                </a:solidFill>
                <a:latin typeface="Arial"/>
                <a:ea typeface="+mn-ea"/>
                <a:cs typeface="Arial"/>
              </a:rPr>
              <a:t>adherence</a:t>
            </a:r>
            <a:endParaRPr lang="en-US" sz="1600" dirty="0">
              <a:solidFill>
                <a:prstClr val="black">
                  <a:lumMod val="65000"/>
                  <a:lumOff val="35000"/>
                </a:prstClr>
              </a:solidFill>
              <a:latin typeface="Arial"/>
              <a:ea typeface="+mn-ea"/>
              <a:cs typeface="Arial"/>
            </a:endParaRPr>
          </a:p>
          <a:p>
            <a:pPr defTabSz="913824" eaLnBrk="1" fontAlgn="auto" hangingPunct="1">
              <a:spcBef>
                <a:spcPts val="0"/>
              </a:spcBef>
              <a:spcAft>
                <a:spcPts val="0"/>
              </a:spcAft>
            </a:pPr>
            <a:r>
              <a:rPr lang="en-US" sz="1600" b="1" dirty="0">
                <a:solidFill>
                  <a:srgbClr val="1364AE"/>
                </a:solidFill>
                <a:latin typeface="Arial"/>
                <a:ea typeface="+mn-ea"/>
                <a:cs typeface="Arial"/>
              </a:rPr>
              <a:t> </a:t>
            </a:r>
          </a:p>
          <a:p>
            <a:pPr defTabSz="913824" eaLnBrk="1" fontAlgn="auto" hangingPunct="1">
              <a:spcBef>
                <a:spcPts val="0"/>
              </a:spcBef>
              <a:spcAft>
                <a:spcPts val="0"/>
              </a:spcAft>
            </a:pPr>
            <a:r>
              <a:rPr lang="en-US" sz="2400" dirty="0">
                <a:solidFill>
                  <a:srgbClr val="1364AE"/>
                </a:solidFill>
                <a:latin typeface="Garamond"/>
                <a:ea typeface="+mn-ea"/>
                <a:cs typeface="Garamond"/>
              </a:rPr>
              <a:t>Kate gets healthy.</a:t>
            </a:r>
          </a:p>
          <a:p>
            <a:pPr marL="285750" indent="-285750" defTabSz="913824" eaLnBrk="1" fontAlgn="auto" hangingPunct="1">
              <a:spcBef>
                <a:spcPts val="0"/>
              </a:spcBef>
              <a:spcAft>
                <a:spcPts val="0"/>
              </a:spcAft>
              <a:buFont typeface="Arial" panose="020B0604020202020204" pitchFamily="34" charset="0"/>
              <a:buChar char="•"/>
            </a:pPr>
            <a:r>
              <a:rPr lang="en-US" sz="1600" dirty="0">
                <a:solidFill>
                  <a:prstClr val="black">
                    <a:lumMod val="65000"/>
                    <a:lumOff val="35000"/>
                  </a:prstClr>
                </a:solidFill>
                <a:latin typeface="Arial"/>
                <a:ea typeface="+mn-ea"/>
                <a:cs typeface="Arial"/>
              </a:rPr>
              <a:t>No longer using the ER for non-emergencies</a:t>
            </a:r>
          </a:p>
          <a:p>
            <a:pPr marL="285750" indent="-285750" defTabSz="913824" eaLnBrk="1" fontAlgn="auto" hangingPunct="1">
              <a:spcBef>
                <a:spcPts val="0"/>
              </a:spcBef>
              <a:spcAft>
                <a:spcPts val="0"/>
              </a:spcAft>
              <a:buFont typeface="Arial" panose="020B0604020202020204" pitchFamily="34" charset="0"/>
              <a:buChar char="•"/>
            </a:pPr>
            <a:r>
              <a:rPr lang="en-US" sz="1600" dirty="0">
                <a:solidFill>
                  <a:prstClr val="black">
                    <a:lumMod val="65000"/>
                    <a:lumOff val="35000"/>
                  </a:prstClr>
                </a:solidFill>
                <a:latin typeface="Arial"/>
                <a:ea typeface="+mn-ea"/>
                <a:cs typeface="Arial"/>
              </a:rPr>
              <a:t>Working with a new therapist</a:t>
            </a:r>
          </a:p>
          <a:p>
            <a:pPr marL="285750" indent="-285750" defTabSz="913824" eaLnBrk="1" fontAlgn="auto" hangingPunct="1">
              <a:spcBef>
                <a:spcPts val="0"/>
              </a:spcBef>
              <a:spcAft>
                <a:spcPts val="0"/>
              </a:spcAft>
              <a:buFont typeface="Arial" panose="020B0604020202020204" pitchFamily="34" charset="0"/>
              <a:buChar char="•"/>
            </a:pPr>
            <a:r>
              <a:rPr lang="en-US" sz="1600" dirty="0">
                <a:solidFill>
                  <a:prstClr val="black">
                    <a:lumMod val="65000"/>
                    <a:lumOff val="35000"/>
                  </a:prstClr>
                </a:solidFill>
                <a:latin typeface="Arial"/>
                <a:ea typeface="+mn-ea"/>
                <a:cs typeface="Arial"/>
              </a:rPr>
              <a:t>Addressing her health issues in a proactive manner</a:t>
            </a:r>
          </a:p>
          <a:p>
            <a:pPr marL="285750" indent="-285750" defTabSz="913824" eaLnBrk="1" fontAlgn="auto" hangingPunct="1">
              <a:spcBef>
                <a:spcPts val="0"/>
              </a:spcBef>
              <a:spcAft>
                <a:spcPts val="0"/>
              </a:spcAft>
              <a:buFont typeface="Arial" panose="020B0604020202020204" pitchFamily="34" charset="0"/>
              <a:buChar char="•"/>
            </a:pPr>
            <a:r>
              <a:rPr lang="en-US" sz="1600" dirty="0">
                <a:solidFill>
                  <a:prstClr val="black">
                    <a:lumMod val="65000"/>
                    <a:lumOff val="35000"/>
                  </a:prstClr>
                </a:solidFill>
                <a:latin typeface="Arial"/>
                <a:ea typeface="+mn-ea"/>
                <a:cs typeface="Arial"/>
              </a:rPr>
              <a:t>Taking her medications on time</a:t>
            </a:r>
            <a:endParaRPr lang="en-US" sz="1600" kern="0" dirty="0">
              <a:solidFill>
                <a:prstClr val="black">
                  <a:lumMod val="65000"/>
                  <a:lumOff val="35000"/>
                </a:prstClr>
              </a:solidFill>
              <a:latin typeface="Arial"/>
              <a:ea typeface="+mn-ea"/>
              <a:cs typeface="Arial"/>
            </a:endParaRPr>
          </a:p>
        </p:txBody>
      </p:sp>
      <p:pic>
        <p:nvPicPr>
          <p:cNvPr id="4" name="Picture 3" descr="K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42314"/>
            <a:ext cx="3886200" cy="6724585"/>
          </a:xfrm>
          <a:prstGeom prst="rect">
            <a:avLst/>
          </a:prstGeom>
        </p:spPr>
      </p:pic>
      <p:pic>
        <p:nvPicPr>
          <p:cNvPr id="10" name="Picture 9" descr="Anthem_BCBS_CMY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822" y="6285658"/>
            <a:ext cx="2114904" cy="402221"/>
          </a:xfrm>
          <a:prstGeom prst="rect">
            <a:avLst/>
          </a:prstGeom>
        </p:spPr>
      </p:pic>
    </p:spTree>
    <p:extLst>
      <p:ext uri="{BB962C8B-B14F-4D97-AF65-F5344CB8AC3E}">
        <p14:creationId xmlns:p14="http://schemas.microsoft.com/office/powerpoint/2010/main" val="2927321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0" name="Picture 19" descr="frame_4.png"/>
          <p:cNvPicPr>
            <a:picLocks noChangeAspect="1"/>
          </p:cNvPicPr>
          <p:nvPr/>
        </p:nvPicPr>
        <p:blipFill rotWithShape="1">
          <a:blip r:embed="rId4" cstate="email">
            <a:extLst>
              <a:ext uri="{28A0092B-C50C-407E-A947-70E740481C1C}">
                <a14:useLocalDpi xmlns:a14="http://schemas.microsoft.com/office/drawing/2010/main"/>
              </a:ext>
            </a:extLst>
          </a:blip>
          <a:srcRect l="50655" t="12404" b="-1"/>
          <a:stretch/>
        </p:blipFill>
        <p:spPr>
          <a:xfrm>
            <a:off x="0" y="14111"/>
            <a:ext cx="5667153" cy="1895625"/>
          </a:xfrm>
          <a:prstGeom prst="rect">
            <a:avLst/>
          </a:prstGeom>
        </p:spPr>
      </p:pic>
      <p:sp>
        <p:nvSpPr>
          <p:cNvPr id="15" name="Content Placeholder 2"/>
          <p:cNvSpPr txBox="1">
            <a:spLocks/>
          </p:cNvSpPr>
          <p:nvPr/>
        </p:nvSpPr>
        <p:spPr bwMode="gray">
          <a:xfrm>
            <a:off x="6408996" y="1757463"/>
            <a:ext cx="2489200" cy="4245823"/>
          </a:xfrm>
          <a:prstGeom prst="rect">
            <a:avLst/>
          </a:prstGeom>
        </p:spPr>
        <p:txBody>
          <a:bodyPr vert="horz" lIns="91440" tIns="45720" rIns="91440" bIns="45720" rtlCol="0" anchor="t">
            <a:noAutofit/>
          </a:bodyPr>
          <a:lstStyle/>
          <a:p>
            <a:pPr marL="0" lvl="2" defTabSz="457200" eaLnBrk="1" fontAlgn="auto" hangingPunct="1">
              <a:spcBef>
                <a:spcPts val="1200"/>
              </a:spcBef>
              <a:spcAft>
                <a:spcPts val="0"/>
              </a:spcAft>
              <a:buClr>
                <a:srgbClr val="3D719C"/>
              </a:buClr>
              <a:buSzPct val="110000"/>
            </a:pPr>
            <a:r>
              <a:rPr lang="en-US" dirty="0" smtClean="0">
                <a:solidFill>
                  <a:prstClr val="white"/>
                </a:solidFill>
                <a:latin typeface="Arial" panose="020B0604020202020204" pitchFamily="34" charset="0"/>
                <a:ea typeface="+mn-ea"/>
                <a:cs typeface="Arial" panose="020B0604020202020204" pitchFamily="34" charset="0"/>
              </a:rPr>
              <a:t>Easy-to-use search functions allow members to find the care they need</a:t>
            </a:r>
          </a:p>
          <a:p>
            <a:pPr marL="0" lvl="2" defTabSz="457200" eaLnBrk="1" fontAlgn="auto" hangingPunct="1">
              <a:spcBef>
                <a:spcPts val="1200"/>
              </a:spcBef>
              <a:spcAft>
                <a:spcPts val="0"/>
              </a:spcAft>
              <a:buClr>
                <a:srgbClr val="3D719C"/>
              </a:buClr>
              <a:buSzPct val="110000"/>
            </a:pPr>
            <a:endParaRPr lang="en-US" dirty="0" smtClean="0">
              <a:solidFill>
                <a:prstClr val="white"/>
              </a:solidFill>
              <a:latin typeface="Arial" panose="020B0604020202020204" pitchFamily="34" charset="0"/>
              <a:ea typeface="+mn-ea"/>
              <a:cs typeface="Arial" panose="020B0604020202020204" pitchFamily="34" charset="0"/>
            </a:endParaRPr>
          </a:p>
          <a:p>
            <a:pPr marL="0" lvl="2" defTabSz="457200" eaLnBrk="1" fontAlgn="auto" hangingPunct="1">
              <a:spcBef>
                <a:spcPts val="1200"/>
              </a:spcBef>
              <a:spcAft>
                <a:spcPts val="0"/>
              </a:spcAft>
              <a:buClr>
                <a:srgbClr val="3D719C"/>
              </a:buClr>
              <a:buSzPct val="110000"/>
            </a:pPr>
            <a:r>
              <a:rPr lang="en-US" dirty="0" smtClean="0">
                <a:solidFill>
                  <a:prstClr val="white"/>
                </a:solidFill>
                <a:latin typeface="Arial" panose="020B0604020202020204" pitchFamily="34" charset="0"/>
                <a:ea typeface="+mn-ea"/>
                <a:cs typeface="Arial" panose="020B0604020202020204" pitchFamily="34" charset="0"/>
              </a:rPr>
              <a:t>Quality Snapshot highlights patient satisfaction and quality information as factors in decision-making</a:t>
            </a:r>
          </a:p>
        </p:txBody>
      </p:sp>
      <p:pic>
        <p:nvPicPr>
          <p:cNvPr id="28" name="Picture 27" descr="Computer.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347218"/>
            <a:ext cx="5404937" cy="3679964"/>
          </a:xfrm>
          <a:prstGeom prst="rect">
            <a:avLst/>
          </a:prstGeom>
        </p:spPr>
      </p:pic>
      <p:pic>
        <p:nvPicPr>
          <p:cNvPr id="12" name="Picture 11" descr="Find a Doctor.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2595418"/>
            <a:ext cx="4491362" cy="2962059"/>
          </a:xfrm>
          <a:prstGeom prst="rect">
            <a:avLst/>
          </a:prstGeom>
        </p:spPr>
      </p:pic>
      <p:grpSp>
        <p:nvGrpSpPr>
          <p:cNvPr id="3" name="Group 2"/>
          <p:cNvGrpSpPr/>
          <p:nvPr/>
        </p:nvGrpSpPr>
        <p:grpSpPr>
          <a:xfrm>
            <a:off x="4746561" y="3756431"/>
            <a:ext cx="1605993" cy="2922907"/>
            <a:chOff x="4882028" y="3604031"/>
            <a:chExt cx="1605993" cy="2922907"/>
          </a:xfrm>
        </p:grpSpPr>
        <p:grpSp>
          <p:nvGrpSpPr>
            <p:cNvPr id="13" name="Group 12"/>
            <p:cNvGrpSpPr/>
            <p:nvPr/>
          </p:nvGrpSpPr>
          <p:grpSpPr>
            <a:xfrm>
              <a:off x="4882028" y="3604031"/>
              <a:ext cx="1605993" cy="2922907"/>
              <a:chOff x="4406987" y="350084"/>
              <a:chExt cx="3529366" cy="6423446"/>
            </a:xfrm>
          </p:grpSpPr>
          <p:pic>
            <p:nvPicPr>
              <p:cNvPr id="16" name="Picture 15" descr="iphon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06987" y="350084"/>
                <a:ext cx="3529366" cy="6423446"/>
              </a:xfrm>
              <a:prstGeom prst="rect">
                <a:avLst/>
              </a:prstGeom>
            </p:spPr>
          </p:pic>
          <p:pic>
            <p:nvPicPr>
              <p:cNvPr id="18" name="Picture 17" descr="new screenshot.jpe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826000" y="1623771"/>
                <a:ext cx="2667923" cy="4206684"/>
              </a:xfrm>
              <a:prstGeom prst="rect">
                <a:avLst/>
              </a:prstGeom>
            </p:spPr>
          </p:pic>
        </p:grpSp>
        <p:pic>
          <p:nvPicPr>
            <p:cNvPr id="8" name="Picture 7" descr="B.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72695" y="4173664"/>
              <a:ext cx="1214003" cy="1947274"/>
            </a:xfrm>
            <a:prstGeom prst="rect">
              <a:avLst/>
            </a:prstGeom>
          </p:spPr>
        </p:pic>
      </p:grpSp>
      <p:sp>
        <p:nvSpPr>
          <p:cNvPr id="21" name="TextBox 20"/>
          <p:cNvSpPr txBox="1"/>
          <p:nvPr/>
        </p:nvSpPr>
        <p:spPr>
          <a:xfrm>
            <a:off x="171490" y="207870"/>
            <a:ext cx="6073760" cy="1508105"/>
          </a:xfrm>
          <a:prstGeom prst="rect">
            <a:avLst/>
          </a:prstGeom>
          <a:noFill/>
        </p:spPr>
        <p:txBody>
          <a:bodyPr wrap="square" rtlCol="0">
            <a:spAutoFit/>
          </a:bodyPr>
          <a:lstStyle/>
          <a:p>
            <a:pPr defTabSz="457200" eaLnBrk="1" fontAlgn="auto" hangingPunct="1">
              <a:spcBef>
                <a:spcPts val="0"/>
              </a:spcBef>
              <a:spcAft>
                <a:spcPts val="0"/>
              </a:spcAft>
            </a:pPr>
            <a:r>
              <a:rPr lang="en-US" sz="3600" dirty="0" smtClean="0">
                <a:solidFill>
                  <a:srgbClr val="FFFFFF"/>
                </a:solidFill>
                <a:latin typeface="Garamond" panose="02020404030301010803" pitchFamily="18" charset="0"/>
                <a:ea typeface="+mn-ea"/>
                <a:cs typeface="Garamond"/>
              </a:rPr>
              <a:t>Find a doctor</a:t>
            </a:r>
          </a:p>
          <a:p>
            <a:pPr defTabSz="457200" eaLnBrk="1" fontAlgn="auto" hangingPunct="1">
              <a:spcBef>
                <a:spcPts val="0"/>
              </a:spcBef>
              <a:spcAft>
                <a:spcPts val="0"/>
              </a:spcAft>
            </a:pPr>
            <a:r>
              <a:rPr lang="en-US" sz="2400" dirty="0" smtClean="0">
                <a:solidFill>
                  <a:srgbClr val="FFFFFF"/>
                </a:solidFill>
                <a:latin typeface="Garamond" panose="02020404030301010803" pitchFamily="18" charset="0"/>
                <a:ea typeface="+mn-ea"/>
                <a:cs typeface="Garamond"/>
              </a:rPr>
              <a:t>Selecting providers you know and trust</a:t>
            </a:r>
          </a:p>
          <a:p>
            <a:pPr defTabSz="457200" eaLnBrk="1" fontAlgn="auto" hangingPunct="1">
              <a:spcBef>
                <a:spcPts val="0"/>
              </a:spcBef>
              <a:spcAft>
                <a:spcPts val="0"/>
              </a:spcAft>
            </a:pPr>
            <a:endParaRPr lang="en-US" sz="3200" dirty="0">
              <a:solidFill>
                <a:srgbClr val="FFFFFF"/>
              </a:solidFill>
              <a:latin typeface="Garamond" panose="02020404030301010803" pitchFamily="18" charset="0"/>
              <a:ea typeface="+mn-ea"/>
              <a:cs typeface="Garamond"/>
            </a:endParaRPr>
          </a:p>
        </p:txBody>
      </p:sp>
      <p:sp>
        <p:nvSpPr>
          <p:cNvPr id="22" name="Slide Number Placeholder 3"/>
          <p:cNvSpPr>
            <a:spLocks noGrp="1"/>
          </p:cNvSpPr>
          <p:nvPr>
            <p:ph type="sldNum" sz="quarter" idx="12"/>
          </p:nvPr>
        </p:nvSpPr>
        <p:spPr>
          <a:xfrm>
            <a:off x="6553200" y="6356350"/>
            <a:ext cx="2133600" cy="365125"/>
          </a:xfrm>
        </p:spPr>
        <p:txBody>
          <a:bodyPr/>
          <a:lstStyle/>
          <a:p>
            <a:fld id="{B4D27E64-7640-A141-8E44-682CDA0206F3}" type="slidenum">
              <a:rPr lang="en-US" smtClean="0">
                <a:solidFill>
                  <a:prstClr val="black"/>
                </a:solidFill>
              </a:rPr>
              <a:pPr/>
              <a:t>11</a:t>
            </a:fld>
            <a:endParaRPr lang="en-US" dirty="0">
              <a:solidFill>
                <a:prstClr val="black"/>
              </a:solidFill>
            </a:endParaRPr>
          </a:p>
        </p:txBody>
      </p:sp>
      <p:pic>
        <p:nvPicPr>
          <p:cNvPr id="17" name="Picture 16" descr="Anthem_BCBS_REV.ai"/>
          <p:cNvPicPr>
            <a:picLocks noChangeAspect="1"/>
          </p:cNvPicPr>
          <p:nvPr/>
        </p:nvPicPr>
        <p:blipFill rotWithShape="1">
          <a:blip r:embed="rId10" cstate="email">
            <a:extLst>
              <a:ext uri="{28A0092B-C50C-407E-A947-70E740481C1C}">
                <a14:useLocalDpi xmlns:a14="http://schemas.microsoft.com/office/drawing/2010/main"/>
              </a:ext>
            </a:extLst>
          </a:blip>
          <a:srcRect l="8554" t="5080" r="2540"/>
          <a:stretch/>
        </p:blipFill>
        <p:spPr>
          <a:xfrm>
            <a:off x="7505700" y="-1"/>
            <a:ext cx="1638300" cy="583037"/>
          </a:xfrm>
          <a:prstGeom prst="rect">
            <a:avLst/>
          </a:prstGeom>
        </p:spPr>
      </p:pic>
    </p:spTree>
    <p:extLst>
      <p:ext uri="{BB962C8B-B14F-4D97-AF65-F5344CB8AC3E}">
        <p14:creationId xmlns:p14="http://schemas.microsoft.com/office/powerpoint/2010/main" val="609518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27" y="349956"/>
            <a:ext cx="3932106" cy="548640"/>
          </a:xfrm>
        </p:spPr>
        <p:txBody>
          <a:bodyPr>
            <a:normAutofit/>
          </a:bodyPr>
          <a:lstStyle/>
          <a:p>
            <a:r>
              <a:rPr lang="en-US" dirty="0" smtClean="0"/>
              <a:t>How to Find a Provider  </a:t>
            </a:r>
            <a:endParaRPr lang="en-US" dirty="0"/>
          </a:p>
        </p:txBody>
      </p:sp>
      <p:sp>
        <p:nvSpPr>
          <p:cNvPr id="3" name="Content Placeholder 2"/>
          <p:cNvSpPr>
            <a:spLocks noGrp="1"/>
          </p:cNvSpPr>
          <p:nvPr>
            <p:ph sz="half" idx="1"/>
          </p:nvPr>
        </p:nvSpPr>
        <p:spPr>
          <a:xfrm>
            <a:off x="457201" y="1463040"/>
            <a:ext cx="5695244" cy="5283835"/>
          </a:xfrm>
        </p:spPr>
        <p:txBody>
          <a:bodyPr/>
          <a:lstStyle/>
          <a:p>
            <a:pPr>
              <a:buFont typeface="Wingdings" panose="05000000000000000000" pitchFamily="2" charset="2"/>
              <a:buChar char="Ø"/>
            </a:pPr>
            <a:r>
              <a:rPr lang="en-US" sz="1800" dirty="0" smtClean="0"/>
              <a:t>Log in to your account and click </a:t>
            </a:r>
            <a:r>
              <a:rPr lang="en-US" sz="1800" b="1" dirty="0" smtClean="0"/>
              <a:t>Find a Doctor</a:t>
            </a:r>
          </a:p>
          <a:p>
            <a:pPr>
              <a:buFont typeface="Wingdings" panose="05000000000000000000" pitchFamily="2" charset="2"/>
              <a:buChar char="Ø"/>
            </a:pPr>
            <a:endParaRPr lang="en-US" sz="1200" dirty="0" smtClean="0"/>
          </a:p>
          <a:p>
            <a:pPr marL="0" indent="0">
              <a:buNone/>
            </a:pPr>
            <a:r>
              <a:rPr lang="en-US" sz="1800" dirty="0" smtClean="0"/>
              <a:t>-OR-</a:t>
            </a:r>
          </a:p>
          <a:p>
            <a:pPr>
              <a:buFont typeface="Wingdings" panose="05000000000000000000" pitchFamily="2" charset="2"/>
              <a:buChar char="Ø"/>
            </a:pPr>
            <a:endParaRPr lang="en-US" sz="1200" dirty="0"/>
          </a:p>
          <a:p>
            <a:pPr>
              <a:buFont typeface="Wingdings" panose="05000000000000000000" pitchFamily="2" charset="2"/>
              <a:buChar char="Ø"/>
            </a:pPr>
            <a:r>
              <a:rPr lang="en-US" sz="1800" dirty="0" smtClean="0"/>
              <a:t>Go to </a:t>
            </a:r>
            <a:r>
              <a:rPr lang="en-US" sz="1800" b="1" dirty="0" smtClean="0"/>
              <a:t>anthem.com</a:t>
            </a:r>
          </a:p>
          <a:p>
            <a:pPr marL="0" indent="0">
              <a:buNone/>
            </a:pPr>
            <a:endParaRPr lang="en-US" sz="1800" b="1" dirty="0" smtClean="0"/>
          </a:p>
          <a:p>
            <a:pPr>
              <a:buFont typeface="Wingdings" panose="05000000000000000000" pitchFamily="2" charset="2"/>
              <a:buChar char="Ø"/>
            </a:pPr>
            <a:r>
              <a:rPr lang="en-US" sz="1800" dirty="0" smtClean="0"/>
              <a:t>In the quick links menu, select </a:t>
            </a:r>
            <a:r>
              <a:rPr lang="en-US" sz="1800" b="1" dirty="0" smtClean="0"/>
              <a:t>Find a Doctor  </a:t>
            </a:r>
          </a:p>
          <a:p>
            <a:pPr marL="0" indent="0">
              <a:buNone/>
            </a:pPr>
            <a:endParaRPr lang="en-US" sz="1800" b="1" dirty="0" smtClean="0"/>
          </a:p>
          <a:p>
            <a:pPr>
              <a:buFont typeface="Wingdings" panose="05000000000000000000" pitchFamily="2" charset="2"/>
              <a:buChar char="Ø"/>
            </a:pPr>
            <a:r>
              <a:rPr lang="en-US" sz="1800" dirty="0" smtClean="0"/>
              <a:t>Under the Guest section, click </a:t>
            </a:r>
            <a:r>
              <a:rPr lang="en-US" sz="1800" i="1" dirty="0" smtClean="0"/>
              <a:t>Continue</a:t>
            </a:r>
          </a:p>
          <a:p>
            <a:pPr marL="0" indent="0">
              <a:buNone/>
            </a:pPr>
            <a:endParaRPr lang="en-US" sz="1800" dirty="0" smtClean="0"/>
          </a:p>
          <a:p>
            <a:pPr>
              <a:buFont typeface="Wingdings" panose="05000000000000000000" pitchFamily="2" charset="2"/>
              <a:buChar char="Ø"/>
            </a:pPr>
            <a:r>
              <a:rPr lang="en-US" sz="1800" dirty="0" smtClean="0"/>
              <a:t> </a:t>
            </a:r>
            <a:r>
              <a:rPr lang="en-US" sz="1800" dirty="0"/>
              <a:t>Select the following </a:t>
            </a:r>
            <a:r>
              <a:rPr lang="en-US" sz="1800" dirty="0" smtClean="0"/>
              <a:t>options:</a:t>
            </a:r>
            <a:endParaRPr lang="en-US" sz="1800" dirty="0"/>
          </a:p>
          <a:p>
            <a:pPr lvl="1"/>
            <a:r>
              <a:rPr lang="en-US" sz="1400" dirty="0" smtClean="0"/>
              <a:t> </a:t>
            </a:r>
            <a:r>
              <a:rPr lang="en-US" sz="1400" dirty="0"/>
              <a:t>You get insurance THROUGH MY EMPLOYER</a:t>
            </a:r>
          </a:p>
          <a:p>
            <a:pPr lvl="1"/>
            <a:r>
              <a:rPr lang="en-US" sz="1400" dirty="0" smtClean="0"/>
              <a:t> </a:t>
            </a:r>
            <a:r>
              <a:rPr lang="en-US" sz="1400" dirty="0"/>
              <a:t>Choose your STATE</a:t>
            </a:r>
          </a:p>
          <a:p>
            <a:pPr lvl="1"/>
            <a:r>
              <a:rPr lang="en-US" sz="1400" dirty="0" smtClean="0"/>
              <a:t> </a:t>
            </a:r>
            <a:r>
              <a:rPr lang="en-US" sz="1400" dirty="0"/>
              <a:t>You are searching for MEDICAL CARE</a:t>
            </a:r>
          </a:p>
          <a:p>
            <a:pPr lvl="1"/>
            <a:r>
              <a:rPr lang="en-US" sz="1400" dirty="0" smtClean="0"/>
              <a:t> </a:t>
            </a:r>
            <a:r>
              <a:rPr lang="en-US" sz="1400" dirty="0"/>
              <a:t>Your plan/network is NATIONAL PPO (BlueCard PPO)</a:t>
            </a:r>
          </a:p>
          <a:p>
            <a:pPr marL="0" indent="0">
              <a:buNone/>
            </a:pPr>
            <a:endParaRPr lang="en-US" sz="1800" dirty="0" smtClean="0"/>
          </a:p>
          <a:p>
            <a:pPr>
              <a:buFont typeface="Wingdings" panose="05000000000000000000" pitchFamily="2" charset="2"/>
              <a:buChar char="Ø"/>
            </a:pPr>
            <a:r>
              <a:rPr lang="en-US" sz="1800" dirty="0" smtClean="0"/>
              <a:t>Click </a:t>
            </a:r>
            <a:r>
              <a:rPr lang="en-US" sz="1800" i="1" dirty="0" smtClean="0"/>
              <a:t>Continue</a:t>
            </a:r>
          </a:p>
          <a:p>
            <a:pPr>
              <a:buFont typeface="Wingdings" panose="05000000000000000000" pitchFamily="2" charset="2"/>
              <a:buChar char="Ø"/>
            </a:pPr>
            <a:endParaRPr lang="en-US" sz="1600" i="1" dirty="0"/>
          </a:p>
          <a:p>
            <a:pPr marL="0" indent="0">
              <a:buNone/>
            </a:pPr>
            <a:endParaRPr lang="en-US" sz="1600" i="1" dirty="0" smtClean="0"/>
          </a:p>
        </p:txBody>
      </p:sp>
      <p:sp>
        <p:nvSpPr>
          <p:cNvPr id="7" name="Slide Number Placeholder 6"/>
          <p:cNvSpPr>
            <a:spLocks noGrp="1"/>
          </p:cNvSpPr>
          <p:nvPr>
            <p:ph type="sldNum" sz="quarter" idx="12"/>
          </p:nvPr>
        </p:nvSpPr>
        <p:spPr/>
        <p:txBody>
          <a:bodyPr/>
          <a:lstStyle/>
          <a:p>
            <a:fld id="{1A2DCB2D-F3A1-47AC-A248-15826C4C808C}" type="slidenum">
              <a:rPr lang="en-US" smtClean="0">
                <a:solidFill>
                  <a:srgbClr val="000000"/>
                </a:solidFill>
              </a:rPr>
              <a:pPr/>
              <a:t>12</a:t>
            </a:fld>
            <a:endParaRPr lang="en-US" dirty="0">
              <a:solidFill>
                <a:srgbClr val="000000"/>
              </a:solidFill>
            </a:endParaRPr>
          </a:p>
        </p:txBody>
      </p:sp>
      <p:pic>
        <p:nvPicPr>
          <p:cNvPr id="10" name="Picture 9"/>
          <p:cNvPicPr>
            <a:picLocks noChangeAspect="1"/>
          </p:cNvPicPr>
          <p:nvPr/>
        </p:nvPicPr>
        <p:blipFill>
          <a:blip r:embed="rId3"/>
          <a:stretch>
            <a:fillRect/>
          </a:stretch>
        </p:blipFill>
        <p:spPr>
          <a:xfrm>
            <a:off x="6335026" y="1198446"/>
            <a:ext cx="1847850" cy="1762125"/>
          </a:xfrm>
          <a:prstGeom prst="rect">
            <a:avLst/>
          </a:prstGeom>
        </p:spPr>
      </p:pic>
      <p:pic>
        <p:nvPicPr>
          <p:cNvPr id="11" name="Picture 10"/>
          <p:cNvPicPr>
            <a:picLocks noChangeAspect="1"/>
          </p:cNvPicPr>
          <p:nvPr/>
        </p:nvPicPr>
        <p:blipFill>
          <a:blip r:embed="rId4"/>
          <a:stretch>
            <a:fillRect/>
          </a:stretch>
        </p:blipFill>
        <p:spPr>
          <a:xfrm>
            <a:off x="4037895" y="1799201"/>
            <a:ext cx="2114550" cy="800100"/>
          </a:xfrm>
          <a:prstGeom prst="rect">
            <a:avLst/>
          </a:prstGeom>
        </p:spPr>
      </p:pic>
      <p:pic>
        <p:nvPicPr>
          <p:cNvPr id="15" name="Picture 14"/>
          <p:cNvPicPr>
            <a:picLocks noChangeAspect="1"/>
          </p:cNvPicPr>
          <p:nvPr/>
        </p:nvPicPr>
        <p:blipFill>
          <a:blip r:embed="rId5"/>
          <a:stretch>
            <a:fillRect/>
          </a:stretch>
        </p:blipFill>
        <p:spPr>
          <a:xfrm>
            <a:off x="5468719" y="3163745"/>
            <a:ext cx="3243481" cy="1856332"/>
          </a:xfrm>
          <a:prstGeom prst="rect">
            <a:avLst/>
          </a:prstGeom>
        </p:spPr>
      </p:pic>
    </p:spTree>
    <p:extLst>
      <p:ext uri="{BB962C8B-B14F-4D97-AF65-F5344CB8AC3E}">
        <p14:creationId xmlns:p14="http://schemas.microsoft.com/office/powerpoint/2010/main" val="3086993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541974" y="3119886"/>
            <a:ext cx="6054859" cy="1867668"/>
          </a:xfrm>
          <a:prstGeom prst="rect">
            <a:avLst/>
          </a:prstGeom>
        </p:spPr>
      </p:pic>
      <p:sp>
        <p:nvSpPr>
          <p:cNvPr id="4" name="Slide Number Placeholder 3"/>
          <p:cNvSpPr>
            <a:spLocks noGrp="1"/>
          </p:cNvSpPr>
          <p:nvPr>
            <p:ph type="sldNum" sz="quarter" idx="10"/>
          </p:nvPr>
        </p:nvSpPr>
        <p:spPr/>
        <p:txBody>
          <a:bodyPr/>
          <a:lstStyle/>
          <a:p>
            <a:fld id="{AB5DA29B-9140-0447-BC77-FEDFE341121F}" type="slidenum">
              <a:rPr lang="en-US">
                <a:solidFill>
                  <a:srgbClr val="000000"/>
                </a:solidFill>
              </a:rPr>
              <a:pPr/>
              <a:t>13</a:t>
            </a:fld>
            <a:endParaRPr lang="en-US">
              <a:solidFill>
                <a:srgbClr val="000000"/>
              </a:solidFill>
            </a:endParaRPr>
          </a:p>
        </p:txBody>
      </p:sp>
      <p:sp>
        <p:nvSpPr>
          <p:cNvPr id="5" name="Title 4"/>
          <p:cNvSpPr>
            <a:spLocks noGrp="1"/>
          </p:cNvSpPr>
          <p:nvPr>
            <p:ph type="title"/>
          </p:nvPr>
        </p:nvSpPr>
        <p:spPr/>
        <p:txBody>
          <a:bodyPr/>
          <a:lstStyle/>
          <a:p>
            <a:r>
              <a:rPr lang="en-US" dirty="0" smtClean="0"/>
              <a:t>Provider Search Information</a:t>
            </a:r>
            <a:endParaRPr lang="en-US" dirty="0"/>
          </a:p>
        </p:txBody>
      </p:sp>
      <p:sp>
        <p:nvSpPr>
          <p:cNvPr id="11" name="TextBox 10"/>
          <p:cNvSpPr txBox="1"/>
          <p:nvPr/>
        </p:nvSpPr>
        <p:spPr>
          <a:xfrm>
            <a:off x="580343" y="4522976"/>
            <a:ext cx="5823857" cy="201593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Care Provider</a:t>
            </a:r>
          </a:p>
          <a:p>
            <a:pPr marL="742950" lvl="1" indent="-285750">
              <a:buFont typeface="Arial" panose="020B0604020202020204" pitchFamily="34" charset="0"/>
              <a:buChar char="•"/>
            </a:pPr>
            <a:r>
              <a:rPr lang="en-US" sz="1400" dirty="0" smtClean="0"/>
              <a:t>Gender, Languages Spoken, Education, Specialties</a:t>
            </a:r>
          </a:p>
          <a:p>
            <a:pPr marL="742950" lvl="1" indent="-285750">
              <a:buFont typeface="Arial" panose="020B0604020202020204" pitchFamily="34" charset="0"/>
              <a:buChar char="•"/>
            </a:pPr>
            <a:r>
              <a:rPr lang="en-US" sz="1400" dirty="0" smtClean="0"/>
              <a:t>Affiliations</a:t>
            </a:r>
          </a:p>
          <a:p>
            <a:pPr marL="742950" lvl="1" indent="-285750">
              <a:spcAft>
                <a:spcPts val="600"/>
              </a:spcAft>
              <a:buFont typeface="Arial" panose="020B0604020202020204" pitchFamily="34" charset="0"/>
              <a:buChar char="•"/>
            </a:pPr>
            <a:r>
              <a:rPr lang="en-US" sz="1400" dirty="0" smtClean="0"/>
              <a:t>Locations</a:t>
            </a:r>
          </a:p>
          <a:p>
            <a:pPr marL="285750" indent="-285750">
              <a:buFont typeface="Arial" panose="020B0604020202020204" pitchFamily="34" charset="0"/>
              <a:buChar char="•"/>
            </a:pPr>
            <a:r>
              <a:rPr lang="en-US" dirty="0" smtClean="0"/>
              <a:t>Satisfaction &amp; Quality</a:t>
            </a:r>
          </a:p>
          <a:p>
            <a:pPr marL="742950" lvl="1" indent="-285750">
              <a:buFont typeface="Arial" panose="020B0604020202020204" pitchFamily="34" charset="0"/>
              <a:buChar char="•"/>
            </a:pPr>
            <a:r>
              <a:rPr lang="en-US" sz="1400" dirty="0" smtClean="0"/>
              <a:t>Recognition</a:t>
            </a:r>
          </a:p>
          <a:p>
            <a:pPr marL="742950" lvl="1" indent="-285750">
              <a:buFont typeface="Arial" panose="020B0604020202020204" pitchFamily="34" charset="0"/>
              <a:buChar char="•"/>
            </a:pPr>
            <a:r>
              <a:rPr lang="en-US" sz="1400" dirty="0" smtClean="0"/>
              <a:t>Awards</a:t>
            </a:r>
          </a:p>
          <a:p>
            <a:pPr marL="742950" lvl="1" indent="-285750">
              <a:buFont typeface="Arial" panose="020B0604020202020204" pitchFamily="34" charset="0"/>
              <a:buChar char="•"/>
            </a:pPr>
            <a:r>
              <a:rPr lang="en-US" sz="1400" dirty="0" smtClean="0"/>
              <a:t>Certifications</a:t>
            </a:r>
            <a:endParaRPr lang="en-US" sz="1400" dirty="0"/>
          </a:p>
        </p:txBody>
      </p:sp>
      <p:pic>
        <p:nvPicPr>
          <p:cNvPr id="16" name="Picture 15"/>
          <p:cNvPicPr>
            <a:picLocks noChangeAspect="1"/>
          </p:cNvPicPr>
          <p:nvPr/>
        </p:nvPicPr>
        <p:blipFill>
          <a:blip r:embed="rId3"/>
          <a:stretch>
            <a:fillRect/>
          </a:stretch>
        </p:blipFill>
        <p:spPr>
          <a:xfrm>
            <a:off x="743629" y="3987733"/>
            <a:ext cx="4010025" cy="419100"/>
          </a:xfrm>
          <a:prstGeom prst="rect">
            <a:avLst/>
          </a:prstGeom>
          <a:ln>
            <a:solidFill>
              <a:schemeClr val="tx1">
                <a:lumMod val="50000"/>
                <a:lumOff val="50000"/>
              </a:schemeClr>
            </a:solidFill>
          </a:ln>
        </p:spPr>
      </p:pic>
      <p:pic>
        <p:nvPicPr>
          <p:cNvPr id="3" name="Picture 2"/>
          <p:cNvPicPr>
            <a:picLocks noChangeAspect="1"/>
          </p:cNvPicPr>
          <p:nvPr/>
        </p:nvPicPr>
        <p:blipFill>
          <a:blip r:embed="rId4"/>
          <a:stretch>
            <a:fillRect/>
          </a:stretch>
        </p:blipFill>
        <p:spPr>
          <a:xfrm>
            <a:off x="580343" y="1417638"/>
            <a:ext cx="4846788" cy="1467077"/>
          </a:xfrm>
          <a:prstGeom prst="rect">
            <a:avLst/>
          </a:prstGeom>
        </p:spPr>
      </p:pic>
    </p:spTree>
    <p:extLst>
      <p:ext uri="{BB962C8B-B14F-4D97-AF65-F5344CB8AC3E}">
        <p14:creationId xmlns:p14="http://schemas.microsoft.com/office/powerpoint/2010/main" val="12182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81799287.jpg"/>
          <p:cNvPicPr>
            <a:picLocks noChangeAspect="1"/>
          </p:cNvPicPr>
          <p:nvPr/>
        </p:nvPicPr>
        <p:blipFill>
          <a:blip r:embed="rId3"/>
          <a:srcRect l="10924"/>
          <a:stretch>
            <a:fillRect/>
          </a:stretch>
        </p:blipFill>
        <p:spPr>
          <a:xfrm>
            <a:off x="-25524" y="0"/>
            <a:ext cx="9169524" cy="6858000"/>
          </a:xfrm>
          <a:prstGeom prst="rect">
            <a:avLst/>
          </a:prstGeom>
        </p:spPr>
      </p:pic>
      <p:sp>
        <p:nvSpPr>
          <p:cNvPr id="17" name="Freeform 5"/>
          <p:cNvSpPr>
            <a:spLocks/>
          </p:cNvSpPr>
          <p:nvPr/>
        </p:nvSpPr>
        <p:spPr bwMode="auto">
          <a:xfrm>
            <a:off x="252713" y="0"/>
            <a:ext cx="4000500" cy="1219200"/>
          </a:xfrm>
          <a:custGeom>
            <a:avLst/>
            <a:gdLst/>
            <a:ahLst/>
            <a:cxnLst>
              <a:cxn ang="0">
                <a:pos x="0" y="0"/>
              </a:cxn>
              <a:cxn ang="0">
                <a:pos x="22" y="696"/>
              </a:cxn>
              <a:cxn ang="0">
                <a:pos x="22" y="696"/>
              </a:cxn>
              <a:cxn ang="0">
                <a:pos x="24" y="710"/>
              </a:cxn>
              <a:cxn ang="0">
                <a:pos x="28" y="724"/>
              </a:cxn>
              <a:cxn ang="0">
                <a:pos x="36" y="736"/>
              </a:cxn>
              <a:cxn ang="0">
                <a:pos x="44" y="746"/>
              </a:cxn>
              <a:cxn ang="0">
                <a:pos x="56" y="756"/>
              </a:cxn>
              <a:cxn ang="0">
                <a:pos x="68" y="762"/>
              </a:cxn>
              <a:cxn ang="0">
                <a:pos x="82" y="766"/>
              </a:cxn>
              <a:cxn ang="0">
                <a:pos x="96" y="768"/>
              </a:cxn>
              <a:cxn ang="0">
                <a:pos x="2424" y="768"/>
              </a:cxn>
              <a:cxn ang="0">
                <a:pos x="2424" y="768"/>
              </a:cxn>
              <a:cxn ang="0">
                <a:pos x="2438" y="766"/>
              </a:cxn>
              <a:cxn ang="0">
                <a:pos x="2452" y="762"/>
              </a:cxn>
              <a:cxn ang="0">
                <a:pos x="2464" y="756"/>
              </a:cxn>
              <a:cxn ang="0">
                <a:pos x="2474" y="746"/>
              </a:cxn>
              <a:cxn ang="0">
                <a:pos x="2484" y="736"/>
              </a:cxn>
              <a:cxn ang="0">
                <a:pos x="2490" y="724"/>
              </a:cxn>
              <a:cxn ang="0">
                <a:pos x="2496" y="710"/>
              </a:cxn>
              <a:cxn ang="0">
                <a:pos x="2498" y="696"/>
              </a:cxn>
              <a:cxn ang="0">
                <a:pos x="2520" y="0"/>
              </a:cxn>
              <a:cxn ang="0">
                <a:pos x="0" y="0"/>
              </a:cxn>
            </a:cxnLst>
            <a:rect l="0" t="0" r="r" b="b"/>
            <a:pathLst>
              <a:path w="2520" h="768">
                <a:moveTo>
                  <a:pt x="0" y="0"/>
                </a:moveTo>
                <a:lnTo>
                  <a:pt x="22" y="696"/>
                </a:lnTo>
                <a:lnTo>
                  <a:pt x="22" y="696"/>
                </a:lnTo>
                <a:lnTo>
                  <a:pt x="24" y="710"/>
                </a:lnTo>
                <a:lnTo>
                  <a:pt x="28" y="724"/>
                </a:lnTo>
                <a:lnTo>
                  <a:pt x="36" y="736"/>
                </a:lnTo>
                <a:lnTo>
                  <a:pt x="44" y="746"/>
                </a:lnTo>
                <a:lnTo>
                  <a:pt x="56" y="756"/>
                </a:lnTo>
                <a:lnTo>
                  <a:pt x="68" y="762"/>
                </a:lnTo>
                <a:lnTo>
                  <a:pt x="82" y="766"/>
                </a:lnTo>
                <a:lnTo>
                  <a:pt x="96" y="768"/>
                </a:lnTo>
                <a:lnTo>
                  <a:pt x="2424" y="768"/>
                </a:lnTo>
                <a:lnTo>
                  <a:pt x="2424" y="768"/>
                </a:lnTo>
                <a:lnTo>
                  <a:pt x="2438" y="766"/>
                </a:lnTo>
                <a:lnTo>
                  <a:pt x="2452" y="762"/>
                </a:lnTo>
                <a:lnTo>
                  <a:pt x="2464" y="756"/>
                </a:lnTo>
                <a:lnTo>
                  <a:pt x="2474" y="746"/>
                </a:lnTo>
                <a:lnTo>
                  <a:pt x="2484" y="736"/>
                </a:lnTo>
                <a:lnTo>
                  <a:pt x="2490" y="724"/>
                </a:lnTo>
                <a:lnTo>
                  <a:pt x="2496" y="710"/>
                </a:lnTo>
                <a:lnTo>
                  <a:pt x="2498" y="696"/>
                </a:lnTo>
                <a:lnTo>
                  <a:pt x="2520" y="0"/>
                </a:lnTo>
                <a:lnTo>
                  <a:pt x="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dirty="0">
              <a:solidFill>
                <a:srgbClr val="005C9E"/>
              </a:solidFill>
            </a:endParaRPr>
          </a:p>
        </p:txBody>
      </p:sp>
      <p:pic>
        <p:nvPicPr>
          <p:cNvPr id="8" name="Picture 7" descr="Anthem BCBS HEX black blue vector 10 11.png"/>
          <p:cNvPicPr>
            <a:picLocks noChangeAspect="1"/>
          </p:cNvPicPr>
          <p:nvPr/>
        </p:nvPicPr>
        <p:blipFill>
          <a:blip r:embed="rId4"/>
          <a:stretch>
            <a:fillRect/>
          </a:stretch>
        </p:blipFill>
        <p:spPr>
          <a:xfrm>
            <a:off x="7607543" y="153254"/>
            <a:ext cx="1365021" cy="259496"/>
          </a:xfrm>
          <a:prstGeom prst="rect">
            <a:avLst/>
          </a:prstGeom>
        </p:spPr>
      </p:pic>
      <p:sp>
        <p:nvSpPr>
          <p:cNvPr id="16" name="Slide Number Placeholder 15"/>
          <p:cNvSpPr>
            <a:spLocks noGrp="1"/>
          </p:cNvSpPr>
          <p:nvPr>
            <p:ph type="sldNum" sz="quarter" idx="10"/>
          </p:nvPr>
        </p:nvSpPr>
        <p:spPr/>
        <p:txBody>
          <a:bodyPr/>
          <a:lstStyle/>
          <a:p>
            <a:fld id="{AB5DA29B-9140-0447-BC77-FEDFE341121F}" type="slidenum">
              <a:rPr lang="en-US">
                <a:solidFill>
                  <a:srgbClr val="000000"/>
                </a:solidFill>
              </a:rPr>
              <a:pPr/>
              <a:t>14</a:t>
            </a:fld>
            <a:endParaRPr lang="en-US" dirty="0">
              <a:solidFill>
                <a:srgbClr val="000000"/>
              </a:solidFill>
            </a:endParaRPr>
          </a:p>
        </p:txBody>
      </p:sp>
      <p:sp>
        <p:nvSpPr>
          <p:cNvPr id="3" name="Title 2"/>
          <p:cNvSpPr>
            <a:spLocks noGrp="1"/>
          </p:cNvSpPr>
          <p:nvPr>
            <p:ph type="title"/>
          </p:nvPr>
        </p:nvSpPr>
        <p:spPr>
          <a:xfrm>
            <a:off x="310739" y="134232"/>
            <a:ext cx="5288806" cy="1036200"/>
          </a:xfrm>
        </p:spPr>
        <p:txBody>
          <a:bodyPr>
            <a:normAutofit fontScale="90000"/>
          </a:bodyPr>
          <a:lstStyle/>
          <a:p>
            <a:r>
              <a:rPr lang="en-US" sz="3100" dirty="0">
                <a:solidFill>
                  <a:schemeClr val="bg1"/>
                </a:solidFill>
              </a:rPr>
              <a:t>Anthem’s </a:t>
            </a:r>
            <a:r>
              <a:rPr lang="en-US" sz="3100" dirty="0" smtClean="0">
                <a:solidFill>
                  <a:schemeClr val="bg1"/>
                </a:solidFill>
              </a:rPr>
              <a:t>Plan </a:t>
            </a:r>
            <a:r>
              <a:rPr lang="en-US" sz="3100" dirty="0">
                <a:solidFill>
                  <a:schemeClr val="bg1"/>
                </a:solidFill>
              </a:rPr>
              <a:t>I</a:t>
            </a:r>
            <a:r>
              <a:rPr lang="en-US" sz="3100" dirty="0" smtClean="0">
                <a:solidFill>
                  <a:schemeClr val="bg1"/>
                </a:solidFill>
              </a:rPr>
              <a:t>ncludes</a:t>
            </a:r>
            <a:r>
              <a:rPr lang="en-US" sz="3100" dirty="0">
                <a:solidFill>
                  <a:schemeClr val="bg1"/>
                </a:solidFill>
              </a:rPr>
              <a:t>: </a:t>
            </a:r>
            <a:r>
              <a:rPr lang="en-US" dirty="0">
                <a:solidFill>
                  <a:schemeClr val="bg1"/>
                </a:solidFill>
              </a:rPr>
              <a:t/>
            </a:r>
            <a:br>
              <a:rPr lang="en-US" dirty="0">
                <a:solidFill>
                  <a:schemeClr val="bg1"/>
                </a:solidFill>
              </a:rPr>
            </a:br>
            <a:r>
              <a:rPr lang="en-US" dirty="0" smtClean="0">
                <a:solidFill>
                  <a:schemeClr val="bg2"/>
                </a:solidFill>
              </a:rPr>
              <a:t>Anthem’s </a:t>
            </a:r>
            <a:r>
              <a:rPr lang="en-US" dirty="0">
                <a:solidFill>
                  <a:schemeClr val="bg2"/>
                </a:solidFill>
              </a:rPr>
              <a:t>plan includes: </a:t>
            </a:r>
            <a:br>
              <a:rPr lang="en-US" dirty="0">
                <a:solidFill>
                  <a:schemeClr val="bg2"/>
                </a:solidFill>
              </a:rPr>
            </a:br>
            <a:endParaRPr lang="en-US" dirty="0"/>
          </a:p>
        </p:txBody>
      </p:sp>
      <p:sp>
        <p:nvSpPr>
          <p:cNvPr id="10" name="Freeform 10"/>
          <p:cNvSpPr>
            <a:spLocks/>
          </p:cNvSpPr>
          <p:nvPr/>
        </p:nvSpPr>
        <p:spPr bwMode="auto">
          <a:xfrm>
            <a:off x="0" y="1285745"/>
            <a:ext cx="4318000" cy="2779700"/>
          </a:xfrm>
          <a:custGeom>
            <a:avLst/>
            <a:gdLst/>
            <a:ahLst/>
            <a:cxnLst>
              <a:cxn ang="0">
                <a:pos x="0" y="1377"/>
              </a:cxn>
              <a:cxn ang="0">
                <a:pos x="2045" y="1313"/>
              </a:cxn>
              <a:cxn ang="0">
                <a:pos x="2045" y="1313"/>
              </a:cxn>
              <a:cxn ang="0">
                <a:pos x="2053" y="1313"/>
              </a:cxn>
              <a:cxn ang="0">
                <a:pos x="2059" y="1310"/>
              </a:cxn>
              <a:cxn ang="0">
                <a:pos x="2064" y="1306"/>
              </a:cxn>
              <a:cxn ang="0">
                <a:pos x="2070" y="1303"/>
              </a:cxn>
              <a:cxn ang="0">
                <a:pos x="2073" y="1297"/>
              </a:cxn>
              <a:cxn ang="0">
                <a:pos x="2076" y="1292"/>
              </a:cxn>
              <a:cxn ang="0">
                <a:pos x="2080" y="1284"/>
              </a:cxn>
              <a:cxn ang="0">
                <a:pos x="2080" y="1278"/>
              </a:cxn>
              <a:cxn ang="0">
                <a:pos x="2080" y="101"/>
              </a:cxn>
              <a:cxn ang="0">
                <a:pos x="2080" y="101"/>
              </a:cxn>
              <a:cxn ang="0">
                <a:pos x="2080" y="93"/>
              </a:cxn>
              <a:cxn ang="0">
                <a:pos x="2076" y="87"/>
              </a:cxn>
              <a:cxn ang="0">
                <a:pos x="2073" y="82"/>
              </a:cxn>
              <a:cxn ang="0">
                <a:pos x="2070" y="76"/>
              </a:cxn>
              <a:cxn ang="0">
                <a:pos x="2064" y="73"/>
              </a:cxn>
              <a:cxn ang="0">
                <a:pos x="2059" y="70"/>
              </a:cxn>
              <a:cxn ang="0">
                <a:pos x="2053" y="67"/>
              </a:cxn>
              <a:cxn ang="0">
                <a:pos x="2045" y="67"/>
              </a:cxn>
              <a:cxn ang="0">
                <a:pos x="0" y="0"/>
              </a:cxn>
              <a:cxn ang="0">
                <a:pos x="0" y="1377"/>
              </a:cxn>
            </a:cxnLst>
            <a:rect l="0" t="0" r="r" b="b"/>
            <a:pathLst>
              <a:path w="2080" h="1377">
                <a:moveTo>
                  <a:pt x="0" y="1377"/>
                </a:moveTo>
                <a:lnTo>
                  <a:pt x="2045" y="1313"/>
                </a:lnTo>
                <a:lnTo>
                  <a:pt x="2045" y="1313"/>
                </a:lnTo>
                <a:lnTo>
                  <a:pt x="2053" y="1313"/>
                </a:lnTo>
                <a:lnTo>
                  <a:pt x="2059" y="1310"/>
                </a:lnTo>
                <a:lnTo>
                  <a:pt x="2064" y="1306"/>
                </a:lnTo>
                <a:lnTo>
                  <a:pt x="2070" y="1303"/>
                </a:lnTo>
                <a:lnTo>
                  <a:pt x="2073" y="1297"/>
                </a:lnTo>
                <a:lnTo>
                  <a:pt x="2076" y="1292"/>
                </a:lnTo>
                <a:lnTo>
                  <a:pt x="2080" y="1284"/>
                </a:lnTo>
                <a:lnTo>
                  <a:pt x="2080" y="1278"/>
                </a:lnTo>
                <a:lnTo>
                  <a:pt x="2080" y="101"/>
                </a:lnTo>
                <a:lnTo>
                  <a:pt x="2080" y="101"/>
                </a:lnTo>
                <a:lnTo>
                  <a:pt x="2080" y="93"/>
                </a:lnTo>
                <a:lnTo>
                  <a:pt x="2076" y="87"/>
                </a:lnTo>
                <a:lnTo>
                  <a:pt x="2073" y="82"/>
                </a:lnTo>
                <a:lnTo>
                  <a:pt x="2070" y="76"/>
                </a:lnTo>
                <a:lnTo>
                  <a:pt x="2064" y="73"/>
                </a:lnTo>
                <a:lnTo>
                  <a:pt x="2059" y="70"/>
                </a:lnTo>
                <a:lnTo>
                  <a:pt x="2053" y="67"/>
                </a:lnTo>
                <a:lnTo>
                  <a:pt x="2045" y="67"/>
                </a:lnTo>
                <a:lnTo>
                  <a:pt x="0" y="0"/>
                </a:lnTo>
                <a:lnTo>
                  <a:pt x="0" y="1377"/>
                </a:lnTo>
                <a:close/>
              </a:path>
            </a:pathLst>
          </a:custGeom>
          <a:solidFill>
            <a:schemeClr val="bg1">
              <a:alpha val="75000"/>
            </a:schemeClr>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dirty="0">
              <a:solidFill>
                <a:srgbClr val="005C9E"/>
              </a:solidFill>
            </a:endParaRPr>
          </a:p>
        </p:txBody>
      </p:sp>
      <p:sp>
        <p:nvSpPr>
          <p:cNvPr id="23" name="Content Placeholder 22"/>
          <p:cNvSpPr>
            <a:spLocks noGrp="1"/>
          </p:cNvSpPr>
          <p:nvPr>
            <p:ph idx="1"/>
          </p:nvPr>
        </p:nvSpPr>
        <p:spPr>
          <a:xfrm>
            <a:off x="252713" y="1617134"/>
            <a:ext cx="3679853" cy="2440988"/>
          </a:xfrm>
        </p:spPr>
        <p:txBody>
          <a:bodyPr/>
          <a:lstStyle/>
          <a:p>
            <a:pPr marL="169863" lvl="1" indent="-169863" eaLnBrk="0" hangingPunct="0">
              <a:spcBef>
                <a:spcPts val="300"/>
              </a:spcBef>
              <a:buFont typeface="Arial"/>
              <a:buChar char="•"/>
            </a:pPr>
            <a:r>
              <a:rPr lang="en-US" sz="1600" dirty="0" smtClean="0"/>
              <a:t>Access </a:t>
            </a:r>
            <a:r>
              <a:rPr lang="en-US" sz="1600" dirty="0"/>
              <a:t>to one of the nation’s largest networks of doctors</a:t>
            </a:r>
          </a:p>
          <a:p>
            <a:pPr marL="169863" lvl="1" indent="-169863" eaLnBrk="0" hangingPunct="0">
              <a:spcBef>
                <a:spcPts val="400"/>
              </a:spcBef>
              <a:buFont typeface="Arial"/>
              <a:buChar char="•"/>
            </a:pPr>
            <a:r>
              <a:rPr lang="en-US" sz="1600" dirty="0"/>
              <a:t>Prescription drug coverage with money-saving mail service</a:t>
            </a:r>
          </a:p>
          <a:p>
            <a:pPr marL="169863" lvl="1" indent="-169863" eaLnBrk="0" hangingPunct="0">
              <a:spcBef>
                <a:spcPts val="400"/>
              </a:spcBef>
              <a:buFont typeface="Arial"/>
              <a:buChar char="•"/>
            </a:pPr>
            <a:r>
              <a:rPr lang="en-US" sz="1600" dirty="0"/>
              <a:t>Free preventive care, like annual checkups and vaccinations</a:t>
            </a:r>
          </a:p>
          <a:p>
            <a:pPr marL="169863" lvl="1" indent="-169863" eaLnBrk="0" hangingPunct="0">
              <a:spcBef>
                <a:spcPts val="400"/>
              </a:spcBef>
              <a:buFont typeface="Arial"/>
              <a:buChar char="•"/>
            </a:pPr>
            <a:r>
              <a:rPr lang="en-US" sz="1600" dirty="0"/>
              <a:t>Health and wellness tools that help you get the most out of your plan</a:t>
            </a:r>
          </a:p>
          <a:p>
            <a:pPr marL="0" indent="0">
              <a:lnSpc>
                <a:spcPts val="2500"/>
              </a:lnSpc>
              <a:buNone/>
            </a:pPr>
            <a:endParaRPr lang="en-US" dirty="0">
              <a:solidFill>
                <a:srgbClr val="595959"/>
              </a:solidFill>
            </a:endParaRPr>
          </a:p>
        </p:txBody>
      </p:sp>
    </p:spTree>
    <p:extLst>
      <p:ext uri="{BB962C8B-B14F-4D97-AF65-F5344CB8AC3E}">
        <p14:creationId xmlns:p14="http://schemas.microsoft.com/office/powerpoint/2010/main" val="1561445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ill-2.jpg"/>
          <p:cNvPicPr>
            <a:picLocks noChangeAspect="1"/>
          </p:cNvPicPr>
          <p:nvPr/>
        </p:nvPicPr>
        <p:blipFill>
          <a:blip r:embed="rId3"/>
          <a:stretch>
            <a:fillRect/>
          </a:stretch>
        </p:blipFill>
        <p:spPr>
          <a:xfrm>
            <a:off x="0" y="48143"/>
            <a:ext cx="9144001" cy="6858000"/>
          </a:xfrm>
          <a:prstGeom prst="rect">
            <a:avLst/>
          </a:prstGeom>
        </p:spPr>
      </p:pic>
      <p:pic>
        <p:nvPicPr>
          <p:cNvPr id="11" name="Picture 10" descr="corner fade1.png"/>
          <p:cNvPicPr>
            <a:picLocks noChangeAspect="1"/>
          </p:cNvPicPr>
          <p:nvPr/>
        </p:nvPicPr>
        <p:blipFill>
          <a:blip r:embed="rId4"/>
          <a:stretch>
            <a:fillRect/>
          </a:stretch>
        </p:blipFill>
        <p:spPr>
          <a:xfrm>
            <a:off x="4476751" y="-1"/>
            <a:ext cx="4667250" cy="3728727"/>
          </a:xfrm>
          <a:prstGeom prst="rect">
            <a:avLst/>
          </a:prstGeom>
        </p:spPr>
      </p:pic>
      <p:sp>
        <p:nvSpPr>
          <p:cNvPr id="20" name="Freeform 18"/>
          <p:cNvSpPr>
            <a:spLocks/>
          </p:cNvSpPr>
          <p:nvPr/>
        </p:nvSpPr>
        <p:spPr bwMode="auto">
          <a:xfrm>
            <a:off x="-14415" y="158750"/>
            <a:ext cx="4226582" cy="1037167"/>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dirty="0">
              <a:solidFill>
                <a:srgbClr val="005C9E"/>
              </a:solidFill>
            </a:endParaRPr>
          </a:p>
        </p:txBody>
      </p:sp>
      <p:sp>
        <p:nvSpPr>
          <p:cNvPr id="18" name="Freeform 5"/>
          <p:cNvSpPr>
            <a:spLocks/>
          </p:cNvSpPr>
          <p:nvPr/>
        </p:nvSpPr>
        <p:spPr bwMode="auto">
          <a:xfrm rot="10800000">
            <a:off x="-5" y="1712218"/>
            <a:ext cx="2597422" cy="3284325"/>
          </a:xfrm>
          <a:custGeom>
            <a:avLst/>
            <a:gdLst/>
            <a:ahLst/>
            <a:cxnLst>
              <a:cxn ang="0">
                <a:pos x="1928" y="0"/>
              </a:cxn>
              <a:cxn ang="0">
                <a:pos x="64" y="55"/>
              </a:cxn>
              <a:cxn ang="0">
                <a:pos x="64" y="55"/>
              </a:cxn>
              <a:cxn ang="0">
                <a:pos x="52" y="57"/>
              </a:cxn>
              <a:cxn ang="0">
                <a:pos x="39" y="60"/>
              </a:cxn>
              <a:cxn ang="0">
                <a:pos x="28" y="66"/>
              </a:cxn>
              <a:cxn ang="0">
                <a:pos x="19" y="74"/>
              </a:cxn>
              <a:cxn ang="0">
                <a:pos x="11" y="82"/>
              </a:cxn>
              <a:cxn ang="0">
                <a:pos x="4" y="93"/>
              </a:cxn>
              <a:cxn ang="0">
                <a:pos x="1" y="104"/>
              </a:cxn>
              <a:cxn ang="0">
                <a:pos x="0" y="117"/>
              </a:cxn>
              <a:cxn ang="0">
                <a:pos x="0" y="1114"/>
              </a:cxn>
              <a:cxn ang="0">
                <a:pos x="0" y="1114"/>
              </a:cxn>
              <a:cxn ang="0">
                <a:pos x="1" y="1127"/>
              </a:cxn>
              <a:cxn ang="0">
                <a:pos x="4" y="1138"/>
              </a:cxn>
              <a:cxn ang="0">
                <a:pos x="11" y="1147"/>
              </a:cxn>
              <a:cxn ang="0">
                <a:pos x="19" y="1157"/>
              </a:cxn>
              <a:cxn ang="0">
                <a:pos x="28" y="1165"/>
              </a:cxn>
              <a:cxn ang="0">
                <a:pos x="39" y="1171"/>
              </a:cxn>
              <a:cxn ang="0">
                <a:pos x="52" y="1174"/>
              </a:cxn>
              <a:cxn ang="0">
                <a:pos x="64" y="1176"/>
              </a:cxn>
              <a:cxn ang="0">
                <a:pos x="1928" y="1231"/>
              </a:cxn>
              <a:cxn ang="0">
                <a:pos x="1928" y="0"/>
              </a:cxn>
            </a:cxnLst>
            <a:rect l="0" t="0" r="r" b="b"/>
            <a:pathLst>
              <a:path w="1928" h="1231">
                <a:moveTo>
                  <a:pt x="1928" y="0"/>
                </a:moveTo>
                <a:lnTo>
                  <a:pt x="64" y="55"/>
                </a:lnTo>
                <a:lnTo>
                  <a:pt x="64" y="55"/>
                </a:lnTo>
                <a:lnTo>
                  <a:pt x="52" y="57"/>
                </a:lnTo>
                <a:lnTo>
                  <a:pt x="39" y="60"/>
                </a:lnTo>
                <a:lnTo>
                  <a:pt x="28" y="66"/>
                </a:lnTo>
                <a:lnTo>
                  <a:pt x="19" y="74"/>
                </a:lnTo>
                <a:lnTo>
                  <a:pt x="11" y="82"/>
                </a:lnTo>
                <a:lnTo>
                  <a:pt x="4" y="93"/>
                </a:lnTo>
                <a:lnTo>
                  <a:pt x="1" y="104"/>
                </a:lnTo>
                <a:lnTo>
                  <a:pt x="0" y="117"/>
                </a:lnTo>
                <a:lnTo>
                  <a:pt x="0" y="1114"/>
                </a:lnTo>
                <a:lnTo>
                  <a:pt x="0" y="1114"/>
                </a:lnTo>
                <a:lnTo>
                  <a:pt x="1" y="1127"/>
                </a:lnTo>
                <a:lnTo>
                  <a:pt x="4" y="1138"/>
                </a:lnTo>
                <a:lnTo>
                  <a:pt x="11" y="1147"/>
                </a:lnTo>
                <a:lnTo>
                  <a:pt x="19" y="1157"/>
                </a:lnTo>
                <a:lnTo>
                  <a:pt x="28" y="1165"/>
                </a:lnTo>
                <a:lnTo>
                  <a:pt x="39" y="1171"/>
                </a:lnTo>
                <a:lnTo>
                  <a:pt x="52" y="1174"/>
                </a:lnTo>
                <a:lnTo>
                  <a:pt x="64" y="1176"/>
                </a:lnTo>
                <a:lnTo>
                  <a:pt x="1928" y="1231"/>
                </a:lnTo>
                <a:lnTo>
                  <a:pt x="1928"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dirty="0">
              <a:solidFill>
                <a:srgbClr val="005C9E"/>
              </a:solidFill>
            </a:endParaRPr>
          </a:p>
        </p:txBody>
      </p:sp>
      <p:sp>
        <p:nvSpPr>
          <p:cNvPr id="8" name="TextBox 7"/>
          <p:cNvSpPr txBox="1"/>
          <p:nvPr/>
        </p:nvSpPr>
        <p:spPr>
          <a:xfrm>
            <a:off x="2753141" y="1291930"/>
            <a:ext cx="6041957" cy="5724644"/>
          </a:xfrm>
          <a:prstGeom prst="rect">
            <a:avLst/>
          </a:prstGeom>
          <a:noFill/>
        </p:spPr>
        <p:txBody>
          <a:bodyPr wrap="square" rtlCol="0">
            <a:spAutoFit/>
          </a:bodyPr>
          <a:lstStyle/>
          <a:p>
            <a:pPr eaLnBrk="0" fontAlgn="base" hangingPunct="0">
              <a:spcBef>
                <a:spcPct val="0"/>
              </a:spcBef>
              <a:spcAft>
                <a:spcPct val="0"/>
              </a:spcAft>
            </a:pPr>
            <a:r>
              <a:rPr lang="en-US" b="1" dirty="0" smtClean="0">
                <a:solidFill>
                  <a:srgbClr val="1364AE"/>
                </a:solidFill>
              </a:rPr>
              <a:t>Save money</a:t>
            </a:r>
          </a:p>
          <a:p>
            <a:pPr marL="285750" indent="-285750" eaLnBrk="0" fontAlgn="base" hangingPunct="0">
              <a:spcBef>
                <a:spcPct val="0"/>
              </a:spcBef>
              <a:spcAft>
                <a:spcPts val="600"/>
              </a:spcAft>
              <a:buFont typeface="Arial"/>
              <a:buChar char="•"/>
            </a:pPr>
            <a:r>
              <a:rPr lang="en-US" sz="1600" dirty="0" smtClean="0">
                <a:solidFill>
                  <a:srgbClr val="000000">
                    <a:lumMod val="65000"/>
                    <a:lumOff val="35000"/>
                  </a:srgbClr>
                </a:solidFill>
              </a:rPr>
              <a:t>Ask your doctor if there’s a generic equivalent for the brand-name medications you’ve been using</a:t>
            </a:r>
          </a:p>
          <a:p>
            <a:pPr marL="285750" indent="-285750" eaLnBrk="0" fontAlgn="base" hangingPunct="0">
              <a:spcBef>
                <a:spcPct val="0"/>
              </a:spcBef>
              <a:spcAft>
                <a:spcPct val="0"/>
              </a:spcAft>
              <a:buFont typeface="Arial"/>
              <a:buChar char="•"/>
            </a:pPr>
            <a:r>
              <a:rPr lang="en-US" altLang="en-US" sz="1600" dirty="0" smtClean="0">
                <a:solidFill>
                  <a:schemeClr val="tx1">
                    <a:lumMod val="65000"/>
                    <a:lumOff val="35000"/>
                  </a:schemeClr>
                </a:solidFill>
              </a:rPr>
              <a:t>Participate </a:t>
            </a:r>
            <a:r>
              <a:rPr lang="en-US" altLang="en-US" sz="1600" dirty="0">
                <a:solidFill>
                  <a:schemeClr val="tx1">
                    <a:lumMod val="65000"/>
                    <a:lumOff val="35000"/>
                  </a:schemeClr>
                </a:solidFill>
              </a:rPr>
              <a:t>in </a:t>
            </a:r>
            <a:r>
              <a:rPr lang="en-US" altLang="en-US" sz="1600" dirty="0" smtClean="0">
                <a:solidFill>
                  <a:schemeClr val="tx1">
                    <a:lumMod val="65000"/>
                    <a:lumOff val="35000"/>
                  </a:schemeClr>
                </a:solidFill>
              </a:rPr>
              <a:t>pharmacy generic </a:t>
            </a:r>
            <a:r>
              <a:rPr lang="en-US" altLang="en-US" sz="1600" dirty="0">
                <a:solidFill>
                  <a:schemeClr val="tx1">
                    <a:lumMod val="65000"/>
                    <a:lumOff val="35000"/>
                  </a:schemeClr>
                </a:solidFill>
              </a:rPr>
              <a:t>Rx s</a:t>
            </a:r>
            <a:r>
              <a:rPr lang="en-US" altLang="en-US" sz="1600" dirty="0" smtClean="0">
                <a:solidFill>
                  <a:schemeClr val="tx1">
                    <a:lumMod val="65000"/>
                    <a:lumOff val="35000"/>
                  </a:schemeClr>
                </a:solidFill>
              </a:rPr>
              <a:t>ales</a:t>
            </a:r>
          </a:p>
          <a:p>
            <a:pPr marL="742950" lvl="1" indent="-285750">
              <a:spcAft>
                <a:spcPts val="600"/>
              </a:spcAft>
              <a:buFont typeface="Arial"/>
              <a:buChar char="•"/>
            </a:pPr>
            <a:r>
              <a:rPr lang="en-US" altLang="en-US" sz="1400" dirty="0" smtClean="0">
                <a:solidFill>
                  <a:schemeClr val="tx1">
                    <a:lumMod val="65000"/>
                    <a:lumOff val="35000"/>
                  </a:schemeClr>
                </a:solidFill>
              </a:rPr>
              <a:t>Many </a:t>
            </a:r>
            <a:r>
              <a:rPr lang="en-US" altLang="en-US" sz="1400" dirty="0">
                <a:solidFill>
                  <a:schemeClr val="tx1">
                    <a:lumMod val="65000"/>
                    <a:lumOff val="35000"/>
                  </a:schemeClr>
                </a:solidFill>
              </a:rPr>
              <a:t>retail chains </a:t>
            </a:r>
            <a:r>
              <a:rPr lang="en-US" altLang="en-US" sz="1400" dirty="0" smtClean="0">
                <a:solidFill>
                  <a:schemeClr val="tx1">
                    <a:lumMod val="65000"/>
                    <a:lumOff val="35000"/>
                  </a:schemeClr>
                </a:solidFill>
              </a:rPr>
              <a:t>offer discount </a:t>
            </a:r>
            <a:r>
              <a:rPr lang="en-US" altLang="en-US" sz="1400" dirty="0">
                <a:solidFill>
                  <a:schemeClr val="tx1">
                    <a:lumMod val="65000"/>
                    <a:lumOff val="35000"/>
                  </a:schemeClr>
                </a:solidFill>
              </a:rPr>
              <a:t>generic drug programs where you can receive certain medications for a discount price of around $4 for a 30-day </a:t>
            </a:r>
            <a:r>
              <a:rPr lang="en-US" altLang="en-US" sz="1400" dirty="0" smtClean="0">
                <a:solidFill>
                  <a:schemeClr val="tx1">
                    <a:lumMod val="65000"/>
                    <a:lumOff val="35000"/>
                  </a:schemeClr>
                </a:solidFill>
              </a:rPr>
              <a:t>supply </a:t>
            </a:r>
            <a:r>
              <a:rPr lang="en-US" altLang="en-US" sz="1400" dirty="0">
                <a:solidFill>
                  <a:schemeClr val="tx1">
                    <a:lumMod val="65000"/>
                    <a:lumOff val="35000"/>
                  </a:schemeClr>
                </a:solidFill>
              </a:rPr>
              <a:t>or $10 for a 90-day supply</a:t>
            </a:r>
            <a:r>
              <a:rPr lang="en-US" altLang="en-US" sz="1400" dirty="0" smtClean="0">
                <a:solidFill>
                  <a:schemeClr val="tx1">
                    <a:lumMod val="65000"/>
                    <a:lumOff val="35000"/>
                  </a:schemeClr>
                </a:solidFill>
              </a:rPr>
              <a:t>.</a:t>
            </a:r>
            <a:endParaRPr lang="en-US" sz="1600" dirty="0" smtClean="0">
              <a:solidFill>
                <a:srgbClr val="000000">
                  <a:lumMod val="65000"/>
                  <a:lumOff val="35000"/>
                </a:srgbClr>
              </a:solidFill>
            </a:endParaRPr>
          </a:p>
          <a:p>
            <a:pPr marL="285750" indent="-285750" eaLnBrk="0" fontAlgn="base" hangingPunct="0">
              <a:spcBef>
                <a:spcPct val="0"/>
              </a:spcBef>
              <a:spcAft>
                <a:spcPct val="0"/>
              </a:spcAft>
              <a:buFont typeface="Arial"/>
              <a:buChar char="•"/>
            </a:pPr>
            <a:r>
              <a:rPr lang="en-US" sz="1600" dirty="0" smtClean="0">
                <a:solidFill>
                  <a:srgbClr val="000000">
                    <a:lumMod val="65000"/>
                    <a:lumOff val="35000"/>
                  </a:srgbClr>
                </a:solidFill>
              </a:rPr>
              <a:t>Get a 90-day supply of maintenance drugs via mail for less money than if purchased at a pharmacy</a:t>
            </a:r>
          </a:p>
          <a:p>
            <a:pPr marL="742950" lvl="1" indent="-285750">
              <a:buFont typeface="Arial" panose="020B0604020202020204" pitchFamily="34" charset="0"/>
              <a:buChar char="•"/>
            </a:pPr>
            <a:r>
              <a:rPr lang="en-US" sz="1400" dirty="0" smtClean="0"/>
              <a:t>Go </a:t>
            </a:r>
            <a:r>
              <a:rPr lang="en-US" sz="1400" dirty="0"/>
              <a:t>to anthem.com. Choose Manage Your Prescriptions on the home page and log in, then choose Switch to Home Delivery. </a:t>
            </a:r>
          </a:p>
          <a:p>
            <a:pPr marL="742950" lvl="1" indent="-285750">
              <a:buFont typeface="Arial" panose="020B0604020202020204" pitchFamily="34" charset="0"/>
              <a:buChar char="•"/>
            </a:pPr>
            <a:r>
              <a:rPr lang="en-US" sz="1400" dirty="0" smtClean="0"/>
              <a:t>Call </a:t>
            </a:r>
            <a:r>
              <a:rPr lang="en-US" sz="1400" dirty="0"/>
              <a:t>us 24/7 at </a:t>
            </a:r>
            <a:r>
              <a:rPr lang="en-US" sz="1400" dirty="0" smtClean="0"/>
              <a:t>1-866-216-5449.</a:t>
            </a:r>
            <a:endParaRPr lang="en-US" sz="1400" dirty="0" smtClean="0">
              <a:solidFill>
                <a:srgbClr val="000000">
                  <a:lumMod val="65000"/>
                  <a:lumOff val="35000"/>
                </a:srgbClr>
              </a:solidFill>
            </a:endParaRPr>
          </a:p>
          <a:p>
            <a:pPr eaLnBrk="0" fontAlgn="base" hangingPunct="0">
              <a:spcBef>
                <a:spcPct val="0"/>
              </a:spcBef>
              <a:spcAft>
                <a:spcPct val="0"/>
              </a:spcAft>
            </a:pPr>
            <a:endParaRPr lang="en-US" dirty="0">
              <a:solidFill>
                <a:srgbClr val="000000">
                  <a:lumMod val="65000"/>
                  <a:lumOff val="35000"/>
                </a:srgbClr>
              </a:solidFill>
            </a:endParaRPr>
          </a:p>
          <a:p>
            <a:r>
              <a:rPr lang="en-US" b="1" dirty="0" smtClean="0">
                <a:solidFill>
                  <a:srgbClr val="1364AE"/>
                </a:solidFill>
              </a:rPr>
              <a:t>Save </a:t>
            </a:r>
            <a:r>
              <a:rPr lang="en-US" b="1" dirty="0">
                <a:solidFill>
                  <a:srgbClr val="1364AE"/>
                </a:solidFill>
              </a:rPr>
              <a:t>time</a:t>
            </a:r>
          </a:p>
          <a:p>
            <a:pPr marL="285750" indent="-285750">
              <a:buFont typeface="Arial"/>
              <a:buChar char="•"/>
            </a:pPr>
            <a:r>
              <a:rPr lang="en-US" sz="1600" dirty="0">
                <a:solidFill>
                  <a:srgbClr val="000000">
                    <a:lumMod val="65000"/>
                    <a:lumOff val="35000"/>
                  </a:srgbClr>
                </a:solidFill>
              </a:rPr>
              <a:t>Refill your prescriptions </a:t>
            </a:r>
            <a:r>
              <a:rPr lang="en-US" sz="1600" dirty="0" smtClean="0">
                <a:solidFill>
                  <a:srgbClr val="000000">
                    <a:lumMod val="65000"/>
                    <a:lumOff val="35000"/>
                  </a:srgbClr>
                </a:solidFill>
              </a:rPr>
              <a:t>online </a:t>
            </a:r>
            <a:r>
              <a:rPr lang="en-US" sz="1600" dirty="0">
                <a:solidFill>
                  <a:srgbClr val="000000">
                    <a:lumMod val="65000"/>
                    <a:lumOff val="35000"/>
                  </a:srgbClr>
                </a:solidFill>
              </a:rPr>
              <a:t>or over the phone</a:t>
            </a:r>
          </a:p>
          <a:p>
            <a:pPr marL="285750" indent="-285750">
              <a:spcAft>
                <a:spcPts val="0"/>
              </a:spcAft>
              <a:buFont typeface="Arial"/>
              <a:buChar char="•"/>
            </a:pPr>
            <a:r>
              <a:rPr lang="en-US" sz="1600" dirty="0">
                <a:solidFill>
                  <a:srgbClr val="000000">
                    <a:lumMod val="65000"/>
                    <a:lumOff val="35000"/>
                  </a:srgbClr>
                </a:solidFill>
              </a:rPr>
              <a:t>Take advantage of home </a:t>
            </a:r>
            <a:r>
              <a:rPr lang="en-US" sz="1600" dirty="0" smtClean="0">
                <a:solidFill>
                  <a:srgbClr val="000000">
                    <a:lumMod val="65000"/>
                    <a:lumOff val="35000"/>
                  </a:srgbClr>
                </a:solidFill>
              </a:rPr>
              <a:t>delivery</a:t>
            </a:r>
            <a:endParaRPr lang="en-US" sz="1600" dirty="0">
              <a:solidFill>
                <a:srgbClr val="000000">
                  <a:lumMod val="65000"/>
                  <a:lumOff val="35000"/>
                </a:srgbClr>
              </a:solidFill>
            </a:endParaRPr>
          </a:p>
          <a:p>
            <a:endParaRPr lang="en-US" dirty="0">
              <a:solidFill>
                <a:srgbClr val="000000">
                  <a:lumMod val="65000"/>
                  <a:lumOff val="35000"/>
                </a:srgbClr>
              </a:solidFill>
            </a:endParaRPr>
          </a:p>
          <a:p>
            <a:pPr eaLnBrk="0" fontAlgn="base" hangingPunct="0">
              <a:spcBef>
                <a:spcPct val="0"/>
              </a:spcBef>
              <a:spcAft>
                <a:spcPct val="0"/>
              </a:spcAft>
            </a:pPr>
            <a:endParaRPr lang="en-US" dirty="0">
              <a:solidFill>
                <a:srgbClr val="000000">
                  <a:lumMod val="65000"/>
                  <a:lumOff val="35000"/>
                </a:srgbClr>
              </a:solidFill>
            </a:endParaRPr>
          </a:p>
          <a:p>
            <a:pPr eaLnBrk="0" fontAlgn="base" hangingPunct="0">
              <a:spcBef>
                <a:spcPct val="0"/>
              </a:spcBef>
              <a:spcAft>
                <a:spcPct val="0"/>
              </a:spcAft>
            </a:pPr>
            <a:endParaRPr lang="en-US" dirty="0" smtClean="0">
              <a:solidFill>
                <a:srgbClr val="000000">
                  <a:lumMod val="65000"/>
                  <a:lumOff val="35000"/>
                </a:srgbClr>
              </a:solidFill>
            </a:endParaRPr>
          </a:p>
          <a:p>
            <a:pPr eaLnBrk="0" fontAlgn="base" hangingPunct="0">
              <a:spcBef>
                <a:spcPct val="0"/>
              </a:spcBef>
              <a:spcAft>
                <a:spcPct val="0"/>
              </a:spcAft>
            </a:pPr>
            <a:endParaRPr lang="en-US" dirty="0" smtClean="0">
              <a:solidFill>
                <a:srgbClr val="000000">
                  <a:lumMod val="65000"/>
                  <a:lumOff val="35000"/>
                </a:srgbClr>
              </a:solidFill>
            </a:endParaRPr>
          </a:p>
          <a:p>
            <a:pPr eaLnBrk="0" fontAlgn="base" hangingPunct="0">
              <a:spcBef>
                <a:spcPct val="0"/>
              </a:spcBef>
              <a:spcAft>
                <a:spcPct val="0"/>
              </a:spcAft>
            </a:pPr>
            <a:r>
              <a:rPr lang="en-US" dirty="0" smtClean="0">
                <a:solidFill>
                  <a:srgbClr val="000000">
                    <a:lumMod val="65000"/>
                    <a:lumOff val="35000"/>
                  </a:srgbClr>
                </a:solidFill>
              </a:rPr>
              <a:t/>
            </a:r>
            <a:br>
              <a:rPr lang="en-US" dirty="0" smtClean="0">
                <a:solidFill>
                  <a:srgbClr val="000000">
                    <a:lumMod val="65000"/>
                    <a:lumOff val="35000"/>
                  </a:srgbClr>
                </a:solidFill>
              </a:rPr>
            </a:br>
            <a:endParaRPr lang="en-US" sz="1600" dirty="0">
              <a:solidFill>
                <a:srgbClr val="000000">
                  <a:lumMod val="65000"/>
                  <a:lumOff val="35000"/>
                </a:srgbClr>
              </a:solidFill>
            </a:endParaRPr>
          </a:p>
        </p:txBody>
      </p:sp>
      <p:sp>
        <p:nvSpPr>
          <p:cNvPr id="16" name="Title 15"/>
          <p:cNvSpPr>
            <a:spLocks noGrp="1"/>
          </p:cNvSpPr>
          <p:nvPr>
            <p:ph type="title"/>
          </p:nvPr>
        </p:nvSpPr>
        <p:spPr>
          <a:xfrm>
            <a:off x="5841" y="283002"/>
            <a:ext cx="4566158" cy="548640"/>
          </a:xfrm>
        </p:spPr>
        <p:txBody>
          <a:bodyPr>
            <a:normAutofit/>
          </a:bodyPr>
          <a:lstStyle/>
          <a:p>
            <a:r>
              <a:rPr lang="en-US" dirty="0" smtClean="0"/>
              <a:t>Prescription Drug </a:t>
            </a:r>
            <a:r>
              <a:rPr lang="en-US" dirty="0"/>
              <a:t>P</a:t>
            </a:r>
            <a:r>
              <a:rPr lang="en-US" dirty="0" smtClean="0"/>
              <a:t>lan</a:t>
            </a:r>
            <a:endParaRPr lang="en-US" dirty="0"/>
          </a:p>
        </p:txBody>
      </p:sp>
      <p:sp>
        <p:nvSpPr>
          <p:cNvPr id="10" name="Slide Number Placeholder 9"/>
          <p:cNvSpPr>
            <a:spLocks noGrp="1"/>
          </p:cNvSpPr>
          <p:nvPr>
            <p:ph type="sldNum" sz="quarter" idx="4294967295"/>
          </p:nvPr>
        </p:nvSpPr>
        <p:spPr>
          <a:xfrm>
            <a:off x="8401038" y="6170822"/>
            <a:ext cx="502920" cy="502920"/>
          </a:xfrm>
          <a:prstGeom prst="ellipse">
            <a:avLst/>
          </a:prstGeom>
        </p:spPr>
        <p:txBody>
          <a:bodyPr/>
          <a:lstStyle/>
          <a:p>
            <a:fld id="{1B600122-B4CB-9E4D-B6D7-45D6061AFF57}" type="slidenum">
              <a:rPr lang="en-US">
                <a:solidFill>
                  <a:srgbClr val="000000"/>
                </a:solidFill>
              </a:rPr>
              <a:pPr/>
              <a:t>15</a:t>
            </a:fld>
            <a:endParaRPr lang="en-US" dirty="0">
              <a:solidFill>
                <a:srgbClr val="000000"/>
              </a:solidFill>
            </a:endParaRPr>
          </a:p>
        </p:txBody>
      </p:sp>
      <p:pic>
        <p:nvPicPr>
          <p:cNvPr id="12" name="Picture 11" descr="Anthem BCBS HEX black blue vector 10 11.png"/>
          <p:cNvPicPr>
            <a:picLocks noChangeAspect="1"/>
          </p:cNvPicPr>
          <p:nvPr/>
        </p:nvPicPr>
        <p:blipFill>
          <a:blip r:embed="rId5"/>
          <a:stretch>
            <a:fillRect/>
          </a:stretch>
        </p:blipFill>
        <p:spPr>
          <a:xfrm>
            <a:off x="7607543" y="153254"/>
            <a:ext cx="1365021" cy="259496"/>
          </a:xfrm>
          <a:prstGeom prst="rect">
            <a:avLst/>
          </a:prstGeom>
        </p:spPr>
      </p:pic>
    </p:spTree>
    <p:extLst>
      <p:ext uri="{BB962C8B-B14F-4D97-AF65-F5344CB8AC3E}">
        <p14:creationId xmlns:p14="http://schemas.microsoft.com/office/powerpoint/2010/main" val="2747308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45.jpg"/>
          <p:cNvPicPr>
            <a:picLocks noChangeAspect="1"/>
          </p:cNvPicPr>
          <p:nvPr/>
        </p:nvPicPr>
        <p:blipFill rotWithShape="1">
          <a:blip r:embed="rId3">
            <a:extLst>
              <a:ext uri="{28A0092B-C50C-407E-A947-70E740481C1C}">
                <a14:useLocalDpi xmlns:a14="http://schemas.microsoft.com/office/drawing/2010/main" val="0"/>
              </a:ext>
            </a:extLst>
          </a:blip>
          <a:srcRect t="7865" b="3726"/>
          <a:stretch/>
        </p:blipFill>
        <p:spPr>
          <a:xfrm>
            <a:off x="0" y="539332"/>
            <a:ext cx="9144000" cy="6063138"/>
          </a:xfrm>
          <a:prstGeom prst="rect">
            <a:avLst/>
          </a:prstGeom>
        </p:spPr>
      </p:pic>
      <p:sp>
        <p:nvSpPr>
          <p:cNvPr id="10" name="Title 2"/>
          <p:cNvSpPr txBox="1">
            <a:spLocks/>
          </p:cNvSpPr>
          <p:nvPr/>
        </p:nvSpPr>
        <p:spPr bwMode="auto">
          <a:xfrm>
            <a:off x="3251819" y="4693767"/>
            <a:ext cx="5434981" cy="15979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0">
                <a:solidFill>
                  <a:srgbClr val="595959"/>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a:lstStyle>
          <a:p>
            <a:r>
              <a:rPr lang="en-US" sz="3600" b="1" dirty="0" smtClean="0">
                <a:ln w="18415" cmpd="sng">
                  <a:noFill/>
                  <a:prstDash val="solid"/>
                </a:ln>
                <a:solidFill>
                  <a:srgbClr val="0070C0"/>
                </a:solidFill>
                <a:latin typeface="Garamond" panose="02020404030301010803" pitchFamily="18" charset="0"/>
              </a:rPr>
              <a:t>Step 2: Know How to Find Tools &amp; Resources</a:t>
            </a:r>
            <a:endParaRPr lang="en-US" sz="3600" b="1" dirty="0">
              <a:ln w="18415" cmpd="sng">
                <a:noFill/>
                <a:prstDash val="solid"/>
              </a:ln>
              <a:solidFill>
                <a:srgbClr val="0070C0"/>
              </a:solidFill>
              <a:latin typeface="Garamond" panose="02020404030301010803" pitchFamily="18" charset="0"/>
            </a:endParaRPr>
          </a:p>
        </p:txBody>
      </p:sp>
      <p:pic>
        <p:nvPicPr>
          <p:cNvPr id="12" name="Picture 11" descr="AnthemLogoTag.ai"/>
          <p:cNvPicPr>
            <a:picLocks noChangeAspect="1"/>
          </p:cNvPicPr>
          <p:nvPr/>
        </p:nvPicPr>
        <p:blipFill rotWithShape="1">
          <a:blip r:embed="rId4">
            <a:extLst>
              <a:ext uri="{28A0092B-C50C-407E-A947-70E740481C1C}">
                <a14:useLocalDpi xmlns:a14="http://schemas.microsoft.com/office/drawing/2010/main" val="0"/>
              </a:ext>
            </a:extLst>
          </a:blip>
          <a:srcRect l="68019" t="5778" r="3972" b="84197"/>
          <a:stretch/>
        </p:blipFill>
        <p:spPr>
          <a:xfrm>
            <a:off x="7661090" y="1"/>
            <a:ext cx="1482910" cy="410124"/>
          </a:xfrm>
          <a:prstGeom prst="rect">
            <a:avLst/>
          </a:prstGeom>
        </p:spPr>
      </p:pic>
      <p:sp>
        <p:nvSpPr>
          <p:cNvPr id="5" name="Slide Number Placeholder 4"/>
          <p:cNvSpPr>
            <a:spLocks noGrp="1"/>
          </p:cNvSpPr>
          <p:nvPr>
            <p:ph type="sldNum" sz="quarter" idx="12"/>
          </p:nvPr>
        </p:nvSpPr>
        <p:spPr/>
        <p:txBody>
          <a:bodyPr/>
          <a:lstStyle/>
          <a:p>
            <a:fld id="{A85BAC59-9291-4FC3-99C6-73F2A701D1E4}"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70181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veHealth_Tablet_OnDesk_5x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68660" cy="6858000"/>
          </a:xfrm>
          <a:prstGeom prst="rect">
            <a:avLst/>
          </a:prstGeom>
        </p:spPr>
      </p:pic>
      <p:sp>
        <p:nvSpPr>
          <p:cNvPr id="11" name="Rectangle 10"/>
          <p:cNvSpPr/>
          <p:nvPr/>
        </p:nvSpPr>
        <p:spPr>
          <a:xfrm>
            <a:off x="0" y="0"/>
            <a:ext cx="9168660" cy="3987800"/>
          </a:xfrm>
          <a:prstGeom prst="rect">
            <a:avLst/>
          </a:prstGeom>
          <a:gradFill flip="none" rotWithShape="1">
            <a:gsLst>
              <a:gs pos="0">
                <a:schemeClr val="bg1">
                  <a:alpha val="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6" name="TextBox 5"/>
          <p:cNvSpPr txBox="1"/>
          <p:nvPr/>
        </p:nvSpPr>
        <p:spPr>
          <a:xfrm>
            <a:off x="320040" y="0"/>
            <a:ext cx="5608439" cy="707886"/>
          </a:xfrm>
          <a:prstGeom prst="rect">
            <a:avLst/>
          </a:prstGeom>
          <a:noFill/>
        </p:spPr>
        <p:txBody>
          <a:bodyPr wrap="square" rtlCol="0">
            <a:spAutoFit/>
          </a:bodyPr>
          <a:lstStyle/>
          <a:p>
            <a:pPr defTabSz="457200" eaLnBrk="1" fontAlgn="auto" hangingPunct="1">
              <a:lnSpc>
                <a:spcPts val="4800"/>
              </a:lnSpc>
              <a:spcBef>
                <a:spcPts val="0"/>
              </a:spcBef>
              <a:spcAft>
                <a:spcPts val="0"/>
              </a:spcAft>
            </a:pPr>
            <a:r>
              <a:rPr lang="en-US" sz="2400" spc="100" dirty="0" smtClean="0">
                <a:solidFill>
                  <a:srgbClr val="00338E"/>
                </a:solidFill>
                <a:latin typeface="Trebuchet MS"/>
                <a:ea typeface="+mn-ea"/>
                <a:cs typeface="Trebuchet MS"/>
              </a:rPr>
              <a:t>Introducing </a:t>
            </a:r>
            <a:r>
              <a:rPr lang="en-US" sz="2400" spc="100" dirty="0" err="1" smtClean="0">
                <a:solidFill>
                  <a:srgbClr val="00338E"/>
                </a:solidFill>
                <a:latin typeface="Trebuchet MS"/>
                <a:ea typeface="+mn-ea"/>
                <a:cs typeface="Trebuchet MS"/>
              </a:rPr>
              <a:t>LiveHealth</a:t>
            </a:r>
            <a:r>
              <a:rPr lang="en-US" sz="2400" spc="100" dirty="0" smtClean="0">
                <a:solidFill>
                  <a:srgbClr val="00338E"/>
                </a:solidFill>
                <a:latin typeface="Trebuchet MS"/>
                <a:ea typeface="+mn-ea"/>
                <a:cs typeface="Trebuchet MS"/>
              </a:rPr>
              <a:t> Online</a:t>
            </a:r>
          </a:p>
        </p:txBody>
      </p:sp>
      <p:sp>
        <p:nvSpPr>
          <p:cNvPr id="7" name="TextBox 6"/>
          <p:cNvSpPr txBox="1"/>
          <p:nvPr/>
        </p:nvSpPr>
        <p:spPr>
          <a:xfrm>
            <a:off x="415925" y="6130266"/>
            <a:ext cx="7935583" cy="954107"/>
          </a:xfrm>
          <a:prstGeom prst="rect">
            <a:avLst/>
          </a:prstGeom>
          <a:noFill/>
        </p:spPr>
        <p:txBody>
          <a:bodyPr wrap="square" rtlCol="0">
            <a:spAutoFit/>
          </a:bodyPr>
          <a:lstStyle/>
          <a:p>
            <a:pPr algn="ctr" defTabSz="457200" eaLnBrk="1" fontAlgn="auto" hangingPunct="1">
              <a:spcBef>
                <a:spcPts val="0"/>
              </a:spcBef>
              <a:spcAft>
                <a:spcPts val="0"/>
              </a:spcAft>
            </a:pPr>
            <a:r>
              <a:rPr lang="en-US" sz="2800" dirty="0" smtClean="0">
                <a:solidFill>
                  <a:srgbClr val="FFFFFF"/>
                </a:solidFill>
                <a:latin typeface="TVNordEF-Regular"/>
                <a:ea typeface="+mn-ea"/>
                <a:cs typeface="TVNordEF-Regular"/>
              </a:rPr>
              <a:t>Doctor’s care at the speed of life.</a:t>
            </a:r>
            <a:endParaRPr lang="en-US" sz="2800" dirty="0">
              <a:solidFill>
                <a:srgbClr val="FFFFFF"/>
              </a:solidFill>
              <a:latin typeface="TVNordEF-Regular"/>
              <a:ea typeface="+mn-ea"/>
              <a:cs typeface="TVNordEF-Regular"/>
            </a:endParaRPr>
          </a:p>
          <a:p>
            <a:pPr defTabSz="457200" eaLnBrk="1" fontAlgn="auto" hangingPunct="1">
              <a:spcBef>
                <a:spcPts val="0"/>
              </a:spcBef>
              <a:spcAft>
                <a:spcPts val="0"/>
              </a:spcAft>
            </a:pPr>
            <a:endParaRPr lang="en-US" sz="2800" dirty="0">
              <a:solidFill>
                <a:srgbClr val="FFFFFF"/>
              </a:solidFill>
              <a:latin typeface="TVNordEF-Regular"/>
              <a:ea typeface="+mn-ea"/>
              <a:cs typeface="TVNordEF-Regular"/>
            </a:endParaRPr>
          </a:p>
        </p:txBody>
      </p:sp>
      <p:pic>
        <p:nvPicPr>
          <p:cNvPr id="9" name="Picture 8" descr="LiveHealth_Blue.Black.09.13.png"/>
          <p:cNvPicPr>
            <a:picLocks noChangeAspect="1"/>
          </p:cNvPicPr>
          <p:nvPr/>
        </p:nvPicPr>
        <p:blipFill>
          <a:blip r:embed="rId3" cstate="email">
            <a:extLst>
              <a:ext uri="{28A0092B-C50C-407E-A947-70E740481C1C}">
                <a14:useLocalDpi xmlns:a14="http://schemas.microsoft.com/office/drawing/2010/main"/>
              </a:ext>
            </a:extLst>
          </a:blip>
          <a:srcRect l="31634" t="44444" r="36732" b="43334"/>
          <a:stretch>
            <a:fillRect/>
          </a:stretch>
        </p:blipFill>
        <p:spPr>
          <a:xfrm>
            <a:off x="7666502" y="178320"/>
            <a:ext cx="1287493" cy="6437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144" y="331513"/>
            <a:ext cx="1429692" cy="274320"/>
          </a:xfrm>
          <a:prstGeom prst="rect">
            <a:avLst/>
          </a:prstGeom>
        </p:spPr>
      </p:pic>
    </p:spTree>
    <p:extLst>
      <p:ext uri="{BB962C8B-B14F-4D97-AF65-F5344CB8AC3E}">
        <p14:creationId xmlns:p14="http://schemas.microsoft.com/office/powerpoint/2010/main" val="3087837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5585754" y="0"/>
            <a:ext cx="3718775" cy="6858000"/>
          </a:xfrm>
          <a:prstGeom prst="rect">
            <a:avLst/>
          </a:prstGeom>
        </p:spPr>
      </p:pic>
      <p:sp>
        <p:nvSpPr>
          <p:cNvPr id="27" name="Rectangle 26"/>
          <p:cNvSpPr/>
          <p:nvPr/>
        </p:nvSpPr>
        <p:spPr>
          <a:xfrm rot="5400000" flipV="1">
            <a:off x="1244674" y="-1244674"/>
            <a:ext cx="6857996" cy="9347353"/>
          </a:xfrm>
          <a:prstGeom prst="rect">
            <a:avLst/>
          </a:prstGeom>
          <a:gradFill flip="none" rotWithShape="1">
            <a:gsLst>
              <a:gs pos="0">
                <a:schemeClr val="bg1">
                  <a:alpha val="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sp>
        <p:nvSpPr>
          <p:cNvPr id="12" name="TextBox 11"/>
          <p:cNvSpPr txBox="1"/>
          <p:nvPr/>
        </p:nvSpPr>
        <p:spPr>
          <a:xfrm>
            <a:off x="242326" y="1443789"/>
            <a:ext cx="5020239" cy="4191917"/>
          </a:xfrm>
          <a:prstGeom prst="rect">
            <a:avLst/>
          </a:prstGeom>
          <a:noFill/>
        </p:spPr>
        <p:txBody>
          <a:bodyPr wrap="square" rtlCol="0">
            <a:spAutoFit/>
          </a:bodyPr>
          <a:lstStyle/>
          <a:p>
            <a:pPr defTabSz="457200" eaLnBrk="1" fontAlgn="auto" hangingPunct="1">
              <a:lnSpc>
                <a:spcPts val="2200"/>
              </a:lnSpc>
              <a:spcBef>
                <a:spcPts val="0"/>
              </a:spcBef>
              <a:spcAft>
                <a:spcPts val="0"/>
              </a:spcAft>
            </a:pPr>
            <a:r>
              <a:rPr lang="en-US" sz="1400" b="1" dirty="0">
                <a:solidFill>
                  <a:prstClr val="black">
                    <a:lumMod val="65000"/>
                    <a:lumOff val="35000"/>
                  </a:prstClr>
                </a:solidFill>
                <a:latin typeface="Trebuchet MS"/>
                <a:ea typeface="+mn-ea"/>
                <a:cs typeface="Trebuchet MS"/>
              </a:rPr>
              <a:t>LiveHealth</a:t>
            </a:r>
            <a:r>
              <a:rPr lang="en-US" sz="1400" b="1" dirty="0">
                <a:solidFill>
                  <a:prstClr val="black">
                    <a:lumMod val="75000"/>
                    <a:lumOff val="25000"/>
                  </a:prstClr>
                </a:solidFill>
                <a:latin typeface="Trebuchet MS"/>
                <a:ea typeface="+mn-ea"/>
                <a:cs typeface="Trebuchet MS"/>
              </a:rPr>
              <a:t> Online</a:t>
            </a:r>
            <a:r>
              <a:rPr lang="en-US" sz="1400" b="1" dirty="0" smtClean="0">
                <a:solidFill>
                  <a:prstClr val="black">
                    <a:lumMod val="75000"/>
                    <a:lumOff val="25000"/>
                  </a:prstClr>
                </a:solidFill>
                <a:latin typeface="Trebuchet MS"/>
                <a:ea typeface="+mn-ea"/>
                <a:cs typeface="Trebuchet MS"/>
              </a:rPr>
              <a:t>:</a:t>
            </a:r>
          </a:p>
          <a:p>
            <a:pPr defTabSz="457200" eaLnBrk="1" fontAlgn="auto" hangingPunct="1">
              <a:lnSpc>
                <a:spcPts val="2200"/>
              </a:lnSpc>
              <a:spcBef>
                <a:spcPts val="0"/>
              </a:spcBef>
              <a:spcAft>
                <a:spcPts val="0"/>
              </a:spcAft>
            </a:pPr>
            <a:endParaRPr lang="en-US" sz="1400" b="1" dirty="0">
              <a:solidFill>
                <a:prstClr val="black">
                  <a:lumMod val="75000"/>
                  <a:lumOff val="25000"/>
                </a:prstClr>
              </a:solidFill>
              <a:latin typeface="Trebuchet MS"/>
              <a:ea typeface="+mn-ea"/>
              <a:cs typeface="Trebuchet MS"/>
            </a:endParaRPr>
          </a:p>
          <a:p>
            <a:pPr marL="137160" indent="-137160" defTabSz="457200" eaLnBrk="1" fontAlgn="auto" hangingPunct="1">
              <a:lnSpc>
                <a:spcPct val="90000"/>
              </a:lnSpc>
              <a:spcBef>
                <a:spcPts val="800"/>
              </a:spcBef>
              <a:spcAft>
                <a:spcPts val="0"/>
              </a:spcAft>
              <a:buSzPct val="100000"/>
              <a:buFont typeface="Arial"/>
              <a:buChar char="•"/>
            </a:pPr>
            <a:r>
              <a:rPr lang="en-US" sz="1400" dirty="0" smtClean="0">
                <a:solidFill>
                  <a:prstClr val="black">
                    <a:lumMod val="75000"/>
                    <a:lumOff val="25000"/>
                  </a:prstClr>
                </a:solidFill>
                <a:latin typeface="TVNordEF"/>
                <a:ea typeface="+mn-ea"/>
                <a:cs typeface="Arial"/>
              </a:rPr>
              <a:t>Is </a:t>
            </a:r>
            <a:r>
              <a:rPr lang="en-US" sz="1400" dirty="0">
                <a:solidFill>
                  <a:prstClr val="black">
                    <a:lumMod val="75000"/>
                    <a:lumOff val="25000"/>
                  </a:prstClr>
                </a:solidFill>
                <a:latin typeface="TVNordEF"/>
                <a:ea typeface="+mn-ea"/>
                <a:cs typeface="Arial"/>
              </a:rPr>
              <a:t>available 24 hours a day, 7 days a week</a:t>
            </a:r>
            <a:r>
              <a:rPr lang="en-US" sz="1400" dirty="0" smtClean="0">
                <a:solidFill>
                  <a:prstClr val="black">
                    <a:lumMod val="75000"/>
                    <a:lumOff val="25000"/>
                  </a:prstClr>
                </a:solidFill>
                <a:latin typeface="TVNordEF"/>
                <a:ea typeface="+mn-ea"/>
                <a:cs typeface="Arial"/>
              </a:rPr>
              <a:t>, 365 </a:t>
            </a:r>
            <a:r>
              <a:rPr lang="en-US" sz="1400" dirty="0">
                <a:solidFill>
                  <a:prstClr val="black">
                    <a:lumMod val="75000"/>
                    <a:lumOff val="25000"/>
                  </a:prstClr>
                </a:solidFill>
                <a:latin typeface="TVNordEF"/>
                <a:ea typeface="+mn-ea"/>
                <a:cs typeface="Arial"/>
              </a:rPr>
              <a:t>days a </a:t>
            </a:r>
            <a:r>
              <a:rPr lang="en-US" sz="1400" dirty="0" smtClean="0">
                <a:solidFill>
                  <a:prstClr val="black">
                    <a:lumMod val="75000"/>
                    <a:lumOff val="25000"/>
                  </a:prstClr>
                </a:solidFill>
                <a:latin typeface="TVNordEF"/>
                <a:ea typeface="+mn-ea"/>
                <a:cs typeface="Arial"/>
              </a:rPr>
              <a:t>year</a:t>
            </a:r>
          </a:p>
          <a:p>
            <a:pPr marL="137160" indent="-137160" defTabSz="457200" eaLnBrk="1" fontAlgn="auto" hangingPunct="1">
              <a:lnSpc>
                <a:spcPct val="90000"/>
              </a:lnSpc>
              <a:spcBef>
                <a:spcPts val="800"/>
              </a:spcBef>
              <a:spcAft>
                <a:spcPts val="0"/>
              </a:spcAft>
              <a:buSzPct val="100000"/>
              <a:buFont typeface="Arial"/>
              <a:buChar char="•"/>
            </a:pPr>
            <a:r>
              <a:rPr lang="en-US" sz="1400" dirty="0" smtClean="0">
                <a:solidFill>
                  <a:prstClr val="black">
                    <a:lumMod val="75000"/>
                    <a:lumOff val="25000"/>
                  </a:prstClr>
                </a:solidFill>
                <a:latin typeface="TVNordEF"/>
                <a:ea typeface="+mn-ea"/>
                <a:cs typeface="Arial"/>
              </a:rPr>
              <a:t>Is </a:t>
            </a:r>
            <a:r>
              <a:rPr lang="en-US" sz="1400" dirty="0">
                <a:solidFill>
                  <a:prstClr val="black">
                    <a:lumMod val="75000"/>
                    <a:lumOff val="25000"/>
                  </a:prstClr>
                </a:solidFill>
                <a:latin typeface="TVNordEF"/>
                <a:ea typeface="+mn-ea"/>
                <a:cs typeface="Arial"/>
              </a:rPr>
              <a:t>available anywhere you have a computer or </a:t>
            </a:r>
            <a:r>
              <a:rPr lang="en-US" sz="1400" dirty="0" smtClean="0">
                <a:solidFill>
                  <a:prstClr val="black">
                    <a:lumMod val="75000"/>
                    <a:lumOff val="25000"/>
                  </a:prstClr>
                </a:solidFill>
                <a:latin typeface="TVNordEF"/>
                <a:ea typeface="+mn-ea"/>
                <a:cs typeface="Arial"/>
              </a:rPr>
              <a:t>mobile </a:t>
            </a:r>
            <a:r>
              <a:rPr lang="en-US" sz="1400" dirty="0">
                <a:solidFill>
                  <a:prstClr val="black">
                    <a:lumMod val="75000"/>
                    <a:lumOff val="25000"/>
                  </a:prstClr>
                </a:solidFill>
                <a:latin typeface="TVNordEF"/>
                <a:ea typeface="+mn-ea"/>
                <a:cs typeface="Arial"/>
              </a:rPr>
              <a:t>device with </a:t>
            </a:r>
            <a:r>
              <a:rPr lang="en-US" sz="1400" dirty="0" smtClean="0">
                <a:solidFill>
                  <a:prstClr val="black">
                    <a:lumMod val="75000"/>
                    <a:lumOff val="25000"/>
                  </a:prstClr>
                </a:solidFill>
                <a:latin typeface="TVNordEF"/>
                <a:ea typeface="+mn-ea"/>
                <a:cs typeface="Arial"/>
              </a:rPr>
              <a:t>Internet </a:t>
            </a:r>
            <a:r>
              <a:rPr lang="en-US" sz="1400" dirty="0">
                <a:solidFill>
                  <a:prstClr val="black">
                    <a:lumMod val="75000"/>
                    <a:lumOff val="25000"/>
                  </a:prstClr>
                </a:solidFill>
                <a:latin typeface="TVNordEF"/>
                <a:ea typeface="+mn-ea"/>
                <a:cs typeface="Arial"/>
              </a:rPr>
              <a:t>access </a:t>
            </a:r>
            <a:r>
              <a:rPr lang="en-US" sz="1400" dirty="0" smtClean="0">
                <a:solidFill>
                  <a:prstClr val="black">
                    <a:lumMod val="75000"/>
                    <a:lumOff val="25000"/>
                  </a:prstClr>
                </a:solidFill>
                <a:latin typeface="TVNordEF"/>
                <a:ea typeface="+mn-ea"/>
                <a:cs typeface="Arial"/>
              </a:rPr>
              <a:t>(</a:t>
            </a:r>
            <a:r>
              <a:rPr lang="en-US" sz="1400" dirty="0">
                <a:solidFill>
                  <a:prstClr val="black">
                    <a:lumMod val="75000"/>
                    <a:lumOff val="25000"/>
                  </a:prstClr>
                </a:solidFill>
                <a:latin typeface="TVNordEF"/>
                <a:ea typeface="+mn-ea"/>
                <a:cs typeface="Arial"/>
              </a:rPr>
              <a:t>at home, in </a:t>
            </a:r>
            <a:r>
              <a:rPr lang="en-US" sz="1400" dirty="0" smtClean="0">
                <a:solidFill>
                  <a:prstClr val="black">
                    <a:lumMod val="75000"/>
                    <a:lumOff val="25000"/>
                  </a:prstClr>
                </a:solidFill>
                <a:latin typeface="TVNordEF"/>
                <a:ea typeface="+mn-ea"/>
                <a:cs typeface="Arial"/>
              </a:rPr>
              <a:t>the </a:t>
            </a:r>
            <a:r>
              <a:rPr lang="en-US" sz="1400" dirty="0">
                <a:solidFill>
                  <a:prstClr val="black">
                    <a:lumMod val="75000"/>
                    <a:lumOff val="25000"/>
                  </a:prstClr>
                </a:solidFill>
                <a:latin typeface="TVNordEF"/>
                <a:ea typeface="+mn-ea"/>
                <a:cs typeface="Arial"/>
              </a:rPr>
              <a:t>office or on the go)</a:t>
            </a:r>
          </a:p>
          <a:p>
            <a:pPr marL="137160" indent="-137160" defTabSz="457200" eaLnBrk="1" fontAlgn="auto" hangingPunct="1">
              <a:lnSpc>
                <a:spcPct val="90000"/>
              </a:lnSpc>
              <a:spcBef>
                <a:spcPts val="800"/>
              </a:spcBef>
              <a:spcAft>
                <a:spcPts val="0"/>
              </a:spcAft>
              <a:buSzPct val="100000"/>
              <a:buFont typeface="Arial"/>
              <a:buChar char="•"/>
            </a:pPr>
            <a:r>
              <a:rPr lang="en-US" sz="1400" dirty="0">
                <a:solidFill>
                  <a:prstClr val="black">
                    <a:lumMod val="75000"/>
                    <a:lumOff val="25000"/>
                  </a:prstClr>
                </a:solidFill>
                <a:latin typeface="TVNordEF"/>
                <a:ea typeface="+mn-ea"/>
                <a:cs typeface="Arial"/>
              </a:rPr>
              <a:t>Provides access to in-network, board-certified doctors </a:t>
            </a:r>
          </a:p>
          <a:p>
            <a:pPr marL="137160" indent="-137160" defTabSz="457200" eaLnBrk="1" fontAlgn="auto" hangingPunct="1">
              <a:lnSpc>
                <a:spcPct val="90000"/>
              </a:lnSpc>
              <a:spcBef>
                <a:spcPts val="800"/>
              </a:spcBef>
              <a:spcAft>
                <a:spcPts val="0"/>
              </a:spcAft>
              <a:buSzPct val="100000"/>
              <a:buFont typeface="Arial"/>
              <a:buChar char="•"/>
            </a:pPr>
            <a:r>
              <a:rPr lang="en-US" sz="1400" dirty="0" smtClean="0">
                <a:solidFill>
                  <a:prstClr val="black">
                    <a:lumMod val="75000"/>
                    <a:lumOff val="25000"/>
                  </a:prstClr>
                </a:solidFill>
                <a:latin typeface="TVNordEF"/>
                <a:ea typeface="+mn-ea"/>
                <a:cs typeface="Arial"/>
              </a:rPr>
              <a:t>Allows </a:t>
            </a:r>
            <a:r>
              <a:rPr lang="en-US" sz="1400" dirty="0">
                <a:solidFill>
                  <a:prstClr val="black">
                    <a:lumMod val="75000"/>
                    <a:lumOff val="25000"/>
                  </a:prstClr>
                </a:solidFill>
                <a:latin typeface="TVNordEF"/>
                <a:ea typeface="+mn-ea"/>
                <a:cs typeface="Arial"/>
              </a:rPr>
              <a:t>doctors to </a:t>
            </a:r>
            <a:r>
              <a:rPr lang="en-US" sz="1400" dirty="0" err="1" smtClean="0">
                <a:solidFill>
                  <a:prstClr val="black">
                    <a:lumMod val="75000"/>
                    <a:lumOff val="25000"/>
                  </a:prstClr>
                </a:solidFill>
                <a:latin typeface="TVNordEF"/>
                <a:ea typeface="+mn-ea"/>
                <a:cs typeface="Arial"/>
              </a:rPr>
              <a:t>ePrescribe</a:t>
            </a:r>
            <a:r>
              <a:rPr lang="en-US" sz="1400" dirty="0" smtClean="0">
                <a:solidFill>
                  <a:prstClr val="black">
                    <a:lumMod val="75000"/>
                    <a:lumOff val="25000"/>
                  </a:prstClr>
                </a:solidFill>
                <a:latin typeface="TVNordEF"/>
                <a:ea typeface="+mn-ea"/>
                <a:cs typeface="Arial"/>
              </a:rPr>
              <a:t> </a:t>
            </a:r>
            <a:r>
              <a:rPr lang="en-US" sz="1400" dirty="0">
                <a:solidFill>
                  <a:prstClr val="black">
                    <a:lumMod val="75000"/>
                    <a:lumOff val="25000"/>
                  </a:prstClr>
                </a:solidFill>
                <a:latin typeface="TVNordEF"/>
                <a:ea typeface="+mn-ea"/>
                <a:cs typeface="Arial"/>
              </a:rPr>
              <a:t>utilizing local pharmacies </a:t>
            </a:r>
            <a:r>
              <a:rPr lang="en-US" sz="1400" dirty="0" smtClean="0">
                <a:solidFill>
                  <a:prstClr val="black">
                    <a:lumMod val="75000"/>
                    <a:lumOff val="25000"/>
                  </a:prstClr>
                </a:solidFill>
                <a:latin typeface="TVNordEF"/>
                <a:ea typeface="+mn-ea"/>
                <a:cs typeface="Arial"/>
              </a:rPr>
              <a:t>(</a:t>
            </a:r>
            <a:r>
              <a:rPr lang="en-US" sz="1400" dirty="0">
                <a:solidFill>
                  <a:prstClr val="black">
                    <a:lumMod val="75000"/>
                    <a:lumOff val="25000"/>
                  </a:prstClr>
                </a:solidFill>
                <a:latin typeface="TVNordEF"/>
                <a:ea typeface="+mn-ea"/>
                <a:cs typeface="Arial"/>
              </a:rPr>
              <a:t>where applicable)</a:t>
            </a:r>
          </a:p>
          <a:p>
            <a:pPr marL="137160" indent="-137160" defTabSz="457200" eaLnBrk="1" fontAlgn="auto" hangingPunct="1">
              <a:lnSpc>
                <a:spcPct val="90000"/>
              </a:lnSpc>
              <a:spcBef>
                <a:spcPts val="800"/>
              </a:spcBef>
              <a:spcAft>
                <a:spcPts val="0"/>
              </a:spcAft>
              <a:buSzPct val="100000"/>
              <a:buFont typeface="Arial"/>
              <a:buChar char="•"/>
            </a:pPr>
            <a:r>
              <a:rPr lang="en-US" sz="1400" dirty="0" smtClean="0">
                <a:solidFill>
                  <a:prstClr val="black">
                    <a:lumMod val="75000"/>
                    <a:lumOff val="25000"/>
                  </a:prstClr>
                </a:solidFill>
                <a:latin typeface="TVNordEF"/>
                <a:ea typeface="+mn-ea"/>
                <a:cs typeface="Arial"/>
              </a:rPr>
              <a:t>Is </a:t>
            </a:r>
            <a:r>
              <a:rPr lang="en-US" sz="1400" dirty="0">
                <a:solidFill>
                  <a:prstClr val="black">
                    <a:lumMod val="75000"/>
                    <a:lumOff val="25000"/>
                  </a:prstClr>
                </a:solidFill>
                <a:latin typeface="TVNordEF"/>
                <a:ea typeface="+mn-ea"/>
                <a:cs typeface="Arial"/>
              </a:rPr>
              <a:t>secure, convenient and </a:t>
            </a:r>
            <a:r>
              <a:rPr lang="en-US" sz="1400" dirty="0" smtClean="0">
                <a:solidFill>
                  <a:prstClr val="black">
                    <a:lumMod val="75000"/>
                    <a:lumOff val="25000"/>
                  </a:prstClr>
                </a:solidFill>
                <a:latin typeface="TVNordEF"/>
                <a:ea typeface="+mn-ea"/>
                <a:cs typeface="Arial"/>
              </a:rPr>
              <a:t>easy-to-use</a:t>
            </a:r>
          </a:p>
          <a:p>
            <a:pPr marL="137160" indent="-137160" defTabSz="457200" eaLnBrk="1" fontAlgn="auto" hangingPunct="1">
              <a:lnSpc>
                <a:spcPct val="90000"/>
              </a:lnSpc>
              <a:spcBef>
                <a:spcPts val="800"/>
              </a:spcBef>
              <a:spcAft>
                <a:spcPts val="0"/>
              </a:spcAft>
              <a:buSzPct val="100000"/>
              <a:buFont typeface="Arial"/>
              <a:buChar char="•"/>
            </a:pPr>
            <a:r>
              <a:rPr lang="en-US" sz="1400" dirty="0" smtClean="0">
                <a:solidFill>
                  <a:prstClr val="black">
                    <a:lumMod val="75000"/>
                    <a:lumOff val="25000"/>
                  </a:prstClr>
                </a:solidFill>
                <a:latin typeface="TVNordEF"/>
                <a:cs typeface="Arial"/>
              </a:rPr>
              <a:t>For H.S.A Plans, while you are in your deductible phase, the cost of the visit is $49.00. PPO Plans the cost of the visit is $20.00 -$25.00 depending upon which plan you are enrolled in.</a:t>
            </a:r>
          </a:p>
          <a:p>
            <a:pPr marL="137160" indent="-137160" defTabSz="457200" eaLnBrk="1" fontAlgn="auto" hangingPunct="1">
              <a:lnSpc>
                <a:spcPct val="90000"/>
              </a:lnSpc>
              <a:spcBef>
                <a:spcPts val="800"/>
              </a:spcBef>
              <a:spcAft>
                <a:spcPts val="0"/>
              </a:spcAft>
              <a:buSzPct val="100000"/>
              <a:buFont typeface="Arial"/>
              <a:buChar char="•"/>
            </a:pPr>
            <a:r>
              <a:rPr lang="en-US" sz="1400" dirty="0" smtClean="0">
                <a:solidFill>
                  <a:prstClr val="black">
                    <a:lumMod val="75000"/>
                    <a:lumOff val="25000"/>
                  </a:prstClr>
                </a:solidFill>
                <a:latin typeface="TVNordEF"/>
                <a:cs typeface="Arial"/>
              </a:rPr>
              <a:t>Psychology and Therapy visits available as well</a:t>
            </a:r>
          </a:p>
          <a:p>
            <a:pPr marL="137160" indent="-137160" defTabSz="457200" eaLnBrk="1" fontAlgn="auto" hangingPunct="1">
              <a:lnSpc>
                <a:spcPct val="90000"/>
              </a:lnSpc>
              <a:spcBef>
                <a:spcPts val="800"/>
              </a:spcBef>
              <a:spcAft>
                <a:spcPts val="0"/>
              </a:spcAft>
              <a:buSzPct val="100000"/>
              <a:buFont typeface="Arial"/>
              <a:buChar char="•"/>
            </a:pPr>
            <a:endParaRPr lang="en-US" sz="1400" dirty="0">
              <a:solidFill>
                <a:prstClr val="black">
                  <a:lumMod val="75000"/>
                  <a:lumOff val="25000"/>
                </a:prstClr>
              </a:solidFill>
              <a:latin typeface="TVNordEF"/>
              <a:cs typeface="Arial"/>
            </a:endParaRPr>
          </a:p>
        </p:txBody>
      </p:sp>
      <p:pic>
        <p:nvPicPr>
          <p:cNvPr id="21" name="Picture 20" descr="frame_1.png"/>
          <p:cNvPicPr>
            <a:picLocks noChangeAspect="1"/>
          </p:cNvPicPr>
          <p:nvPr/>
        </p:nvPicPr>
        <p:blipFill rotWithShape="1">
          <a:blip r:embed="rId3" cstate="email">
            <a:duotone>
              <a:prstClr val="black"/>
              <a:srgbClr val="4D9ECB">
                <a:tint val="45000"/>
                <a:satMod val="400000"/>
              </a:srgbClr>
            </a:duotone>
            <a:extLst>
              <a:ext uri="{28A0092B-C50C-407E-A947-70E740481C1C}">
                <a14:useLocalDpi xmlns:a14="http://schemas.microsoft.com/office/drawing/2010/main"/>
              </a:ext>
            </a:extLst>
          </a:blip>
          <a:srcRect/>
          <a:stretch/>
        </p:blipFill>
        <p:spPr>
          <a:xfrm flipH="1" flipV="1">
            <a:off x="-7" y="-7"/>
            <a:ext cx="6389758" cy="1443796"/>
          </a:xfrm>
          <a:prstGeom prst="rect">
            <a:avLst/>
          </a:prstGeom>
        </p:spPr>
      </p:pic>
      <p:sp>
        <p:nvSpPr>
          <p:cNvPr id="23" name="TextBox 22"/>
          <p:cNvSpPr txBox="1"/>
          <p:nvPr/>
        </p:nvSpPr>
        <p:spPr>
          <a:xfrm>
            <a:off x="133141" y="111538"/>
            <a:ext cx="6267657" cy="1015663"/>
          </a:xfrm>
          <a:prstGeom prst="rect">
            <a:avLst/>
          </a:prstGeom>
          <a:noFill/>
        </p:spPr>
        <p:txBody>
          <a:bodyPr wrap="square" rtlCol="0">
            <a:spAutoFit/>
          </a:bodyPr>
          <a:lstStyle/>
          <a:p>
            <a:pPr defTabSz="457200" eaLnBrk="1" fontAlgn="auto" hangingPunct="1">
              <a:lnSpc>
                <a:spcPts val="3600"/>
              </a:lnSpc>
              <a:spcBef>
                <a:spcPts val="0"/>
              </a:spcBef>
              <a:spcAft>
                <a:spcPts val="0"/>
              </a:spcAft>
            </a:pPr>
            <a:r>
              <a:rPr lang="en-US" sz="2800" spc="70" dirty="0" smtClean="0">
                <a:solidFill>
                  <a:srgbClr val="00338E"/>
                </a:solidFill>
                <a:latin typeface="Trebuchet MS"/>
                <a:ea typeface="+mn-ea"/>
                <a:cs typeface="Trebuchet MS"/>
              </a:rPr>
              <a:t>Visit </a:t>
            </a:r>
            <a:r>
              <a:rPr lang="en-US" sz="2800" spc="70" dirty="0">
                <a:solidFill>
                  <a:srgbClr val="00338E"/>
                </a:solidFill>
                <a:latin typeface="Trebuchet MS"/>
                <a:ea typeface="+mn-ea"/>
                <a:cs typeface="Trebuchet MS"/>
              </a:rPr>
              <a:t>with a doctor </a:t>
            </a:r>
            <a:r>
              <a:rPr lang="en-US" sz="2800" spc="70" dirty="0" smtClean="0">
                <a:solidFill>
                  <a:srgbClr val="00338E"/>
                </a:solidFill>
                <a:latin typeface="Trebuchet MS"/>
                <a:ea typeface="+mn-ea"/>
                <a:cs typeface="Trebuchet MS"/>
              </a:rPr>
              <a:t>online, anytime.  From work, at home or on the go.</a:t>
            </a:r>
            <a:endParaRPr lang="en-US" sz="2800" spc="100" dirty="0" smtClean="0">
              <a:solidFill>
                <a:srgbClr val="00338E"/>
              </a:solidFill>
              <a:latin typeface="Trebuchet MS"/>
              <a:ea typeface="+mn-ea"/>
              <a:cs typeface="Trebuchet MS"/>
            </a:endParaRPr>
          </a:p>
        </p:txBody>
      </p:sp>
      <p:sp>
        <p:nvSpPr>
          <p:cNvPr id="19" name="Slide Number Placeholder 5"/>
          <p:cNvSpPr>
            <a:spLocks noGrp="1"/>
          </p:cNvSpPr>
          <p:nvPr>
            <p:ph type="sldNum" sz="quarter" idx="12"/>
          </p:nvPr>
        </p:nvSpPr>
        <p:spPr>
          <a:xfrm>
            <a:off x="242326" y="6282086"/>
            <a:ext cx="431800" cy="361569"/>
          </a:xfrm>
        </p:spPr>
        <p:txBody>
          <a:bodyPr/>
          <a:lstStyle>
            <a:lvl1pPr algn="l">
              <a:defRPr sz="800" b="0" i="0">
                <a:solidFill>
                  <a:schemeClr val="tx1">
                    <a:tint val="75000"/>
                  </a:schemeClr>
                </a:solidFill>
                <a:latin typeface="Trebuchet MS"/>
                <a:cs typeface="Trebuchet MS"/>
              </a:defRPr>
            </a:lvl1pPr>
          </a:lstStyle>
          <a:p>
            <a:fld id="{E6D8562D-6349-8A40-9B4C-1BF52C5A6D7C}" type="slidenum">
              <a:rPr lang="en-US" smtClean="0">
                <a:solidFill>
                  <a:prstClr val="black">
                    <a:tint val="75000"/>
                  </a:prstClr>
                </a:solidFill>
              </a:rPr>
              <a:pPr/>
              <a:t>18</a:t>
            </a:fld>
            <a:endParaRPr lang="en-US" dirty="0">
              <a:solidFill>
                <a:prstClr val="black">
                  <a:tint val="75000"/>
                </a:prstClr>
              </a:solidFill>
            </a:endParaRPr>
          </a:p>
        </p:txBody>
      </p:sp>
      <p:pic>
        <p:nvPicPr>
          <p:cNvPr id="26" name="Picture 25" descr="LiveHealth_Blue.Black.09.13.png"/>
          <p:cNvPicPr>
            <a:picLocks noChangeAspect="1"/>
          </p:cNvPicPr>
          <p:nvPr/>
        </p:nvPicPr>
        <p:blipFill>
          <a:blip r:embed="rId4" cstate="email">
            <a:extLst>
              <a:ext uri="{28A0092B-C50C-407E-A947-70E740481C1C}">
                <a14:useLocalDpi xmlns:a14="http://schemas.microsoft.com/office/drawing/2010/main"/>
              </a:ext>
            </a:extLst>
          </a:blip>
          <a:srcRect l="31634" t="44444" r="36732" b="43334"/>
          <a:stretch>
            <a:fillRect/>
          </a:stretch>
        </p:blipFill>
        <p:spPr>
          <a:xfrm>
            <a:off x="7666502" y="6123634"/>
            <a:ext cx="1287493" cy="64374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144" y="6276827"/>
            <a:ext cx="1429692" cy="274320"/>
          </a:xfrm>
          <a:prstGeom prst="rect">
            <a:avLst/>
          </a:prstGeom>
        </p:spPr>
      </p:pic>
      <p:pic>
        <p:nvPicPr>
          <p:cNvPr id="32" name="Picture 31"/>
          <p:cNvPicPr>
            <a:picLocks noChangeAspect="1"/>
          </p:cNvPicPr>
          <p:nvPr/>
        </p:nvPicPr>
        <p:blipFill>
          <a:blip r:embed="rId6">
            <a:duotone>
              <a:prstClr val="black"/>
              <a:schemeClr val="accent3">
                <a:tint val="45000"/>
                <a:satMod val="400000"/>
              </a:schemeClr>
            </a:duotone>
            <a:alphaModFix amt="91000"/>
          </a:blip>
          <a:stretch>
            <a:fillRect/>
          </a:stretch>
        </p:blipFill>
        <p:spPr>
          <a:xfrm>
            <a:off x="7031789" y="3638767"/>
            <a:ext cx="2272740" cy="1167275"/>
          </a:xfrm>
          <a:prstGeom prst="rect">
            <a:avLst/>
          </a:prstGeom>
        </p:spPr>
      </p:pic>
      <p:sp>
        <p:nvSpPr>
          <p:cNvPr id="33" name="TextBox 32"/>
          <p:cNvSpPr txBox="1"/>
          <p:nvPr/>
        </p:nvSpPr>
        <p:spPr>
          <a:xfrm>
            <a:off x="7258807" y="3765694"/>
            <a:ext cx="2406670" cy="923330"/>
          </a:xfrm>
          <a:prstGeom prst="rect">
            <a:avLst/>
          </a:prstGeom>
          <a:noFill/>
        </p:spPr>
        <p:txBody>
          <a:bodyPr wrap="square" rtlCol="0">
            <a:spAutoFit/>
          </a:bodyPr>
          <a:lstStyle/>
          <a:p>
            <a:pPr defTabSz="457200" eaLnBrk="1" fontAlgn="auto" hangingPunct="1">
              <a:spcBef>
                <a:spcPts val="0"/>
              </a:spcBef>
              <a:spcAft>
                <a:spcPts val="0"/>
              </a:spcAft>
            </a:pPr>
            <a:r>
              <a:rPr lang="en-US" spc="80" dirty="0" smtClean="0">
                <a:solidFill>
                  <a:srgbClr val="00338E"/>
                </a:solidFill>
                <a:latin typeface="TVNordEF-Regular"/>
                <a:ea typeface="+mn-ea"/>
                <a:cs typeface="TVNordEF-Regular"/>
              </a:rPr>
              <a:t>Easier and less expensive than urgent care</a:t>
            </a:r>
            <a:endParaRPr lang="en-US" spc="80" dirty="0">
              <a:solidFill>
                <a:srgbClr val="00338E"/>
              </a:solidFill>
              <a:latin typeface="TVNordEF-Regular"/>
              <a:ea typeface="+mn-ea"/>
              <a:cs typeface="TVNordEF-Regular"/>
            </a:endParaRPr>
          </a:p>
        </p:txBody>
      </p:sp>
    </p:spTree>
    <p:extLst>
      <p:ext uri="{BB962C8B-B14F-4D97-AF65-F5344CB8AC3E}">
        <p14:creationId xmlns:p14="http://schemas.microsoft.com/office/powerpoint/2010/main" val="3059696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flipH="1">
            <a:off x="66675" y="5147733"/>
            <a:ext cx="2018798" cy="969042"/>
          </a:xfrm>
          <a:prstGeom prst="rect">
            <a:avLst/>
          </a:prstGeom>
        </p:spPr>
      </p:pic>
      <p:sp>
        <p:nvSpPr>
          <p:cNvPr id="23" name="Title 7"/>
          <p:cNvSpPr>
            <a:spLocks noGrp="1"/>
          </p:cNvSpPr>
          <p:nvPr>
            <p:ph type="title"/>
          </p:nvPr>
        </p:nvSpPr>
        <p:spPr>
          <a:xfrm>
            <a:off x="436032" y="374435"/>
            <a:ext cx="7469718" cy="677850"/>
          </a:xfrm>
        </p:spPr>
        <p:txBody>
          <a:bodyPr>
            <a:normAutofit fontScale="90000"/>
          </a:bodyPr>
          <a:lstStyle/>
          <a:p>
            <a:r>
              <a:rPr lang="en-US" b="0" dirty="0" smtClean="0"/>
              <a:t>Three steps and you’re face-to-face with a doctor</a:t>
            </a:r>
            <a:endParaRPr lang="en-US" b="0" dirty="0"/>
          </a:p>
        </p:txBody>
      </p:sp>
      <p:sp>
        <p:nvSpPr>
          <p:cNvPr id="24" name="Slide Number Placeholder 5"/>
          <p:cNvSpPr>
            <a:spLocks noGrp="1"/>
          </p:cNvSpPr>
          <p:nvPr>
            <p:ph type="sldNum" sz="quarter" idx="12"/>
          </p:nvPr>
        </p:nvSpPr>
        <p:spPr>
          <a:xfrm>
            <a:off x="242326" y="6282086"/>
            <a:ext cx="431800" cy="361569"/>
          </a:xfrm>
        </p:spPr>
        <p:txBody>
          <a:bodyPr/>
          <a:lstStyle>
            <a:lvl1pPr algn="l">
              <a:defRPr sz="800" b="0" i="0">
                <a:solidFill>
                  <a:schemeClr val="tx1">
                    <a:tint val="75000"/>
                  </a:schemeClr>
                </a:solidFill>
                <a:latin typeface="Trebuchet MS"/>
                <a:cs typeface="Trebuchet MS"/>
              </a:defRPr>
            </a:lvl1pPr>
          </a:lstStyle>
          <a:p>
            <a:fld id="{E6D8562D-6349-8A40-9B4C-1BF52C5A6D7C}" type="slidenum">
              <a:rPr lang="en-US" smtClean="0">
                <a:solidFill>
                  <a:srgbClr val="5B6770">
                    <a:tint val="75000"/>
                  </a:srgbClr>
                </a:solidFill>
              </a:rPr>
              <a:pPr/>
              <a:t>19</a:t>
            </a:fld>
            <a:endParaRPr lang="en-US" dirty="0">
              <a:solidFill>
                <a:srgbClr val="5B6770">
                  <a:tint val="75000"/>
                </a:srgbClr>
              </a:solidFill>
            </a:endParaRPr>
          </a:p>
        </p:txBody>
      </p:sp>
      <p:sp>
        <p:nvSpPr>
          <p:cNvPr id="27" name="TextBox 26"/>
          <p:cNvSpPr txBox="1"/>
          <p:nvPr/>
        </p:nvSpPr>
        <p:spPr>
          <a:xfrm>
            <a:off x="242326" y="1397104"/>
            <a:ext cx="8693856" cy="1015663"/>
          </a:xfrm>
          <a:prstGeom prst="rect">
            <a:avLst/>
          </a:prstGeom>
          <a:noFill/>
        </p:spPr>
        <p:txBody>
          <a:bodyPr wrap="square" rtlCol="0">
            <a:spAutoFit/>
          </a:bodyPr>
          <a:lstStyle/>
          <a:p>
            <a:pPr defTabSz="457200" eaLnBrk="1" fontAlgn="auto" hangingPunct="1">
              <a:spcBef>
                <a:spcPts val="0"/>
              </a:spcBef>
              <a:spcAft>
                <a:spcPts val="0"/>
              </a:spcAft>
            </a:pPr>
            <a:r>
              <a:rPr lang="en-US" sz="2000" dirty="0">
                <a:solidFill>
                  <a:srgbClr val="00338E"/>
                </a:solidFill>
                <a:latin typeface="Trebuchet MS"/>
                <a:ea typeface="+mn-ea"/>
                <a:cs typeface="Trebuchet MS"/>
              </a:rPr>
              <a:t>Once registered, getting started with LiveHealth Online is a breeze. Using LiveHealth Online is a covered benefit, paid at an “in-network” level.  </a:t>
            </a:r>
          </a:p>
          <a:p>
            <a:pPr defTabSz="457200" eaLnBrk="1" fontAlgn="auto" hangingPunct="1">
              <a:spcBef>
                <a:spcPts val="0"/>
              </a:spcBef>
              <a:spcAft>
                <a:spcPts val="0"/>
              </a:spcAft>
            </a:pPr>
            <a:endParaRPr lang="en-US" sz="2000" dirty="0">
              <a:solidFill>
                <a:srgbClr val="00338E"/>
              </a:solidFill>
              <a:latin typeface="Trebuchet MS"/>
              <a:ea typeface="+mn-ea"/>
              <a:cs typeface="Trebuchet MS"/>
            </a:endParaRPr>
          </a:p>
        </p:txBody>
      </p:sp>
      <p:grpSp>
        <p:nvGrpSpPr>
          <p:cNvPr id="33" name="Group 32"/>
          <p:cNvGrpSpPr/>
          <p:nvPr/>
        </p:nvGrpSpPr>
        <p:grpSpPr>
          <a:xfrm>
            <a:off x="1223391" y="2537613"/>
            <a:ext cx="7010424" cy="2347962"/>
            <a:chOff x="1254291" y="3621087"/>
            <a:chExt cx="7010424" cy="2347962"/>
          </a:xfrm>
        </p:grpSpPr>
        <p:sp>
          <p:nvSpPr>
            <p:cNvPr id="34" name="TextBox 33"/>
            <p:cNvSpPr txBox="1"/>
            <p:nvPr/>
          </p:nvSpPr>
          <p:spPr>
            <a:xfrm>
              <a:off x="1254291" y="5230385"/>
              <a:ext cx="1713443" cy="738664"/>
            </a:xfrm>
            <a:prstGeom prst="rect">
              <a:avLst/>
            </a:prstGeom>
            <a:noFill/>
          </p:spPr>
          <p:txBody>
            <a:bodyPr wrap="square" rtlCol="0">
              <a:spAutoFit/>
            </a:bodyPr>
            <a:lstStyle/>
            <a:p>
              <a:pPr algn="ctr" defTabSz="457200" eaLnBrk="1" fontAlgn="auto" hangingPunct="1">
                <a:spcBef>
                  <a:spcPts val="0"/>
                </a:spcBef>
                <a:spcAft>
                  <a:spcPts val="0"/>
                </a:spcAft>
              </a:pPr>
              <a:r>
                <a:rPr lang="en-US" sz="2400" dirty="0" smtClean="0">
                  <a:solidFill>
                    <a:srgbClr val="5B6770"/>
                  </a:solidFill>
                  <a:latin typeface="TVNordEF-Bold"/>
                  <a:ea typeface="+mn-ea"/>
                  <a:cs typeface="TVNordEF-Bold"/>
                </a:rPr>
                <a:t>1</a:t>
              </a:r>
            </a:p>
            <a:p>
              <a:pPr algn="ctr" defTabSz="457200" eaLnBrk="1" fontAlgn="auto" hangingPunct="1">
                <a:spcBef>
                  <a:spcPts val="0"/>
                </a:spcBef>
                <a:spcAft>
                  <a:spcPts val="0"/>
                </a:spcAft>
              </a:pPr>
              <a:r>
                <a:rPr lang="en-US" dirty="0" smtClean="0">
                  <a:solidFill>
                    <a:srgbClr val="5B6770"/>
                  </a:solidFill>
                  <a:latin typeface="TVNordEF-Regular"/>
                  <a:ea typeface="+mn-ea"/>
                  <a:cs typeface="TVNordEF-Regular"/>
                </a:rPr>
                <a:t>Sign up</a:t>
              </a:r>
              <a:endParaRPr lang="en-US" dirty="0">
                <a:solidFill>
                  <a:srgbClr val="5B6770"/>
                </a:solidFill>
                <a:latin typeface="TVNordEF-Regular"/>
                <a:ea typeface="+mn-ea"/>
                <a:cs typeface="TVNordEF-Regular"/>
              </a:endParaRPr>
            </a:p>
          </p:txBody>
        </p:sp>
        <p:sp>
          <p:nvSpPr>
            <p:cNvPr id="35" name="TextBox 34"/>
            <p:cNvSpPr txBox="1"/>
            <p:nvPr/>
          </p:nvSpPr>
          <p:spPr>
            <a:xfrm>
              <a:off x="3016631" y="5230385"/>
              <a:ext cx="3087885" cy="738664"/>
            </a:xfrm>
            <a:prstGeom prst="rect">
              <a:avLst/>
            </a:prstGeom>
            <a:noFill/>
          </p:spPr>
          <p:txBody>
            <a:bodyPr wrap="square" rtlCol="0">
              <a:spAutoFit/>
            </a:bodyPr>
            <a:lstStyle/>
            <a:p>
              <a:pPr algn="ctr" defTabSz="457200" eaLnBrk="1" fontAlgn="auto" hangingPunct="1">
                <a:spcBef>
                  <a:spcPts val="0"/>
                </a:spcBef>
                <a:spcAft>
                  <a:spcPts val="0"/>
                </a:spcAft>
              </a:pPr>
              <a:r>
                <a:rPr lang="en-US" sz="2400" dirty="0" smtClean="0">
                  <a:solidFill>
                    <a:srgbClr val="5B6770"/>
                  </a:solidFill>
                  <a:latin typeface="TVNordEF-Bold"/>
                  <a:ea typeface="+mn-ea"/>
                  <a:cs typeface="TVNordEF-Bold"/>
                </a:rPr>
                <a:t>2</a:t>
              </a:r>
              <a:endParaRPr lang="en-US" sz="2400" dirty="0">
                <a:solidFill>
                  <a:srgbClr val="5B6770"/>
                </a:solidFill>
                <a:latin typeface="TVNordEF-Bold"/>
                <a:ea typeface="+mn-ea"/>
                <a:cs typeface="TVNordEF-Bold"/>
              </a:endParaRPr>
            </a:p>
            <a:p>
              <a:pPr algn="ctr" defTabSz="457200" eaLnBrk="1" fontAlgn="auto" hangingPunct="1">
                <a:spcBef>
                  <a:spcPts val="0"/>
                </a:spcBef>
                <a:spcAft>
                  <a:spcPts val="0"/>
                </a:spcAft>
              </a:pPr>
              <a:r>
                <a:rPr lang="en-US" dirty="0" smtClean="0">
                  <a:solidFill>
                    <a:srgbClr val="5B6770"/>
                  </a:solidFill>
                  <a:latin typeface="TVNordEF-Regular"/>
                  <a:ea typeface="+mn-ea"/>
                  <a:cs typeface="TVNordEF-Regular"/>
                </a:rPr>
                <a:t>Choose </a:t>
              </a:r>
              <a:r>
                <a:rPr lang="en-US" dirty="0">
                  <a:solidFill>
                    <a:srgbClr val="5B6770"/>
                  </a:solidFill>
                  <a:latin typeface="TVNordEF-Regular"/>
                  <a:ea typeface="+mn-ea"/>
                  <a:cs typeface="TVNordEF-Regular"/>
                </a:rPr>
                <a:t>a </a:t>
              </a:r>
              <a:r>
                <a:rPr lang="en-US" dirty="0" smtClean="0">
                  <a:solidFill>
                    <a:srgbClr val="5B6770"/>
                  </a:solidFill>
                  <a:latin typeface="TVNordEF-Regular"/>
                  <a:ea typeface="+mn-ea"/>
                  <a:cs typeface="TVNordEF-Regular"/>
                </a:rPr>
                <a:t>doctor</a:t>
              </a:r>
              <a:endParaRPr lang="en-US" dirty="0">
                <a:solidFill>
                  <a:srgbClr val="5B6770"/>
                </a:solidFill>
                <a:latin typeface="TVNordEF-Regular"/>
                <a:ea typeface="+mn-ea"/>
                <a:cs typeface="TVNordEF-Regular"/>
              </a:endParaRPr>
            </a:p>
          </p:txBody>
        </p:sp>
        <p:sp>
          <p:nvSpPr>
            <p:cNvPr id="36" name="TextBox 35"/>
            <p:cNvSpPr txBox="1"/>
            <p:nvPr/>
          </p:nvSpPr>
          <p:spPr>
            <a:xfrm>
              <a:off x="5736393" y="5230385"/>
              <a:ext cx="2528322" cy="738664"/>
            </a:xfrm>
            <a:prstGeom prst="rect">
              <a:avLst/>
            </a:prstGeom>
            <a:noFill/>
          </p:spPr>
          <p:txBody>
            <a:bodyPr wrap="square" rtlCol="0">
              <a:spAutoFit/>
            </a:bodyPr>
            <a:lstStyle/>
            <a:p>
              <a:pPr algn="ctr" defTabSz="457200" eaLnBrk="1" fontAlgn="auto" hangingPunct="1">
                <a:spcBef>
                  <a:spcPts val="0"/>
                </a:spcBef>
                <a:spcAft>
                  <a:spcPts val="0"/>
                </a:spcAft>
              </a:pPr>
              <a:r>
                <a:rPr lang="en-US" sz="2400" dirty="0" smtClean="0">
                  <a:solidFill>
                    <a:srgbClr val="5B6770"/>
                  </a:solidFill>
                  <a:latin typeface="TVNordEF-Bold"/>
                  <a:ea typeface="+mn-ea"/>
                  <a:cs typeface="TVNordEF-Bold"/>
                </a:rPr>
                <a:t>3</a:t>
              </a:r>
              <a:endParaRPr lang="en-US" sz="2400" dirty="0">
                <a:solidFill>
                  <a:srgbClr val="5B6770"/>
                </a:solidFill>
                <a:latin typeface="TVNordEF-Bold"/>
                <a:ea typeface="+mn-ea"/>
                <a:cs typeface="TVNordEF-Bold"/>
              </a:endParaRPr>
            </a:p>
            <a:p>
              <a:pPr algn="ctr" defTabSz="457200" eaLnBrk="1" fontAlgn="auto" hangingPunct="1">
                <a:spcBef>
                  <a:spcPts val="0"/>
                </a:spcBef>
                <a:spcAft>
                  <a:spcPts val="0"/>
                </a:spcAft>
              </a:pPr>
              <a:r>
                <a:rPr lang="en-US" dirty="0" smtClean="0">
                  <a:solidFill>
                    <a:srgbClr val="5B6770"/>
                  </a:solidFill>
                  <a:latin typeface="TVNordEF-Regular"/>
                  <a:ea typeface="+mn-ea"/>
                  <a:cs typeface="TVNordEF-Regular"/>
                </a:rPr>
                <a:t>Begin consultation</a:t>
              </a:r>
              <a:endParaRPr lang="en-US" dirty="0">
                <a:solidFill>
                  <a:srgbClr val="5B6770"/>
                </a:solidFill>
                <a:latin typeface="TVNordEF-Regular"/>
                <a:ea typeface="+mn-ea"/>
                <a:cs typeface="TVNordEF-Regular"/>
              </a:endParaRPr>
            </a:p>
          </p:txBody>
        </p:sp>
        <p:pic>
          <p:nvPicPr>
            <p:cNvPr id="37" name="Picture 36" descr="Slide 2 icons-01.png"/>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812197" y="3621088"/>
              <a:ext cx="1496753" cy="1452227"/>
            </a:xfrm>
            <a:prstGeom prst="rect">
              <a:avLst/>
            </a:prstGeom>
          </p:spPr>
        </p:pic>
        <p:pic>
          <p:nvPicPr>
            <p:cNvPr id="38" name="Picture 37" descr="Slide 2 icons-0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2636" y="3621087"/>
              <a:ext cx="1496753" cy="1452227"/>
            </a:xfrm>
            <a:prstGeom prst="rect">
              <a:avLst/>
            </a:prstGeom>
          </p:spPr>
        </p:pic>
      </p:grpSp>
      <p:sp>
        <p:nvSpPr>
          <p:cNvPr id="40" name="TextBox 39"/>
          <p:cNvSpPr txBox="1"/>
          <p:nvPr/>
        </p:nvSpPr>
        <p:spPr>
          <a:xfrm>
            <a:off x="66676" y="5275529"/>
            <a:ext cx="2018798" cy="646331"/>
          </a:xfrm>
          <a:prstGeom prst="rect">
            <a:avLst/>
          </a:prstGeom>
          <a:noFill/>
        </p:spPr>
        <p:txBody>
          <a:bodyPr wrap="square" rtlCol="0">
            <a:spAutoFit/>
          </a:bodyPr>
          <a:lstStyle/>
          <a:p>
            <a:pPr defTabSz="457200" eaLnBrk="1" fontAlgn="auto" hangingPunct="1">
              <a:spcBef>
                <a:spcPts val="0"/>
              </a:spcBef>
              <a:spcAft>
                <a:spcPts val="0"/>
              </a:spcAft>
            </a:pPr>
            <a:r>
              <a:rPr lang="en-US" dirty="0">
                <a:solidFill>
                  <a:srgbClr val="005294"/>
                </a:solidFill>
                <a:latin typeface="TVNordEF-Regular"/>
                <a:ea typeface="+mn-ea"/>
                <a:cs typeface="TVNordEF-Regular"/>
              </a:rPr>
              <a:t>Who has time to figure things out? </a:t>
            </a:r>
          </a:p>
        </p:txBody>
      </p:sp>
      <p:pic>
        <p:nvPicPr>
          <p:cNvPr id="41" name="Picture 40" descr="LiveHealth_Blue.Black.09.13.png"/>
          <p:cNvPicPr>
            <a:picLocks noChangeAspect="1"/>
          </p:cNvPicPr>
          <p:nvPr/>
        </p:nvPicPr>
        <p:blipFill>
          <a:blip r:embed="rId5" cstate="email">
            <a:extLst>
              <a:ext uri="{28A0092B-C50C-407E-A947-70E740481C1C}">
                <a14:useLocalDpi xmlns:a14="http://schemas.microsoft.com/office/drawing/2010/main"/>
              </a:ext>
            </a:extLst>
          </a:blip>
          <a:srcRect l="31634" t="44444" r="36732" b="43334"/>
          <a:stretch>
            <a:fillRect/>
          </a:stretch>
        </p:blipFill>
        <p:spPr>
          <a:xfrm>
            <a:off x="7666502" y="6123634"/>
            <a:ext cx="1287493" cy="643747"/>
          </a:xfrm>
          <a:prstGeom prst="rect">
            <a:avLst/>
          </a:prstGeom>
        </p:spPr>
      </p:pic>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3144" y="6276827"/>
            <a:ext cx="1429692" cy="274320"/>
          </a:xfrm>
          <a:prstGeom prst="rect">
            <a:avLst/>
          </a:prstGeom>
        </p:spPr>
      </p:pic>
      <p:pic>
        <p:nvPicPr>
          <p:cNvPr id="18" name="Picture 17"/>
          <p:cNvPicPr>
            <a:picLocks noChangeAspect="1"/>
          </p:cNvPicPr>
          <p:nvPr/>
        </p:nvPicPr>
        <p:blipFill>
          <a:blip r:embed="rId7"/>
          <a:stretch>
            <a:fillRect/>
          </a:stretch>
        </p:blipFill>
        <p:spPr>
          <a:xfrm>
            <a:off x="6236942" y="2530035"/>
            <a:ext cx="1432608" cy="1420415"/>
          </a:xfrm>
          <a:prstGeom prst="rect">
            <a:avLst/>
          </a:prstGeom>
        </p:spPr>
      </p:pic>
    </p:spTree>
    <p:extLst>
      <p:ext uri="{BB962C8B-B14F-4D97-AF65-F5344CB8AC3E}">
        <p14:creationId xmlns:p14="http://schemas.microsoft.com/office/powerpoint/2010/main" val="557566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C842C4-BB99-BD4F-853F-7022A18B5E0C}" type="slidenum">
              <a:rPr lang="en-US">
                <a:solidFill>
                  <a:srgbClr val="FFFFFF">
                    <a:lumMod val="50000"/>
                  </a:srgbClr>
                </a:solidFill>
              </a:rPr>
              <a:pPr/>
              <a:t>2</a:t>
            </a:fld>
            <a:endParaRPr lang="en-US">
              <a:solidFill>
                <a:srgbClr val="FFFFFF">
                  <a:lumMod val="50000"/>
                </a:srgbClr>
              </a:solidFill>
            </a:endParaRPr>
          </a:p>
        </p:txBody>
      </p:sp>
      <p:sp>
        <p:nvSpPr>
          <p:cNvPr id="2" name="Title 1"/>
          <p:cNvSpPr>
            <a:spLocks noGrp="1"/>
          </p:cNvSpPr>
          <p:nvPr>
            <p:ph type="title"/>
          </p:nvPr>
        </p:nvSpPr>
        <p:spPr/>
        <p:txBody>
          <a:bodyPr/>
          <a:lstStyle/>
          <a:p>
            <a:r>
              <a:rPr lang="en-US" dirty="0" smtClean="0">
                <a:latin typeface="Trebuchet MS" panose="020B0603020202020204" pitchFamily="34" charset="0"/>
                <a:ea typeface="SimSun" panose="02010600030101010101" pitchFamily="2" charset="-122"/>
              </a:rPr>
              <a:t>Program Highlights</a:t>
            </a:r>
            <a:endParaRPr lang="en-US" dirty="0">
              <a:latin typeface="Trebuchet MS" panose="020B0603020202020204" pitchFamily="34" charset="0"/>
              <a:ea typeface="SimSun" panose="02010600030101010101" pitchFamily="2" charset="-122"/>
            </a:endParaRPr>
          </a:p>
        </p:txBody>
      </p:sp>
      <p:pic>
        <p:nvPicPr>
          <p:cNvPr id="1026" name="Picture 2" descr="C:\Users\ac32912\AppData\Local\Microsoft\Windows\Temporary Internet Files\Content.IE5\HL4V8WXZ\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c32912\AppData\Local\Microsoft\Windows\Temporary Internet Files\Content.IE5\HL4V8WXZ\blockpage[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c32912\AppData\Local\Microsoft\Windows\Temporary Internet Files\Content.IE5\2BEYTG06\wee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126" y="1029233"/>
            <a:ext cx="1025794" cy="12107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05548" y="1686008"/>
            <a:ext cx="7825740" cy="369332"/>
          </a:xfrm>
          <a:prstGeom prst="rect">
            <a:avLst/>
          </a:prstGeom>
          <a:noFill/>
        </p:spPr>
        <p:txBody>
          <a:bodyPr wrap="square" rtlCol="0">
            <a:spAutoFit/>
          </a:bodyPr>
          <a:lstStyle/>
          <a:p>
            <a:r>
              <a:rPr lang="en-US" dirty="0">
                <a:latin typeface="Trebuchet MS" panose="020B0603020202020204" pitchFamily="34" charset="0"/>
                <a:ea typeface="SimSun" panose="02010600030101010101" pitchFamily="2" charset="-122"/>
              </a:rPr>
              <a:t>Topic: Getting the Most Out of Your Preventive </a:t>
            </a:r>
            <a:r>
              <a:rPr lang="en-US" dirty="0" smtClean="0">
                <a:latin typeface="Trebuchet MS" panose="020B0603020202020204" pitchFamily="34" charset="0"/>
                <a:ea typeface="SimSun" panose="02010600030101010101" pitchFamily="2" charset="-122"/>
              </a:rPr>
              <a:t>Benefits</a:t>
            </a:r>
            <a:endParaRPr lang="en-US" dirty="0"/>
          </a:p>
        </p:txBody>
      </p:sp>
      <p:sp>
        <p:nvSpPr>
          <p:cNvPr id="9" name="Rectangle 8"/>
          <p:cNvSpPr/>
          <p:nvPr/>
        </p:nvSpPr>
        <p:spPr>
          <a:xfrm>
            <a:off x="685800" y="2240006"/>
            <a:ext cx="7437120" cy="3000821"/>
          </a:xfrm>
          <a:prstGeom prst="rect">
            <a:avLst/>
          </a:prstGeom>
        </p:spPr>
        <p:txBody>
          <a:bodyPr wrap="square">
            <a:spAutoFit/>
          </a:bodyPr>
          <a:lstStyle/>
          <a:p>
            <a:pPr>
              <a:lnSpc>
                <a:spcPct val="150000"/>
              </a:lnSpc>
            </a:pPr>
            <a:r>
              <a:rPr lang="en-US" dirty="0">
                <a:latin typeface="Trebuchet MS" panose="020B0603020202020204" pitchFamily="34" charset="0"/>
              </a:rPr>
              <a:t>Your health is up to YOU. The actions you take now can help you feel better in the present and influence your future health and well-being. By taking control of your health, you can prevent medical conditions like heart disease, diabetes and cancer from </a:t>
            </a:r>
            <a:r>
              <a:rPr lang="en-US" dirty="0" smtClean="0">
                <a:latin typeface="Trebuchet MS" panose="020B0603020202020204" pitchFamily="34" charset="0"/>
              </a:rPr>
              <a:t>developing.  Join as we discuss how to get the most out of your Preventive benefits through Anthem Blue Cross/Blue Shield and learn more about finding a Primary Care Physician, special discounts, and the new Sydney app!</a:t>
            </a:r>
            <a:endParaRPr lang="en-US" dirty="0">
              <a:latin typeface="Trebuchet MS" panose="020B0603020202020204" pitchFamily="34" charset="0"/>
            </a:endParaRPr>
          </a:p>
        </p:txBody>
      </p:sp>
      <p:sp>
        <p:nvSpPr>
          <p:cNvPr id="5" name="Rectangle 4"/>
          <p:cNvSpPr/>
          <p:nvPr/>
        </p:nvSpPr>
        <p:spPr>
          <a:xfrm>
            <a:off x="546418" y="554674"/>
            <a:ext cx="4572000" cy="1200329"/>
          </a:xfrm>
          <a:prstGeom prst="rect">
            <a:avLst/>
          </a:prstGeom>
        </p:spPr>
        <p:txBody>
          <a:bodyPr>
            <a:spAutoFit/>
          </a:bodyPr>
          <a:lstStyle/>
          <a:p>
            <a:r>
              <a:rPr lang="en-US" dirty="0">
                <a:latin typeface="Trebuchet MS" panose="020B0603020202020204" pitchFamily="34" charset="0"/>
                <a:ea typeface="SimSun" panose="02010600030101010101" pitchFamily="2" charset="-122"/>
              </a:rPr>
              <a:t>Health &amp; Well-being Series</a:t>
            </a:r>
            <a:br>
              <a:rPr lang="en-US" dirty="0">
                <a:latin typeface="Trebuchet MS" panose="020B0603020202020204" pitchFamily="34" charset="0"/>
                <a:ea typeface="SimSun" panose="02010600030101010101" pitchFamily="2" charset="-122"/>
              </a:rPr>
            </a:br>
            <a:r>
              <a:rPr lang="en-US" dirty="0">
                <a:latin typeface="Trebuchet MS" panose="020B0603020202020204" pitchFamily="34" charset="0"/>
                <a:ea typeface="SimSun" panose="02010600030101010101" pitchFamily="2" charset="-122"/>
              </a:rPr>
              <a:t>Lunch &amp; Learn February 21, 2020</a:t>
            </a:r>
            <a:br>
              <a:rPr lang="en-US" dirty="0">
                <a:latin typeface="Trebuchet MS" panose="020B0603020202020204" pitchFamily="34" charset="0"/>
                <a:ea typeface="SimSun" panose="02010600030101010101" pitchFamily="2" charset="-122"/>
              </a:rPr>
            </a:br>
            <a:r>
              <a:rPr lang="en-US" dirty="0">
                <a:latin typeface="Trebuchet MS" panose="020B0603020202020204" pitchFamily="34" charset="0"/>
                <a:ea typeface="SimSun" panose="02010600030101010101" pitchFamily="2" charset="-122"/>
              </a:rPr>
              <a:t/>
            </a:r>
            <a:br>
              <a:rPr lang="en-US" dirty="0">
                <a:latin typeface="Trebuchet MS" panose="020B0603020202020204" pitchFamily="34" charset="0"/>
                <a:ea typeface="SimSun" panose="02010600030101010101" pitchFamily="2" charset="-122"/>
              </a:rPr>
            </a:br>
            <a:endParaRPr lang="en-US" dirty="0"/>
          </a:p>
        </p:txBody>
      </p:sp>
    </p:spTree>
    <p:extLst>
      <p:ext uri="{BB962C8B-B14F-4D97-AF65-F5344CB8AC3E}">
        <p14:creationId xmlns:p14="http://schemas.microsoft.com/office/powerpoint/2010/main" val="1850014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LiveHealth</a:t>
            </a:r>
            <a:r>
              <a:rPr lang="en-US" dirty="0" smtClean="0"/>
              <a:t> Online Common Medical </a:t>
            </a:r>
            <a:r>
              <a:rPr lang="en-US" dirty="0"/>
              <a:t>Conditions</a:t>
            </a:r>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Doctors consult with patients 24/7 on a variety of conditions, such as:</a:t>
            </a:r>
          </a:p>
          <a:p>
            <a:r>
              <a:rPr lang="en-US" dirty="0" smtClean="0"/>
              <a:t>Fever</a:t>
            </a:r>
            <a:endParaRPr lang="en-US" dirty="0"/>
          </a:p>
          <a:p>
            <a:r>
              <a:rPr lang="en-US" dirty="0" smtClean="0"/>
              <a:t>Sore </a:t>
            </a:r>
            <a:r>
              <a:rPr lang="en-US" dirty="0"/>
              <a:t>throat</a:t>
            </a:r>
          </a:p>
          <a:p>
            <a:r>
              <a:rPr lang="en-US" dirty="0" smtClean="0"/>
              <a:t>Cough </a:t>
            </a:r>
            <a:r>
              <a:rPr lang="en-US" dirty="0"/>
              <a:t>and colds</a:t>
            </a:r>
          </a:p>
          <a:p>
            <a:r>
              <a:rPr lang="en-US" dirty="0" smtClean="0"/>
              <a:t>Flu</a:t>
            </a:r>
            <a:endParaRPr lang="en-US" dirty="0"/>
          </a:p>
          <a:p>
            <a:r>
              <a:rPr lang="en-US" dirty="0" smtClean="0"/>
              <a:t>Urinary </a:t>
            </a:r>
            <a:r>
              <a:rPr lang="en-US" dirty="0"/>
              <a:t>tract infections</a:t>
            </a:r>
          </a:p>
          <a:p>
            <a:r>
              <a:rPr lang="en-US" dirty="0" smtClean="0"/>
              <a:t>Sinusitis</a:t>
            </a:r>
            <a:endParaRPr lang="en-US" dirty="0"/>
          </a:p>
          <a:p>
            <a:r>
              <a:rPr lang="en-US" dirty="0" smtClean="0"/>
              <a:t>Allergies</a:t>
            </a:r>
            <a:endParaRPr lang="en-US" dirty="0"/>
          </a:p>
          <a:p>
            <a:r>
              <a:rPr lang="en-US" dirty="0" smtClean="0"/>
              <a:t>Eczema</a:t>
            </a:r>
            <a:r>
              <a:rPr lang="en-US" dirty="0"/>
              <a:t>, rashes and skin lesions</a:t>
            </a:r>
          </a:p>
          <a:p>
            <a:r>
              <a:rPr lang="en-US" dirty="0" smtClean="0"/>
              <a:t>Heartburn</a:t>
            </a:r>
            <a:endParaRPr lang="en-US" dirty="0"/>
          </a:p>
          <a:p>
            <a:endParaRPr lang="en-US" dirty="0"/>
          </a:p>
        </p:txBody>
      </p:sp>
      <p:sp>
        <p:nvSpPr>
          <p:cNvPr id="4" name="Slide Number Placeholder 3"/>
          <p:cNvSpPr>
            <a:spLocks noGrp="1"/>
          </p:cNvSpPr>
          <p:nvPr>
            <p:ph type="sldNum" sz="quarter" idx="12"/>
          </p:nvPr>
        </p:nvSpPr>
        <p:spPr/>
        <p:txBody>
          <a:bodyPr/>
          <a:lstStyle/>
          <a:p>
            <a:fld id="{A85BAC59-9291-4FC3-99C6-73F2A701D1E4}"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519712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4.jpg"/>
          <p:cNvPicPr>
            <a:picLocks noChangeAspect="1"/>
          </p:cNvPicPr>
          <p:nvPr/>
        </p:nvPicPr>
        <p:blipFill>
          <a:blip r:embed="rId3" cstate="email">
            <a:extLst>
              <a:ext uri="{28A0092B-C50C-407E-A947-70E740481C1C}">
                <a14:useLocalDpi xmlns:a14="http://schemas.microsoft.com/office/drawing/2010/main"/>
              </a:ext>
            </a:extLst>
          </a:blip>
          <a:srcRect t="1501" r="1639"/>
          <a:stretch>
            <a:fillRect/>
          </a:stretch>
        </p:blipFill>
        <p:spPr>
          <a:xfrm>
            <a:off x="0" y="0"/>
            <a:ext cx="9144000" cy="6858000"/>
          </a:xfrm>
          <a:prstGeom prst="rect">
            <a:avLst/>
          </a:prstGeom>
        </p:spPr>
      </p:pic>
      <p:pic>
        <p:nvPicPr>
          <p:cNvPr id="21" name="Picture 20" descr="corner fade1.png"/>
          <p:cNvPicPr>
            <a:picLocks noChangeAspect="1"/>
          </p:cNvPicPr>
          <p:nvPr/>
        </p:nvPicPr>
        <p:blipFill>
          <a:blip r:embed="rId4"/>
          <a:stretch>
            <a:fillRect/>
          </a:stretch>
        </p:blipFill>
        <p:spPr>
          <a:xfrm>
            <a:off x="4476751" y="-1"/>
            <a:ext cx="4667250" cy="3728727"/>
          </a:xfrm>
          <a:prstGeom prst="rect">
            <a:avLst/>
          </a:prstGeom>
        </p:spPr>
      </p:pic>
      <p:sp>
        <p:nvSpPr>
          <p:cNvPr id="20" name="Freeform 18"/>
          <p:cNvSpPr>
            <a:spLocks/>
          </p:cNvSpPr>
          <p:nvPr/>
        </p:nvSpPr>
        <p:spPr bwMode="auto">
          <a:xfrm>
            <a:off x="78732" y="207203"/>
            <a:ext cx="4398017" cy="1733944"/>
          </a:xfrm>
          <a:custGeom>
            <a:avLst/>
            <a:gdLst>
              <a:gd name="connsiteX0" fmla="*/ 229 w 2252"/>
              <a:gd name="connsiteY0" fmla="*/ 508 h 508"/>
              <a:gd name="connsiteX1" fmla="*/ 2212 w 2252"/>
              <a:gd name="connsiteY1" fmla="*/ 428 h 508"/>
              <a:gd name="connsiteX2" fmla="*/ 2212 w 2252"/>
              <a:gd name="connsiteY2" fmla="*/ 428 h 508"/>
              <a:gd name="connsiteX3" fmla="*/ 2220 w 2252"/>
              <a:gd name="connsiteY3" fmla="*/ 427 h 508"/>
              <a:gd name="connsiteX4" fmla="*/ 2228 w 2252"/>
              <a:gd name="connsiteY4" fmla="*/ 425 h 508"/>
              <a:gd name="connsiteX5" fmla="*/ 2234 w 2252"/>
              <a:gd name="connsiteY5" fmla="*/ 421 h 508"/>
              <a:gd name="connsiteX6" fmla="*/ 2241 w 2252"/>
              <a:gd name="connsiteY6" fmla="*/ 416 h 508"/>
              <a:gd name="connsiteX7" fmla="*/ 2246 w 2252"/>
              <a:gd name="connsiteY7" fmla="*/ 409 h 508"/>
              <a:gd name="connsiteX8" fmla="*/ 2249 w 2252"/>
              <a:gd name="connsiteY8" fmla="*/ 402 h 508"/>
              <a:gd name="connsiteX9" fmla="*/ 2251 w 2252"/>
              <a:gd name="connsiteY9" fmla="*/ 395 h 508"/>
              <a:gd name="connsiteX10" fmla="*/ 2252 w 2252"/>
              <a:gd name="connsiteY10" fmla="*/ 387 h 508"/>
              <a:gd name="connsiteX11" fmla="*/ 2252 w 2252"/>
              <a:gd name="connsiteY11" fmla="*/ 122 h 508"/>
              <a:gd name="connsiteX12" fmla="*/ 2252 w 2252"/>
              <a:gd name="connsiteY12" fmla="*/ 122 h 508"/>
              <a:gd name="connsiteX13" fmla="*/ 2251 w 2252"/>
              <a:gd name="connsiteY13" fmla="*/ 114 h 508"/>
              <a:gd name="connsiteX14" fmla="*/ 2249 w 2252"/>
              <a:gd name="connsiteY14" fmla="*/ 106 h 508"/>
              <a:gd name="connsiteX15" fmla="*/ 2246 w 2252"/>
              <a:gd name="connsiteY15" fmla="*/ 99 h 508"/>
              <a:gd name="connsiteX16" fmla="*/ 2241 w 2252"/>
              <a:gd name="connsiteY16" fmla="*/ 93 h 508"/>
              <a:gd name="connsiteX17" fmla="*/ 2234 w 2252"/>
              <a:gd name="connsiteY17" fmla="*/ 89 h 508"/>
              <a:gd name="connsiteX18" fmla="*/ 2228 w 2252"/>
              <a:gd name="connsiteY18" fmla="*/ 84 h 508"/>
              <a:gd name="connsiteX19" fmla="*/ 2220 w 2252"/>
              <a:gd name="connsiteY19" fmla="*/ 81 h 508"/>
              <a:gd name="connsiteX20" fmla="*/ 2212 w 2252"/>
              <a:gd name="connsiteY20" fmla="*/ 80 h 508"/>
              <a:gd name="connsiteX21" fmla="*/ 0 w 2252"/>
              <a:gd name="connsiteY21" fmla="*/ 0 h 508"/>
              <a:gd name="connsiteX22" fmla="*/ 229 w 2252"/>
              <a:gd name="connsiteY22" fmla="*/ 508 h 508"/>
              <a:gd name="connsiteX0" fmla="*/ 0 w 2023"/>
              <a:gd name="connsiteY0" fmla="*/ 508 h 508"/>
              <a:gd name="connsiteX1" fmla="*/ 1983 w 2023"/>
              <a:gd name="connsiteY1" fmla="*/ 428 h 508"/>
              <a:gd name="connsiteX2" fmla="*/ 1983 w 2023"/>
              <a:gd name="connsiteY2" fmla="*/ 428 h 508"/>
              <a:gd name="connsiteX3" fmla="*/ 1991 w 2023"/>
              <a:gd name="connsiteY3" fmla="*/ 427 h 508"/>
              <a:gd name="connsiteX4" fmla="*/ 1999 w 2023"/>
              <a:gd name="connsiteY4" fmla="*/ 425 h 508"/>
              <a:gd name="connsiteX5" fmla="*/ 2005 w 2023"/>
              <a:gd name="connsiteY5" fmla="*/ 421 h 508"/>
              <a:gd name="connsiteX6" fmla="*/ 2012 w 2023"/>
              <a:gd name="connsiteY6" fmla="*/ 416 h 508"/>
              <a:gd name="connsiteX7" fmla="*/ 2017 w 2023"/>
              <a:gd name="connsiteY7" fmla="*/ 409 h 508"/>
              <a:gd name="connsiteX8" fmla="*/ 2020 w 2023"/>
              <a:gd name="connsiteY8" fmla="*/ 402 h 508"/>
              <a:gd name="connsiteX9" fmla="*/ 2022 w 2023"/>
              <a:gd name="connsiteY9" fmla="*/ 395 h 508"/>
              <a:gd name="connsiteX10" fmla="*/ 2023 w 2023"/>
              <a:gd name="connsiteY10" fmla="*/ 387 h 508"/>
              <a:gd name="connsiteX11" fmla="*/ 2023 w 2023"/>
              <a:gd name="connsiteY11" fmla="*/ 122 h 508"/>
              <a:gd name="connsiteX12" fmla="*/ 2023 w 2023"/>
              <a:gd name="connsiteY12" fmla="*/ 122 h 508"/>
              <a:gd name="connsiteX13" fmla="*/ 2022 w 2023"/>
              <a:gd name="connsiteY13" fmla="*/ 114 h 508"/>
              <a:gd name="connsiteX14" fmla="*/ 2020 w 2023"/>
              <a:gd name="connsiteY14" fmla="*/ 106 h 508"/>
              <a:gd name="connsiteX15" fmla="*/ 2017 w 2023"/>
              <a:gd name="connsiteY15" fmla="*/ 99 h 508"/>
              <a:gd name="connsiteX16" fmla="*/ 2012 w 2023"/>
              <a:gd name="connsiteY16" fmla="*/ 93 h 508"/>
              <a:gd name="connsiteX17" fmla="*/ 2005 w 2023"/>
              <a:gd name="connsiteY17" fmla="*/ 89 h 508"/>
              <a:gd name="connsiteX18" fmla="*/ 1999 w 2023"/>
              <a:gd name="connsiteY18" fmla="*/ 84 h 508"/>
              <a:gd name="connsiteX19" fmla="*/ 1991 w 2023"/>
              <a:gd name="connsiteY19" fmla="*/ 81 h 508"/>
              <a:gd name="connsiteX20" fmla="*/ 1983 w 2023"/>
              <a:gd name="connsiteY20" fmla="*/ 80 h 508"/>
              <a:gd name="connsiteX21" fmla="*/ 0 w 2023"/>
              <a:gd name="connsiteY21" fmla="*/ 0 h 508"/>
              <a:gd name="connsiteX22" fmla="*/ 0 w 2023"/>
              <a:gd name="connsiteY22" fmla="*/ 508 h 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23" h="508">
                <a:moveTo>
                  <a:pt x="0" y="508"/>
                </a:moveTo>
                <a:lnTo>
                  <a:pt x="1983" y="428"/>
                </a:lnTo>
                <a:lnTo>
                  <a:pt x="1983" y="428"/>
                </a:lnTo>
                <a:cubicBezTo>
                  <a:pt x="1986" y="428"/>
                  <a:pt x="1988" y="427"/>
                  <a:pt x="1991" y="427"/>
                </a:cubicBezTo>
                <a:cubicBezTo>
                  <a:pt x="1994" y="426"/>
                  <a:pt x="1996" y="426"/>
                  <a:pt x="1999" y="425"/>
                </a:cubicBezTo>
                <a:cubicBezTo>
                  <a:pt x="2001" y="424"/>
                  <a:pt x="2003" y="422"/>
                  <a:pt x="2005" y="421"/>
                </a:cubicBezTo>
                <a:cubicBezTo>
                  <a:pt x="2007" y="419"/>
                  <a:pt x="2010" y="418"/>
                  <a:pt x="2012" y="416"/>
                </a:cubicBezTo>
                <a:cubicBezTo>
                  <a:pt x="2014" y="414"/>
                  <a:pt x="2015" y="411"/>
                  <a:pt x="2017" y="409"/>
                </a:cubicBezTo>
                <a:cubicBezTo>
                  <a:pt x="2018" y="407"/>
                  <a:pt x="2019" y="404"/>
                  <a:pt x="2020" y="402"/>
                </a:cubicBezTo>
                <a:cubicBezTo>
                  <a:pt x="2021" y="400"/>
                  <a:pt x="2021" y="397"/>
                  <a:pt x="2022" y="395"/>
                </a:cubicBezTo>
                <a:cubicBezTo>
                  <a:pt x="2022" y="392"/>
                  <a:pt x="2023" y="390"/>
                  <a:pt x="2023" y="387"/>
                </a:cubicBezTo>
                <a:lnTo>
                  <a:pt x="2023" y="122"/>
                </a:lnTo>
                <a:lnTo>
                  <a:pt x="2023" y="122"/>
                </a:lnTo>
                <a:cubicBezTo>
                  <a:pt x="2023" y="119"/>
                  <a:pt x="2022" y="117"/>
                  <a:pt x="2022" y="114"/>
                </a:cubicBezTo>
                <a:cubicBezTo>
                  <a:pt x="2021" y="111"/>
                  <a:pt x="2021" y="109"/>
                  <a:pt x="2020" y="106"/>
                </a:cubicBezTo>
                <a:cubicBezTo>
                  <a:pt x="2019" y="104"/>
                  <a:pt x="2018" y="101"/>
                  <a:pt x="2017" y="99"/>
                </a:cubicBezTo>
                <a:cubicBezTo>
                  <a:pt x="2015" y="97"/>
                  <a:pt x="2014" y="95"/>
                  <a:pt x="2012" y="93"/>
                </a:cubicBezTo>
                <a:cubicBezTo>
                  <a:pt x="2010" y="92"/>
                  <a:pt x="2007" y="90"/>
                  <a:pt x="2005" y="89"/>
                </a:cubicBezTo>
                <a:cubicBezTo>
                  <a:pt x="2003" y="87"/>
                  <a:pt x="2001" y="86"/>
                  <a:pt x="1999" y="84"/>
                </a:cubicBezTo>
                <a:cubicBezTo>
                  <a:pt x="1996" y="83"/>
                  <a:pt x="1994" y="82"/>
                  <a:pt x="1991" y="81"/>
                </a:cubicBezTo>
                <a:cubicBezTo>
                  <a:pt x="1988" y="81"/>
                  <a:pt x="1986" y="80"/>
                  <a:pt x="1983" y="80"/>
                </a:cubicBezTo>
                <a:lnTo>
                  <a:pt x="0" y="0"/>
                </a:lnTo>
                <a:lnTo>
                  <a:pt x="0" y="508"/>
                </a:lnTo>
                <a:close/>
              </a:path>
            </a:pathLst>
          </a:custGeom>
          <a:solidFill>
            <a:srgbClr val="7DAF9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210129564"/>
              </p:ext>
            </p:extLst>
          </p:nvPr>
        </p:nvGraphicFramePr>
        <p:xfrm>
          <a:off x="469683" y="2229054"/>
          <a:ext cx="2772674" cy="3501114"/>
        </p:xfrm>
        <a:graphic>
          <a:graphicData uri="http://schemas.openxmlformats.org/drawingml/2006/table">
            <a:tbl>
              <a:tblPr firstRow="1" bandRow="1">
                <a:tableStyleId>{2D5ABB26-0587-4C30-8999-92F81FD0307C}</a:tableStyleId>
              </a:tblPr>
              <a:tblGrid>
                <a:gridCol w="2772674"/>
              </a:tblGrid>
              <a:tr h="560235">
                <a:tc>
                  <a:txBody>
                    <a:bodyPr/>
                    <a:lstStyle/>
                    <a:p>
                      <a:pPr algn="l"/>
                      <a:r>
                        <a:rPr lang="en-US" sz="1400" b="1" cap="none" dirty="0" smtClean="0">
                          <a:solidFill>
                            <a:schemeClr val="bg1"/>
                          </a:solidFill>
                        </a:rPr>
                        <a:t>Search</a:t>
                      </a:r>
                      <a:r>
                        <a:rPr lang="en-US" sz="1400" b="1" cap="none" baseline="0" dirty="0" smtClean="0">
                          <a:solidFill>
                            <a:schemeClr val="bg1"/>
                          </a:solidFill>
                        </a:rPr>
                        <a:t> for providers</a:t>
                      </a:r>
                      <a:endParaRPr lang="en-US" sz="1400" b="1" cap="none" dirty="0">
                        <a:solidFill>
                          <a:schemeClr val="bg1"/>
                        </a:solidFill>
                      </a:endParaRPr>
                    </a:p>
                  </a:txBody>
                  <a:tcPr marL="127754" marR="127754" marT="63877" marB="63877" anchor="ctr">
                    <a:lnR w="6350" cap="flat" cmpd="sng" algn="ctr">
                      <a:solidFill>
                        <a:prstClr val="white"/>
                      </a:solidFill>
                      <a:prstDash val="solid"/>
                      <a:round/>
                      <a:headEnd type="none" w="med" len="med"/>
                      <a:tailEnd type="none" w="med" len="med"/>
                    </a:lnR>
                    <a:lnB w="6350" cap="flat" cmpd="sng" algn="ctr">
                      <a:solidFill>
                        <a:prstClr val="white"/>
                      </a:solidFill>
                      <a:prstDash val="solid"/>
                      <a:round/>
                      <a:headEnd type="none" w="med" len="med"/>
                      <a:tailEnd type="none" w="med" len="med"/>
                    </a:lnB>
                    <a:solidFill>
                      <a:schemeClr val="accent1">
                        <a:alpha val="84000"/>
                      </a:schemeClr>
                    </a:solidFill>
                  </a:tcPr>
                </a:tc>
              </a:tr>
              <a:tr h="506776">
                <a:tc>
                  <a:txBody>
                    <a:bodyPr/>
                    <a:lstStyle/>
                    <a:p>
                      <a:pPr algn="l"/>
                      <a:r>
                        <a:rPr lang="en-US" sz="1400" b="1" cap="none" dirty="0" smtClean="0">
                          <a:solidFill>
                            <a:schemeClr val="bg1"/>
                          </a:solidFill>
                        </a:rPr>
                        <a:t>Check your claims</a:t>
                      </a:r>
                      <a:endParaRPr lang="en-US" sz="1400" b="1" cap="none" dirty="0">
                        <a:solidFill>
                          <a:schemeClr val="bg1"/>
                        </a:solidFill>
                      </a:endParaRPr>
                    </a:p>
                  </a:txBody>
                  <a:tcPr marL="127754" marR="127754" marT="63877" marB="63877" anchor="ctr">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accent1">
                        <a:alpha val="84000"/>
                      </a:schemeClr>
                    </a:solidFill>
                  </a:tcPr>
                </a:tc>
              </a:tr>
              <a:tr h="5177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cap="none" dirty="0" smtClean="0">
                          <a:solidFill>
                            <a:schemeClr val="bg1"/>
                          </a:solidFill>
                        </a:rPr>
                        <a:t>Estimate your costs</a:t>
                      </a:r>
                      <a:endParaRPr lang="en-US" sz="1400" cap="none" dirty="0" smtClean="0">
                        <a:solidFill>
                          <a:schemeClr val="bg1"/>
                        </a:solidFill>
                      </a:endParaRPr>
                    </a:p>
                  </a:txBody>
                  <a:tcPr marL="127754" marR="127754" marT="63877" marB="63877" anchor="ctr">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accent1">
                        <a:alpha val="84000"/>
                      </a:schemeClr>
                    </a:solidFill>
                  </a:tcPr>
                </a:tc>
              </a:tr>
              <a:tr h="638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none" dirty="0" smtClean="0">
                          <a:solidFill>
                            <a:schemeClr val="bg1"/>
                          </a:solidFill>
                        </a:rPr>
                        <a:t>Review</a:t>
                      </a:r>
                      <a:r>
                        <a:rPr lang="en-US" sz="1400" b="1" cap="none" baseline="0" dirty="0" smtClean="0">
                          <a:solidFill>
                            <a:schemeClr val="bg1"/>
                          </a:solidFill>
                        </a:rPr>
                        <a:t> your </a:t>
                      </a:r>
                      <a:br>
                        <a:rPr lang="en-US" sz="1400" b="1" cap="none" baseline="0" dirty="0" smtClean="0">
                          <a:solidFill>
                            <a:schemeClr val="bg1"/>
                          </a:solidFill>
                        </a:rPr>
                      </a:br>
                      <a:r>
                        <a:rPr lang="en-US" sz="1400" b="1" cap="none" baseline="0" dirty="0" smtClean="0">
                          <a:solidFill>
                            <a:schemeClr val="bg1"/>
                          </a:solidFill>
                        </a:rPr>
                        <a:t>medical benefits</a:t>
                      </a:r>
                      <a:endParaRPr lang="en-US" sz="1400" cap="none" dirty="0">
                        <a:solidFill>
                          <a:schemeClr val="bg1"/>
                        </a:solidFill>
                      </a:endParaRPr>
                    </a:p>
                  </a:txBody>
                  <a:tcPr marL="127754" marR="127754" marT="63877" marB="63877" anchor="ctr">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accent1">
                        <a:alpha val="84000"/>
                      </a:schemeClr>
                    </a:solidFill>
                  </a:tcPr>
                </a:tc>
              </a:tr>
              <a:tr h="638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none" dirty="0" smtClean="0">
                          <a:solidFill>
                            <a:schemeClr val="bg1"/>
                          </a:solidFill>
                        </a:rPr>
                        <a:t>View your ID card</a:t>
                      </a:r>
                      <a:endParaRPr lang="en-US" sz="1400" cap="none" dirty="0">
                        <a:solidFill>
                          <a:schemeClr val="bg1"/>
                        </a:solidFill>
                      </a:endParaRPr>
                    </a:p>
                  </a:txBody>
                  <a:tcPr marL="127754" marR="127754" marT="63877" marB="63877" anchor="ctr">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accent1">
                        <a:alpha val="84000"/>
                      </a:schemeClr>
                    </a:solidFill>
                  </a:tcPr>
                </a:tc>
              </a:tr>
              <a:tr h="638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none" dirty="0" smtClean="0">
                          <a:solidFill>
                            <a:schemeClr val="bg1"/>
                          </a:solidFill>
                        </a:rPr>
                        <a:t>Refill a prescription</a:t>
                      </a:r>
                      <a:endParaRPr lang="en-US" sz="1400" b="1" cap="none" dirty="0">
                        <a:solidFill>
                          <a:schemeClr val="bg1"/>
                        </a:solidFill>
                      </a:endParaRPr>
                    </a:p>
                  </a:txBody>
                  <a:tcPr marL="127754" marR="127754" marT="63877" marB="63877" anchor="ctr">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solidFill>
                      <a:schemeClr val="accent1">
                        <a:alpha val="84000"/>
                      </a:schemeClr>
                    </a:solidFill>
                  </a:tcPr>
                </a:tc>
              </a:tr>
            </a:tbl>
          </a:graphicData>
        </a:graphic>
      </p:graphicFrame>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29511" y="3724555"/>
            <a:ext cx="326820" cy="326820"/>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29511" y="2659799"/>
            <a:ext cx="326820" cy="326820"/>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29511" y="3159569"/>
            <a:ext cx="326820" cy="326820"/>
          </a:xfrm>
          <a:prstGeom prst="rect">
            <a:avLst/>
          </a:prstGeom>
        </p:spPr>
      </p:pic>
      <p:pic>
        <p:nvPicPr>
          <p:cNvPr id="16" name="Picture 15" descr="pill.ep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19880" y="5042844"/>
            <a:ext cx="327652" cy="327652"/>
          </a:xfrm>
          <a:prstGeom prst="rect">
            <a:avLst/>
          </a:prstGeom>
        </p:spPr>
      </p:pic>
      <p:pic>
        <p:nvPicPr>
          <p:cNvPr id="17" name="Picture 16" descr="Magnifying Glass icon.eps"/>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29511" y="2065644"/>
            <a:ext cx="320064" cy="326820"/>
          </a:xfrm>
          <a:prstGeom prst="rect">
            <a:avLst/>
          </a:prstGeom>
        </p:spPr>
      </p:pic>
      <p:pic>
        <p:nvPicPr>
          <p:cNvPr id="18" name="Picture 17" descr="blue_ID.eps"/>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19880" y="4369304"/>
            <a:ext cx="329695" cy="329695"/>
          </a:xfrm>
          <a:prstGeom prst="rect">
            <a:avLst/>
          </a:prstGeom>
        </p:spPr>
      </p:pic>
      <p:sp>
        <p:nvSpPr>
          <p:cNvPr id="22" name="Title 21"/>
          <p:cNvSpPr>
            <a:spLocks noGrp="1"/>
          </p:cNvSpPr>
          <p:nvPr>
            <p:ph type="title"/>
          </p:nvPr>
        </p:nvSpPr>
        <p:spPr>
          <a:xfrm>
            <a:off x="148299" y="464972"/>
            <a:ext cx="4180154" cy="952500"/>
          </a:xfrm>
        </p:spPr>
        <p:txBody>
          <a:bodyPr>
            <a:normAutofit fontScale="90000"/>
          </a:bodyPr>
          <a:lstStyle/>
          <a:p>
            <a:r>
              <a:rPr lang="en-US" dirty="0" smtClean="0"/>
              <a:t>We make it easy to </a:t>
            </a:r>
            <a:br>
              <a:rPr lang="en-US" dirty="0" smtClean="0"/>
            </a:br>
            <a:r>
              <a:rPr lang="en-US" dirty="0" smtClean="0"/>
              <a:t>make smart choices. Register on </a:t>
            </a:r>
            <a:r>
              <a:rPr lang="en-US" sz="4000" dirty="0" smtClean="0"/>
              <a:t>anthem.com </a:t>
            </a:r>
            <a:r>
              <a:rPr lang="en-US" dirty="0" smtClean="0"/>
              <a:t>to:</a:t>
            </a:r>
            <a:endParaRPr lang="en-US" dirty="0"/>
          </a:p>
        </p:txBody>
      </p:sp>
      <p:pic>
        <p:nvPicPr>
          <p:cNvPr id="25" name="Picture 24" descr="Anthem BCBS HEX black blue vector 10 11.png"/>
          <p:cNvPicPr>
            <a:picLocks noChangeAspect="1"/>
          </p:cNvPicPr>
          <p:nvPr/>
        </p:nvPicPr>
        <p:blipFill>
          <a:blip r:embed="rId11"/>
          <a:stretch>
            <a:fillRect/>
          </a:stretch>
        </p:blipFill>
        <p:spPr>
          <a:xfrm>
            <a:off x="7607543" y="153254"/>
            <a:ext cx="1365021" cy="259496"/>
          </a:xfrm>
          <a:prstGeom prst="rect">
            <a:avLst/>
          </a:prstGeom>
        </p:spPr>
      </p:pic>
      <p:sp>
        <p:nvSpPr>
          <p:cNvPr id="14" name="Slide Number Placeholder 13"/>
          <p:cNvSpPr>
            <a:spLocks noGrp="1"/>
          </p:cNvSpPr>
          <p:nvPr>
            <p:ph type="sldNum" sz="quarter" idx="10"/>
          </p:nvPr>
        </p:nvSpPr>
        <p:spPr/>
        <p:txBody>
          <a:bodyPr/>
          <a:lstStyle/>
          <a:p>
            <a:fld id="{06AC7B48-3DF1-234A-A422-6A26E5E3BEFD}" type="slidenum">
              <a:rPr lang="en-US">
                <a:solidFill>
                  <a:srgbClr val="000000"/>
                </a:solidFill>
              </a:rPr>
              <a:pPr/>
              <a:t>21</a:t>
            </a:fld>
            <a:endParaRPr lang="en-US">
              <a:solidFill>
                <a:srgbClr val="000000"/>
              </a:solidFill>
            </a:endParaRPr>
          </a:p>
        </p:txBody>
      </p:sp>
    </p:spTree>
    <p:extLst>
      <p:ext uri="{BB962C8B-B14F-4D97-AF65-F5344CB8AC3E}">
        <p14:creationId xmlns:p14="http://schemas.microsoft.com/office/powerpoint/2010/main" val="72304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22031" y="6288258"/>
            <a:ext cx="2433711" cy="56974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8" name="Title 7"/>
          <p:cNvSpPr>
            <a:spLocks noGrp="1"/>
          </p:cNvSpPr>
          <p:nvPr>
            <p:ph type="title"/>
          </p:nvPr>
        </p:nvSpPr>
        <p:spPr>
          <a:xfrm>
            <a:off x="291905" y="0"/>
            <a:ext cx="8229600" cy="1060450"/>
          </a:xfrm>
        </p:spPr>
        <p:txBody>
          <a:bodyPr/>
          <a:lstStyle/>
          <a:p>
            <a:r>
              <a:rPr lang="en-US" sz="3200" dirty="0" smtClean="0">
                <a:latin typeface="Articulate Narrow" panose="02000506040000020004" pitchFamily="2" charset="0"/>
              </a:rPr>
              <a:t>Anthem.com – Easy access to popular tools</a:t>
            </a:r>
            <a:endParaRPr lang="en-US" sz="3200" dirty="0">
              <a:latin typeface="Articulate Narrow" panose="02000506040000020004"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892" y="1547446"/>
            <a:ext cx="4298719" cy="5127674"/>
          </a:xfrm>
          <a:prstGeom prst="rect">
            <a:avLst/>
          </a:prstGeom>
          <a:ln w="6350">
            <a:solidFill>
              <a:schemeClr val="bg1">
                <a:lumMod val="85000"/>
              </a:schemeClr>
            </a:solidFill>
          </a:ln>
          <a:effectLst>
            <a:outerShdw blurRad="50800" dist="38100" dir="2700000" algn="tl" rotWithShape="0">
              <a:prstClr val="black">
                <a:alpha val="40000"/>
              </a:prstClr>
            </a:outerShdw>
          </a:effectLst>
        </p:spPr>
      </p:pic>
      <p:sp>
        <p:nvSpPr>
          <p:cNvPr id="9" name="Rounded Rectangular Callout 8">
            <a:hlinkClick r:id="rId4" action="ppaction://hlinksldjump" tooltip="Displays effective date, ID number, Group name and lists products currently enrolled in"/>
          </p:cNvPr>
          <p:cNvSpPr/>
          <p:nvPr/>
        </p:nvSpPr>
        <p:spPr bwMode="auto">
          <a:xfrm>
            <a:off x="998806" y="2398029"/>
            <a:ext cx="1378634" cy="731520"/>
          </a:xfrm>
          <a:prstGeom prst="wedgeRoundRectCallout">
            <a:avLst>
              <a:gd name="adj1" fmla="val 67581"/>
              <a:gd name="adj2" fmla="val 22741"/>
              <a:gd name="adj3" fmla="val 16667"/>
            </a:avLst>
          </a:prstGeom>
          <a:solidFill>
            <a:srgbClr val="1995C6"/>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Eligibility &amp; Benefits</a:t>
            </a:r>
            <a:endParaRPr lang="en-US" dirty="0">
              <a:solidFill>
                <a:prstClr val="white"/>
              </a:solidFill>
              <a:latin typeface="Articulate Narrow" panose="02000506040000020004" pitchFamily="2" charset="0"/>
              <a:ea typeface="Tahoma" panose="020B0604030504040204" pitchFamily="34" charset="0"/>
              <a:cs typeface="Tahoma" panose="020B0604030504040204" pitchFamily="34" charset="0"/>
            </a:endParaRPr>
          </a:p>
        </p:txBody>
      </p:sp>
      <p:sp>
        <p:nvSpPr>
          <p:cNvPr id="10" name="Rounded Rectangular Callout 9">
            <a:hlinkClick r:id="rId4" action="ppaction://hlinksldjump" tooltip="If the product is account based (e.g. HRA, HSA, etc.) will display current balance and if appropriate, single sign-on link to banking partner"/>
          </p:cNvPr>
          <p:cNvSpPr/>
          <p:nvPr/>
        </p:nvSpPr>
        <p:spPr bwMode="auto">
          <a:xfrm>
            <a:off x="998806" y="3283975"/>
            <a:ext cx="1378634" cy="731520"/>
          </a:xfrm>
          <a:prstGeom prst="wedgeRoundRectCallout">
            <a:avLst>
              <a:gd name="adj1" fmla="val 67581"/>
              <a:gd name="adj2" fmla="val 22741"/>
              <a:gd name="adj3" fmla="val 16667"/>
            </a:avLst>
          </a:prstGeom>
          <a:solidFill>
            <a:srgbClr val="1995C6"/>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Account</a:t>
            </a:r>
          </a:p>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Information</a:t>
            </a:r>
            <a:endParaRPr lang="en-US" dirty="0">
              <a:solidFill>
                <a:prstClr val="white"/>
              </a:solidFill>
              <a:latin typeface="Articulate Narrow" panose="02000506040000020004" pitchFamily="2" charset="0"/>
              <a:ea typeface="Tahoma" panose="020B0604030504040204" pitchFamily="34" charset="0"/>
              <a:cs typeface="Tahoma" panose="020B0604030504040204" pitchFamily="34" charset="0"/>
            </a:endParaRPr>
          </a:p>
        </p:txBody>
      </p:sp>
      <p:sp>
        <p:nvSpPr>
          <p:cNvPr id="11" name="Rounded Rectangular Callout 10">
            <a:hlinkClick r:id="rId4" action="ppaction://hlinksldjump" tooltip="Five most recent claims will display including claim number, date of service, patient, type, doctor/facility, total charges, member responsibility, status (paid, denied, pending), and link to EOB"/>
          </p:cNvPr>
          <p:cNvSpPr/>
          <p:nvPr/>
        </p:nvSpPr>
        <p:spPr bwMode="auto">
          <a:xfrm>
            <a:off x="949569" y="4182452"/>
            <a:ext cx="1378634" cy="731520"/>
          </a:xfrm>
          <a:prstGeom prst="wedgeRoundRectCallout">
            <a:avLst>
              <a:gd name="adj1" fmla="val 67581"/>
              <a:gd name="adj2" fmla="val 22741"/>
              <a:gd name="adj3" fmla="val 16667"/>
            </a:avLst>
          </a:prstGeom>
          <a:solidFill>
            <a:srgbClr val="1995C6"/>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Recent</a:t>
            </a:r>
          </a:p>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Claims</a:t>
            </a:r>
            <a:endParaRPr lang="en-US" dirty="0">
              <a:solidFill>
                <a:prstClr val="white"/>
              </a:solidFill>
              <a:latin typeface="Articulate Narrow" panose="02000506040000020004" pitchFamily="2" charset="0"/>
              <a:ea typeface="Tahoma" panose="020B0604030504040204" pitchFamily="34" charset="0"/>
              <a:cs typeface="Tahoma" panose="020B0604030504040204" pitchFamily="34" charset="0"/>
            </a:endParaRPr>
          </a:p>
        </p:txBody>
      </p:sp>
      <p:sp>
        <p:nvSpPr>
          <p:cNvPr id="12" name="Rounded Rectangular Callout 11">
            <a:hlinkClick r:id="rId4" action="ppaction://hlinksldjump" tooltip="Quick links to common tasks such as ordering an ID card, Printing a Temporary ID Card, and viewing a Welcome tutorial"/>
          </p:cNvPr>
          <p:cNvSpPr/>
          <p:nvPr/>
        </p:nvSpPr>
        <p:spPr bwMode="auto">
          <a:xfrm>
            <a:off x="984738" y="5068398"/>
            <a:ext cx="1378634" cy="731520"/>
          </a:xfrm>
          <a:prstGeom prst="wedgeRoundRectCallout">
            <a:avLst>
              <a:gd name="adj1" fmla="val 67581"/>
              <a:gd name="adj2" fmla="val 22741"/>
              <a:gd name="adj3" fmla="val 16667"/>
            </a:avLst>
          </a:prstGeom>
          <a:solidFill>
            <a:srgbClr val="1995C6"/>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Tools &amp;</a:t>
            </a:r>
          </a:p>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Resources</a:t>
            </a:r>
            <a:endParaRPr lang="en-US" dirty="0">
              <a:solidFill>
                <a:prstClr val="white"/>
              </a:solidFill>
              <a:latin typeface="Articulate Narrow" panose="02000506040000020004" pitchFamily="2" charset="0"/>
              <a:ea typeface="Tahoma" panose="020B0604030504040204" pitchFamily="34" charset="0"/>
              <a:cs typeface="Tahoma" panose="020B0604030504040204" pitchFamily="34" charset="0"/>
            </a:endParaRPr>
          </a:p>
        </p:txBody>
      </p:sp>
      <p:sp>
        <p:nvSpPr>
          <p:cNvPr id="13" name="Rounded Rectangular Callout 12">
            <a:hlinkClick r:id="rId4" action="ppaction://hlinksldjump" tooltip="Communicate with Customer Support, Technical Help Desk, or a Clinician"/>
          </p:cNvPr>
          <p:cNvSpPr/>
          <p:nvPr/>
        </p:nvSpPr>
        <p:spPr bwMode="auto">
          <a:xfrm>
            <a:off x="6965131" y="1547446"/>
            <a:ext cx="1378634" cy="731520"/>
          </a:xfrm>
          <a:prstGeom prst="wedgeRoundRectCallout">
            <a:avLst>
              <a:gd name="adj1" fmla="val -66092"/>
              <a:gd name="adj2" fmla="val 20818"/>
              <a:gd name="adj3" fmla="val 16667"/>
            </a:avLst>
          </a:prstGeom>
          <a:solidFill>
            <a:srgbClr val="1995C6"/>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Message</a:t>
            </a:r>
          </a:p>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Center</a:t>
            </a:r>
            <a:endParaRPr lang="en-US" dirty="0">
              <a:solidFill>
                <a:prstClr val="white"/>
              </a:solidFill>
              <a:latin typeface="Articulate Narrow" panose="02000506040000020004" pitchFamily="2" charset="0"/>
              <a:ea typeface="Tahoma" panose="020B0604030504040204" pitchFamily="34" charset="0"/>
              <a:cs typeface="Tahoma" panose="020B0604030504040204" pitchFamily="34" charset="0"/>
            </a:endParaRPr>
          </a:p>
        </p:txBody>
      </p:sp>
      <p:sp>
        <p:nvSpPr>
          <p:cNvPr id="14" name="Rounded Rectangular Callout 13">
            <a:hlinkClick r:id="rId4" action="ppaction://hlinksldjump" tooltip="Never get lost by using Quick Links for popular features such as Finding a Doctor or Hospital, finding a claim, estimating your cost of services, or accessing pharmacy online tools"/>
          </p:cNvPr>
          <p:cNvSpPr/>
          <p:nvPr/>
        </p:nvSpPr>
        <p:spPr bwMode="auto">
          <a:xfrm>
            <a:off x="6965131" y="2942834"/>
            <a:ext cx="1378634" cy="731520"/>
          </a:xfrm>
          <a:prstGeom prst="wedgeRoundRectCallout">
            <a:avLst>
              <a:gd name="adj1" fmla="val -66092"/>
              <a:gd name="adj2" fmla="val 20818"/>
              <a:gd name="adj3" fmla="val 16667"/>
            </a:avLst>
          </a:prstGeom>
          <a:solidFill>
            <a:srgbClr val="1995C6"/>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Quick</a:t>
            </a:r>
          </a:p>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Links</a:t>
            </a:r>
            <a:endParaRPr lang="en-US" dirty="0">
              <a:solidFill>
                <a:prstClr val="white"/>
              </a:solidFill>
              <a:latin typeface="Articulate Narrow" panose="02000506040000020004" pitchFamily="2" charset="0"/>
              <a:ea typeface="Tahoma" panose="020B0604030504040204" pitchFamily="34" charset="0"/>
              <a:cs typeface="Tahoma" panose="020B0604030504040204" pitchFamily="34" charset="0"/>
            </a:endParaRPr>
          </a:p>
        </p:txBody>
      </p:sp>
      <p:sp>
        <p:nvSpPr>
          <p:cNvPr id="16" name="Rounded Rectangular Callout 15">
            <a:hlinkClick r:id="rId4" action="ppaction://hlinksldjump" tooltip="The latest in information about Health Care Reform and how it affects the consumer"/>
          </p:cNvPr>
          <p:cNvSpPr/>
          <p:nvPr/>
        </p:nvSpPr>
        <p:spPr bwMode="auto">
          <a:xfrm>
            <a:off x="7000300" y="3972462"/>
            <a:ext cx="1378634" cy="731520"/>
          </a:xfrm>
          <a:prstGeom prst="wedgeRoundRectCallout">
            <a:avLst>
              <a:gd name="adj1" fmla="val -66092"/>
              <a:gd name="adj2" fmla="val 20818"/>
              <a:gd name="adj3" fmla="val 16667"/>
            </a:avLst>
          </a:prstGeom>
          <a:solidFill>
            <a:srgbClr val="1995C6"/>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Healthcare</a:t>
            </a:r>
          </a:p>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Reform</a:t>
            </a:r>
            <a:endParaRPr lang="en-US" dirty="0">
              <a:solidFill>
                <a:prstClr val="white"/>
              </a:solidFill>
              <a:latin typeface="Articulate Narrow" panose="02000506040000020004" pitchFamily="2" charset="0"/>
              <a:ea typeface="Tahoma" panose="020B0604030504040204" pitchFamily="34" charset="0"/>
              <a:cs typeface="Tahoma" panose="020B0604030504040204" pitchFamily="34" charset="0"/>
            </a:endParaRPr>
          </a:p>
        </p:txBody>
      </p:sp>
      <p:sp>
        <p:nvSpPr>
          <p:cNvPr id="17" name="Rounded Rectangular Callout 16">
            <a:hlinkClick r:id="rId4" action="ppaction://hlinksldjump" tooltip="Quick access to the most popular clinical tools: Health Risk Assessment and the Personal Health Record"/>
          </p:cNvPr>
          <p:cNvSpPr/>
          <p:nvPr/>
        </p:nvSpPr>
        <p:spPr bwMode="auto">
          <a:xfrm>
            <a:off x="7000300" y="5367850"/>
            <a:ext cx="1378634" cy="731520"/>
          </a:xfrm>
          <a:prstGeom prst="wedgeRoundRectCallout">
            <a:avLst>
              <a:gd name="adj1" fmla="val -66092"/>
              <a:gd name="adj2" fmla="val 20818"/>
              <a:gd name="adj3" fmla="val 16667"/>
            </a:avLst>
          </a:prstGeom>
          <a:solidFill>
            <a:srgbClr val="1995C6"/>
          </a:solidFill>
          <a:ln w="2857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Clinical</a:t>
            </a:r>
          </a:p>
          <a:p>
            <a:pPr algn="ctr"/>
            <a:r>
              <a:rPr lang="en-US" dirty="0" smtClean="0">
                <a:solidFill>
                  <a:prstClr val="white"/>
                </a:solidFill>
                <a:latin typeface="Articulate Narrow" panose="02000506040000020004" pitchFamily="2" charset="0"/>
                <a:ea typeface="Tahoma" panose="020B0604030504040204" pitchFamily="34" charset="0"/>
                <a:cs typeface="Tahoma" panose="020B0604030504040204" pitchFamily="34" charset="0"/>
              </a:rPr>
              <a:t>Tools</a:t>
            </a:r>
            <a:endParaRPr lang="en-US" dirty="0">
              <a:solidFill>
                <a:prstClr val="white"/>
              </a:solidFill>
              <a:latin typeface="Articulate Narrow" panose="02000506040000020004" pitchFamily="2"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a:xfrm>
            <a:off x="8523111" y="6451600"/>
            <a:ext cx="508177" cy="295275"/>
          </a:xfrm>
        </p:spPr>
        <p:txBody>
          <a:bodyPr/>
          <a:lstStyle/>
          <a:p>
            <a:fld id="{1B600122-B4CB-9E4D-B6D7-45D6061AFF57}" type="slidenum">
              <a:rPr lang="en-US" smtClean="0">
                <a:solidFill>
                  <a:prstClr val="black">
                    <a:tint val="75000"/>
                  </a:prstClr>
                </a:solidFill>
              </a:rPr>
              <a:pPr/>
              <a:t>22</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227894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1905" y="0"/>
            <a:ext cx="8229600" cy="1060450"/>
          </a:xfrm>
        </p:spPr>
        <p:txBody>
          <a:bodyPr>
            <a:normAutofit/>
          </a:bodyPr>
          <a:lstStyle/>
          <a:p>
            <a:pPr algn="l"/>
            <a:r>
              <a:rPr lang="en-US" sz="4000" dirty="0" smtClean="0">
                <a:latin typeface="Trebuchet MS" panose="020B0603020202020204" pitchFamily="34" charset="0"/>
              </a:rPr>
              <a:t>Special Discounts</a:t>
            </a:r>
            <a:endParaRPr lang="en-US" sz="4000" dirty="0">
              <a:latin typeface="Trebuchet MS" panose="020B0603020202020204" pitchFamily="34" charset="0"/>
            </a:endParaRPr>
          </a:p>
        </p:txBody>
      </p:sp>
      <p:sp>
        <p:nvSpPr>
          <p:cNvPr id="3" name="TextBox 2"/>
          <p:cNvSpPr txBox="1"/>
          <p:nvPr/>
        </p:nvSpPr>
        <p:spPr>
          <a:xfrm>
            <a:off x="291903" y="1678427"/>
            <a:ext cx="3040256" cy="2308324"/>
          </a:xfrm>
          <a:prstGeom prst="rect">
            <a:avLst/>
          </a:prstGeom>
          <a:noFill/>
        </p:spPr>
        <p:txBody>
          <a:bodyPr wrap="none" rtlCol="0">
            <a:spAutoFit/>
          </a:bodyPr>
          <a:lstStyle/>
          <a:p>
            <a:r>
              <a:rPr lang="en-US" dirty="0" smtClean="0">
                <a:latin typeface="Calibri"/>
              </a:rPr>
              <a:t>Healthy deals for you, your</a:t>
            </a:r>
          </a:p>
          <a:p>
            <a:r>
              <a:rPr lang="en-US" dirty="0" smtClean="0">
                <a:latin typeface="Calibri"/>
              </a:rPr>
              <a:t>home and your family:</a:t>
            </a:r>
          </a:p>
          <a:p>
            <a:endParaRPr lang="en-US" dirty="0">
              <a:latin typeface="Calibri"/>
            </a:endParaRPr>
          </a:p>
          <a:p>
            <a:pPr marL="342900" indent="-342900">
              <a:buFontTx/>
              <a:buAutoNum type="arabicPeriod"/>
            </a:pPr>
            <a:r>
              <a:rPr lang="en-US" dirty="0" smtClean="0">
                <a:latin typeface="Calibri"/>
              </a:rPr>
              <a:t>Family &amp; Home</a:t>
            </a:r>
          </a:p>
          <a:p>
            <a:pPr marL="342900" indent="-342900">
              <a:buFontTx/>
              <a:buAutoNum type="arabicPeriod"/>
            </a:pPr>
            <a:r>
              <a:rPr lang="en-US" dirty="0" smtClean="0">
                <a:latin typeface="Calibri"/>
              </a:rPr>
              <a:t>Fitness &amp; Health</a:t>
            </a:r>
          </a:p>
          <a:p>
            <a:pPr marL="342900" indent="-342900">
              <a:buFontTx/>
              <a:buAutoNum type="arabicPeriod"/>
            </a:pPr>
            <a:r>
              <a:rPr lang="en-US" dirty="0" smtClean="0">
                <a:latin typeface="Calibri"/>
              </a:rPr>
              <a:t>Vision, Hearing &amp; Dental</a:t>
            </a:r>
          </a:p>
          <a:p>
            <a:pPr marL="342900" indent="-342900">
              <a:buFontTx/>
              <a:buAutoNum type="arabicPeriod"/>
            </a:pPr>
            <a:r>
              <a:rPr lang="en-US" dirty="0" smtClean="0">
                <a:latin typeface="Calibri"/>
              </a:rPr>
              <a:t>Medicine &amp; Treatment</a:t>
            </a:r>
          </a:p>
          <a:p>
            <a:endParaRPr lang="en-US" dirty="0">
              <a:latin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394" y="1366534"/>
            <a:ext cx="5811533" cy="506156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10352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174318" y="4062116"/>
            <a:ext cx="7149350" cy="815259"/>
          </a:xfrm>
          <a:prstGeom prst="rect">
            <a:avLst/>
          </a:prstGeom>
        </p:spPr>
        <p:txBody>
          <a:bodyPr vert="horz" lIns="0" tIns="60960" rIns="121920" bIns="60960" rtlCol="0" anchor="ctr">
            <a:noAutofit/>
          </a:bodyPr>
          <a:lstStyle>
            <a:lvl1pPr algn="l" defTabSz="914430" rtl="0" eaLnBrk="1" latinLnBrk="0" hangingPunct="1">
              <a:spcBef>
                <a:spcPct val="0"/>
              </a:spcBef>
              <a:buNone/>
              <a:defRPr sz="3600" b="1" kern="1200">
                <a:solidFill>
                  <a:schemeClr val="bg2"/>
                </a:solidFill>
                <a:latin typeface="+mn-lt"/>
                <a:ea typeface="+mj-ea"/>
                <a:cs typeface="Arial" panose="020B0604020202020204" pitchFamily="34" charset="0"/>
              </a:defRPr>
            </a:lvl1pPr>
          </a:lstStyle>
          <a:p>
            <a:pPr fontAlgn="auto">
              <a:spcAft>
                <a:spcPts val="0"/>
              </a:spcAft>
            </a:pPr>
            <a:r>
              <a:rPr lang="en-US" sz="4000" dirty="0" smtClean="0">
                <a:solidFill>
                  <a:srgbClr val="FFFFFF"/>
                </a:solidFill>
              </a:rPr>
              <a:t>Meet Sydney</a:t>
            </a:r>
            <a:endParaRPr lang="en-US" sz="4000" dirty="0">
              <a:solidFill>
                <a:srgbClr val="FFFFFF"/>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8756" b="7005"/>
          <a:stretch/>
        </p:blipFill>
        <p:spPr>
          <a:xfrm flipH="1">
            <a:off x="290136" y="1592941"/>
            <a:ext cx="8496416" cy="4782921"/>
          </a:xfrm>
          <a:prstGeom prst="rect">
            <a:avLst/>
          </a:prstGeom>
        </p:spPr>
      </p:pic>
      <p:sp>
        <p:nvSpPr>
          <p:cNvPr id="11" name="TextBox 10"/>
          <p:cNvSpPr txBox="1"/>
          <p:nvPr/>
        </p:nvSpPr>
        <p:spPr>
          <a:xfrm>
            <a:off x="465513" y="390698"/>
            <a:ext cx="8404167" cy="461665"/>
          </a:xfrm>
          <a:prstGeom prst="rect">
            <a:avLst/>
          </a:prstGeom>
          <a:noFill/>
        </p:spPr>
        <p:txBody>
          <a:bodyPr wrap="square" rtlCol="0">
            <a:spAutoFit/>
          </a:bodyPr>
          <a:lstStyle/>
          <a:p>
            <a:pPr defTabSz="457200" eaLnBrk="1" fontAlgn="auto" hangingPunct="1">
              <a:spcBef>
                <a:spcPts val="0"/>
              </a:spcBef>
              <a:spcAft>
                <a:spcPts val="0"/>
              </a:spcAft>
            </a:pPr>
            <a:r>
              <a:rPr lang="en-US" sz="2400" dirty="0" smtClean="0">
                <a:solidFill>
                  <a:prstClr val="black"/>
                </a:solidFill>
                <a:latin typeface="Trebuchet MS" panose="020B0603020202020204" pitchFamily="34" charset="0"/>
                <a:ea typeface="+mn-ea"/>
                <a:cs typeface="+mn-cs"/>
              </a:rPr>
              <a:t> Step 3: Embrace Technology and Download the New App!</a:t>
            </a:r>
            <a:endParaRPr lang="en-US" sz="2400" dirty="0">
              <a:solidFill>
                <a:prstClr val="black"/>
              </a:solidFill>
              <a:latin typeface="Trebuchet MS" panose="020B0603020202020204" pitchFamily="34" charset="0"/>
              <a:ea typeface="+mn-ea"/>
              <a:cs typeface="+mn-cs"/>
            </a:endParaRPr>
          </a:p>
        </p:txBody>
      </p:sp>
      <p:pic>
        <p:nvPicPr>
          <p:cNvPr id="12" name="Picture 11"/>
          <p:cNvPicPr>
            <a:picLocks noChangeAspect="1"/>
          </p:cNvPicPr>
          <p:nvPr/>
        </p:nvPicPr>
        <p:blipFill>
          <a:blip r:embed="rId4"/>
          <a:stretch>
            <a:fillRect/>
          </a:stretch>
        </p:blipFill>
        <p:spPr>
          <a:xfrm>
            <a:off x="290136" y="5302873"/>
            <a:ext cx="7431668" cy="1072989"/>
          </a:xfrm>
          <a:prstGeom prst="rect">
            <a:avLst/>
          </a:prstGeom>
        </p:spPr>
      </p:pic>
    </p:spTree>
    <p:extLst>
      <p:ext uri="{BB962C8B-B14F-4D97-AF65-F5344CB8AC3E}">
        <p14:creationId xmlns:p14="http://schemas.microsoft.com/office/powerpoint/2010/main" val="3143977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146" y="1638987"/>
            <a:ext cx="3211866" cy="3851824"/>
          </a:xfrm>
          <a:prstGeom prst="rect">
            <a:avLst/>
          </a:prstGeom>
          <a:noFill/>
        </p:spPr>
        <p:txBody>
          <a:bodyPr wrap="square" rtlCol="0">
            <a:spAutoFit/>
          </a:bodyPr>
          <a:lstStyle/>
          <a:p>
            <a:pPr marL="228600" indent="-228600"/>
            <a:r>
              <a:rPr lang="en-US" sz="2400" dirty="0" smtClean="0">
                <a:solidFill>
                  <a:srgbClr val="2C75BF"/>
                </a:solidFill>
              </a:rPr>
              <a:t>Download </a:t>
            </a:r>
            <a:r>
              <a:rPr lang="en-US" sz="2800" dirty="0" smtClean="0">
                <a:solidFill>
                  <a:srgbClr val="2C75BF"/>
                </a:solidFill>
              </a:rPr>
              <a:t>Sydney</a:t>
            </a:r>
          </a:p>
          <a:p>
            <a:pPr marL="228600" indent="-228600"/>
            <a:r>
              <a:rPr lang="en-US" sz="2400" dirty="0" smtClean="0">
                <a:solidFill>
                  <a:srgbClr val="2C75BF"/>
                </a:solidFill>
              </a:rPr>
              <a:t>the new Anthem</a:t>
            </a:r>
          </a:p>
          <a:p>
            <a:pPr marL="228600" indent="-228600"/>
            <a:r>
              <a:rPr lang="en-US" sz="2400" dirty="0" smtClean="0">
                <a:solidFill>
                  <a:srgbClr val="2C75BF"/>
                </a:solidFill>
              </a:rPr>
              <a:t>Mobile App to:</a:t>
            </a:r>
          </a:p>
          <a:p>
            <a:pPr marL="228600" indent="-228600"/>
            <a:endParaRPr lang="en-US" sz="2400" dirty="0" smtClean="0">
              <a:solidFill>
                <a:srgbClr val="2C75BF"/>
              </a:solidFill>
            </a:endParaRPr>
          </a:p>
          <a:p>
            <a:pPr marL="228600" lvl="1" indent="-228600">
              <a:spcBef>
                <a:spcPct val="20000"/>
              </a:spcBef>
              <a:spcAft>
                <a:spcPts val="300"/>
              </a:spcAft>
              <a:buClr>
                <a:srgbClr val="000000">
                  <a:lumMod val="50000"/>
                  <a:lumOff val="50000"/>
                </a:srgbClr>
              </a:buClr>
              <a:buFont typeface="Arial"/>
              <a:buChar char="•"/>
              <a:defRPr/>
            </a:pPr>
            <a:r>
              <a:rPr lang="en-US" dirty="0">
                <a:solidFill>
                  <a:srgbClr val="595959"/>
                </a:solidFill>
                <a:cs typeface="Arial" pitchFamily="34" charset="0"/>
              </a:rPr>
              <a:t>L</a:t>
            </a:r>
            <a:r>
              <a:rPr lang="en-US" dirty="0" smtClean="0">
                <a:solidFill>
                  <a:srgbClr val="595959"/>
                </a:solidFill>
                <a:cs typeface="Arial" pitchFamily="34" charset="0"/>
              </a:rPr>
              <a:t>ook up a doctor, pharmacy or urgent care center  </a:t>
            </a:r>
          </a:p>
          <a:p>
            <a:pPr marL="228600" lvl="1" indent="-228600">
              <a:spcBef>
                <a:spcPct val="20000"/>
              </a:spcBef>
              <a:spcAft>
                <a:spcPts val="300"/>
              </a:spcAft>
              <a:buClr>
                <a:srgbClr val="000000">
                  <a:lumMod val="50000"/>
                  <a:lumOff val="50000"/>
                </a:srgbClr>
              </a:buClr>
              <a:buFont typeface="Arial"/>
              <a:buChar char="•"/>
              <a:defRPr/>
            </a:pPr>
            <a:r>
              <a:rPr lang="en-US" dirty="0">
                <a:solidFill>
                  <a:srgbClr val="595959"/>
                </a:solidFill>
                <a:cs typeface="Arial" pitchFamily="34" charset="0"/>
              </a:rPr>
              <a:t>V</a:t>
            </a:r>
            <a:r>
              <a:rPr lang="en-US" dirty="0" smtClean="0">
                <a:solidFill>
                  <a:srgbClr val="595959"/>
                </a:solidFill>
                <a:cs typeface="Arial" pitchFamily="34" charset="0"/>
              </a:rPr>
              <a:t>iew doctor profile</a:t>
            </a:r>
            <a:r>
              <a:rPr lang="en-US" dirty="0">
                <a:solidFill>
                  <a:srgbClr val="595959"/>
                </a:solidFill>
                <a:cs typeface="Arial" pitchFamily="34" charset="0"/>
              </a:rPr>
              <a:t> </a:t>
            </a:r>
            <a:r>
              <a:rPr lang="en-US" dirty="0" smtClean="0">
                <a:solidFill>
                  <a:srgbClr val="595959"/>
                </a:solidFill>
                <a:cs typeface="Arial" pitchFamily="34" charset="0"/>
              </a:rPr>
              <a:t>and read patient reviews </a:t>
            </a:r>
          </a:p>
          <a:p>
            <a:pPr marL="228600" lvl="1" indent="-228600">
              <a:spcBef>
                <a:spcPct val="20000"/>
              </a:spcBef>
              <a:spcAft>
                <a:spcPts val="300"/>
              </a:spcAft>
              <a:buClr>
                <a:srgbClr val="000000">
                  <a:lumMod val="50000"/>
                  <a:lumOff val="50000"/>
                </a:srgbClr>
              </a:buClr>
              <a:buFont typeface="Arial"/>
              <a:buChar char="•"/>
              <a:defRPr/>
            </a:pPr>
            <a:r>
              <a:rPr lang="en-US" dirty="0" smtClean="0">
                <a:solidFill>
                  <a:srgbClr val="595959"/>
                </a:solidFill>
                <a:cs typeface="Arial" pitchFamily="34" charset="0"/>
              </a:rPr>
              <a:t>View your Member ID Card</a:t>
            </a:r>
          </a:p>
          <a:p>
            <a:endParaRPr lang="en-US" dirty="0"/>
          </a:p>
        </p:txBody>
      </p:sp>
      <p:sp>
        <p:nvSpPr>
          <p:cNvPr id="16" name="Title 15"/>
          <p:cNvSpPr>
            <a:spLocks noGrp="1"/>
          </p:cNvSpPr>
          <p:nvPr>
            <p:ph type="title"/>
          </p:nvPr>
        </p:nvSpPr>
        <p:spPr/>
        <p:txBody>
          <a:bodyPr/>
          <a:lstStyle/>
          <a:p>
            <a:r>
              <a:rPr lang="en-US" dirty="0" smtClean="0"/>
              <a:t>Stay Connected</a:t>
            </a:r>
          </a:p>
        </p:txBody>
      </p:sp>
      <p:pic>
        <p:nvPicPr>
          <p:cNvPr id="17" name="Picture 2" descr="C:\Users\dadyrc\Desktop\7.0_ProviderFinderSearch.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4830" y="1626536"/>
            <a:ext cx="2249642" cy="4731903"/>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961" y="1638987"/>
            <a:ext cx="2359777" cy="4719452"/>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0"/>
          </p:nvPr>
        </p:nvSpPr>
        <p:spPr/>
        <p:txBody>
          <a:bodyPr/>
          <a:lstStyle/>
          <a:p>
            <a:fld id="{06AC7B48-3DF1-234A-A422-6A26E5E3BEFD}" type="slidenum">
              <a:rPr lang="en-US">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4265329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Getting Started – Sign-on</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0" y="1283597"/>
            <a:ext cx="1535039" cy="1359849"/>
          </a:xfrm>
          <a:prstGeom prst="rect">
            <a:avLst/>
          </a:prstGeom>
        </p:spPr>
      </p:pic>
      <p:pic>
        <p:nvPicPr>
          <p:cNvPr id="11268" name="Picture 4" descr="C:\Users\AF84863\AppData\Local\Temp\1\SNAGHTML788a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024" y="984340"/>
            <a:ext cx="2378869" cy="461486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951047" y="864524"/>
            <a:ext cx="2505470" cy="4821381"/>
            <a:chOff x="8748732" y="373880"/>
            <a:chExt cx="3086100" cy="6162675"/>
          </a:xfrm>
        </p:grpSpPr>
        <p:pic>
          <p:nvPicPr>
            <p:cNvPr id="7" name="Picture 2" descr="C:\Users\AF84863\AppData\Local\Temp\1\SNAGHTML77a1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8732" y="373880"/>
              <a:ext cx="3086100" cy="6162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5645" y="675896"/>
              <a:ext cx="2556930" cy="5536608"/>
            </a:xfrm>
            <a:prstGeom prst="rect">
              <a:avLst/>
            </a:prstGeom>
          </p:spPr>
        </p:pic>
      </p:grpSp>
    </p:spTree>
    <p:extLst>
      <p:ext uri="{BB962C8B-B14F-4D97-AF65-F5344CB8AC3E}">
        <p14:creationId xmlns:p14="http://schemas.microsoft.com/office/powerpoint/2010/main" val="246161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sz="2000" dirty="0" smtClean="0"/>
              <a:t>Click on Claims</a:t>
            </a:r>
            <a:endParaRPr lang="en-US" sz="2000" dirty="0"/>
          </a:p>
        </p:txBody>
      </p:sp>
      <p:pic>
        <p:nvPicPr>
          <p:cNvPr id="6" name="Picture 6" descr="C:\Users\AF84863\AppData\Local\Temp\1\SNAGHTML1f05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96" y="828674"/>
            <a:ext cx="2886075" cy="52728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064924" y="746365"/>
            <a:ext cx="3560759" cy="5437485"/>
          </a:xfrm>
          <a:prstGeom prst="rect">
            <a:avLst/>
          </a:prstGeom>
        </p:spPr>
      </p:pic>
    </p:spTree>
    <p:extLst>
      <p:ext uri="{BB962C8B-B14F-4D97-AF65-F5344CB8AC3E}">
        <p14:creationId xmlns:p14="http://schemas.microsoft.com/office/powerpoint/2010/main" val="771987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sz="2000" dirty="0" smtClean="0"/>
              <a:t>Click on Find Care</a:t>
            </a:r>
            <a:endParaRPr lang="en-US" sz="2000" dirty="0"/>
          </a:p>
        </p:txBody>
      </p:sp>
      <p:pic>
        <p:nvPicPr>
          <p:cNvPr id="5" name="Picture 2" descr="C:\Users\AF84863\AppData\Local\Temp\1\SNAGHTML2729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68" y="889461"/>
            <a:ext cx="2641162" cy="5517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F84863\AppData\Local\Temp\1\SNAGHTML28dbd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089" y="823131"/>
            <a:ext cx="2684375" cy="5607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AF84863\AppData\Local\Temp\1\SNAGHTML2ac9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423" y="812949"/>
            <a:ext cx="2739999" cy="562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8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sz="2000" dirty="0" smtClean="0"/>
              <a:t>Click on Pharmacy</a:t>
            </a:r>
            <a:endParaRPr lang="en-US" sz="2000" dirty="0"/>
          </a:p>
        </p:txBody>
      </p:sp>
      <p:pic>
        <p:nvPicPr>
          <p:cNvPr id="5" name="Picture 2" descr="C:\Users\AF84863\AppData\Local\Temp\1\SNAGHTML21f7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55" y="906087"/>
            <a:ext cx="2623364" cy="54804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F84863\AppData\Local\Temp\1\SNAGHTML22c3b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229" y="906087"/>
            <a:ext cx="2623363" cy="548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39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C842C4-BB99-BD4F-853F-7022A18B5E0C}" type="slidenum">
              <a:rPr lang="en-US">
                <a:solidFill>
                  <a:srgbClr val="FFFFFF">
                    <a:lumMod val="50000"/>
                  </a:srgbClr>
                </a:solidFill>
              </a:rPr>
              <a:pPr/>
              <a:t>3</a:t>
            </a:fld>
            <a:endParaRPr lang="en-US">
              <a:solidFill>
                <a:srgbClr val="FFFFFF">
                  <a:lumMod val="50000"/>
                </a:srgbClr>
              </a:solidFill>
            </a:endParaRPr>
          </a:p>
        </p:txBody>
      </p:sp>
      <p:sp>
        <p:nvSpPr>
          <p:cNvPr id="2" name="Title 1"/>
          <p:cNvSpPr>
            <a:spLocks noGrp="1"/>
          </p:cNvSpPr>
          <p:nvPr>
            <p:ph type="title"/>
          </p:nvPr>
        </p:nvSpPr>
        <p:spPr>
          <a:xfrm>
            <a:off x="457200" y="274638"/>
            <a:ext cx="7654705" cy="857045"/>
          </a:xfrm>
        </p:spPr>
        <p:txBody>
          <a:bodyPr/>
          <a:lstStyle/>
          <a:p>
            <a:r>
              <a:rPr lang="en-US" dirty="0" smtClean="0">
                <a:solidFill>
                  <a:schemeClr val="tx1"/>
                </a:solidFill>
                <a:latin typeface="Garamond" panose="02020404030301010803" pitchFamily="18" charset="0"/>
              </a:rPr>
              <a:t>History Lesson!</a:t>
            </a:r>
            <a:endParaRPr lang="en-US" dirty="0">
              <a:solidFill>
                <a:schemeClr val="tx1"/>
              </a:solidFill>
              <a:latin typeface="Garamond" panose="02020404030301010803" pitchFamily="18" charset="0"/>
            </a:endParaRPr>
          </a:p>
        </p:txBody>
      </p:sp>
      <p:pic>
        <p:nvPicPr>
          <p:cNvPr id="5" name="Picture 4" descr="https://rosemelnickmuseum.files.wordpress.com/2016/10/cropped-surgery1916.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231271" y="1023043"/>
            <a:ext cx="5839485" cy="1844344"/>
          </a:xfrm>
          <a:prstGeom prst="rect">
            <a:avLst/>
          </a:prstGeom>
          <a:noFill/>
          <a:ln>
            <a:noFill/>
          </a:ln>
        </p:spPr>
      </p:pic>
      <p:pic>
        <p:nvPicPr>
          <p:cNvPr id="6" name="Picture 5" descr="http://cdn1-www.webecoist.momtastic.com/assets/uploads/2010/07/bizarre-cures-metal-catheter.jpg"/>
          <p:cNvPicPr/>
          <p:nvPr/>
        </p:nvPicPr>
        <p:blipFill>
          <a:blip r:embed="rId5">
            <a:extLst>
              <a:ext uri="{28A0092B-C50C-407E-A947-70E740481C1C}">
                <a14:useLocalDpi xmlns:a14="http://schemas.microsoft.com/office/drawing/2010/main" val="0"/>
              </a:ext>
            </a:extLst>
          </a:blip>
          <a:srcRect/>
          <a:stretch>
            <a:fillRect/>
          </a:stretch>
        </p:blipFill>
        <p:spPr bwMode="auto">
          <a:xfrm rot="21158002">
            <a:off x="363597" y="3067284"/>
            <a:ext cx="2212330" cy="1731108"/>
          </a:xfrm>
          <a:prstGeom prst="rect">
            <a:avLst/>
          </a:prstGeom>
          <a:noFill/>
          <a:ln>
            <a:noFill/>
          </a:ln>
        </p:spPr>
      </p:pic>
      <p:pic>
        <p:nvPicPr>
          <p:cNvPr id="7" name="Picture 6" descr="http://cdn2-www.webecoist.momtastic.com/assets/uploads/2010/07/bizarre-cures-bloodletting.jpg"/>
          <p:cNvPicPr/>
          <p:nvPr/>
        </p:nvPicPr>
        <p:blipFill>
          <a:blip r:embed="rId6">
            <a:extLst>
              <a:ext uri="{28A0092B-C50C-407E-A947-70E740481C1C}">
                <a14:useLocalDpi xmlns:a14="http://schemas.microsoft.com/office/drawing/2010/main" val="0"/>
              </a:ext>
            </a:extLst>
          </a:blip>
          <a:srcRect/>
          <a:stretch>
            <a:fillRect/>
          </a:stretch>
        </p:blipFill>
        <p:spPr bwMode="auto">
          <a:xfrm rot="677389">
            <a:off x="6232431" y="3241293"/>
            <a:ext cx="2564990" cy="2145416"/>
          </a:xfrm>
          <a:prstGeom prst="rect">
            <a:avLst/>
          </a:prstGeom>
          <a:noFill/>
          <a:ln>
            <a:noFill/>
          </a:ln>
        </p:spPr>
      </p:pic>
      <p:pic>
        <p:nvPicPr>
          <p:cNvPr id="9" name="Picture 8" descr="http://www.oddee.com/_media/imgs/articles/a271_a1.jpg"/>
          <p:cNvPicPr/>
          <p:nvPr/>
        </p:nvPicPr>
        <p:blipFill>
          <a:blip r:embed="rId7">
            <a:extLst>
              <a:ext uri="{28A0092B-C50C-407E-A947-70E740481C1C}">
                <a14:useLocalDpi xmlns:a14="http://schemas.microsoft.com/office/drawing/2010/main" val="0"/>
              </a:ext>
            </a:extLst>
          </a:blip>
          <a:srcRect/>
          <a:stretch>
            <a:fillRect/>
          </a:stretch>
        </p:blipFill>
        <p:spPr bwMode="auto">
          <a:xfrm>
            <a:off x="2767072" y="4029400"/>
            <a:ext cx="3190875" cy="1957070"/>
          </a:xfrm>
          <a:prstGeom prst="rect">
            <a:avLst/>
          </a:prstGeom>
          <a:noFill/>
          <a:ln>
            <a:noFill/>
          </a:ln>
        </p:spPr>
      </p:pic>
    </p:spTree>
    <p:extLst>
      <p:ext uri="{BB962C8B-B14F-4D97-AF65-F5344CB8AC3E}">
        <p14:creationId xmlns:p14="http://schemas.microsoft.com/office/powerpoint/2010/main" val="3105732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sz="2000" dirty="0" smtClean="0"/>
              <a:t>Click on More</a:t>
            </a:r>
            <a:endParaRPr lang="en-US" sz="2000" dirty="0"/>
          </a:p>
        </p:txBody>
      </p:sp>
      <p:pic>
        <p:nvPicPr>
          <p:cNvPr id="6" name="Picture 2" descr="C:\Users\AF84863\AppData\Local\Temp\1\SNAGHTML4510c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93" y="872066"/>
            <a:ext cx="2631799" cy="5498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F84863\AppData\Local\Temp\1\SNAGHTMLb739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092" y="872066"/>
            <a:ext cx="3046024" cy="5498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F84863\AppData\Local\Temp\1\SNAGHTML19f232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850" y="812799"/>
            <a:ext cx="2998084" cy="549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1905" y="0"/>
            <a:ext cx="8229600" cy="1060450"/>
          </a:xfrm>
        </p:spPr>
        <p:txBody>
          <a:bodyPr/>
          <a:lstStyle/>
          <a:p>
            <a:r>
              <a:rPr lang="en-US" sz="3200" dirty="0" smtClean="0">
                <a:latin typeface="+mn-lt"/>
              </a:rPr>
              <a:t>Can you answer?</a:t>
            </a:r>
            <a:endParaRPr lang="en-US" sz="3200" dirty="0">
              <a:latin typeface="+mn-lt"/>
            </a:endParaRPr>
          </a:p>
        </p:txBody>
      </p:sp>
      <p:sp>
        <p:nvSpPr>
          <p:cNvPr id="4" name="TextBox 3"/>
          <p:cNvSpPr txBox="1"/>
          <p:nvPr/>
        </p:nvSpPr>
        <p:spPr>
          <a:xfrm>
            <a:off x="573578" y="1837113"/>
            <a:ext cx="8212975" cy="4108817"/>
          </a:xfrm>
          <a:prstGeom prst="rect">
            <a:avLst/>
          </a:prstGeom>
          <a:noFill/>
        </p:spPr>
        <p:txBody>
          <a:bodyPr wrap="square" rtlCol="0">
            <a:spAutoFit/>
          </a:bodyPr>
          <a:lstStyle/>
          <a:p>
            <a:pPr marL="342900" indent="-342900">
              <a:buAutoNum type="arabicPeriod"/>
            </a:pPr>
            <a:r>
              <a:rPr lang="en-US" dirty="0" smtClean="0"/>
              <a:t>What is the name of the Telehealth benefit? (Hint: It is where you can connect with a doctor on your phone!)</a:t>
            </a:r>
          </a:p>
          <a:p>
            <a:pPr marL="342900" indent="-342900">
              <a:lnSpc>
                <a:spcPct val="150000"/>
              </a:lnSpc>
              <a:buAutoNum type="arabicPeriod"/>
            </a:pPr>
            <a:r>
              <a:rPr lang="en-US" dirty="0"/>
              <a:t> </a:t>
            </a:r>
            <a:r>
              <a:rPr lang="en-US" dirty="0" smtClean="0"/>
              <a:t>Where can you estimate the cost of a procedure?</a:t>
            </a:r>
          </a:p>
          <a:p>
            <a:pPr marL="342900" indent="-342900">
              <a:lnSpc>
                <a:spcPct val="150000"/>
              </a:lnSpc>
              <a:buAutoNum type="arabicPeriod"/>
            </a:pPr>
            <a:r>
              <a:rPr lang="en-US" dirty="0" smtClean="0"/>
              <a:t>Is the cost of an annual preventive visit free?</a:t>
            </a:r>
          </a:p>
          <a:p>
            <a:pPr marL="342900" indent="-342900">
              <a:lnSpc>
                <a:spcPct val="150000"/>
              </a:lnSpc>
              <a:buAutoNum type="arabicPeriod"/>
            </a:pPr>
            <a:r>
              <a:rPr lang="en-US" dirty="0" smtClean="0"/>
              <a:t>I'm interested in buying some contact lenses and checking out discount gyms…where do I go?</a:t>
            </a:r>
          </a:p>
          <a:p>
            <a:pPr marL="342900" indent="-342900">
              <a:lnSpc>
                <a:spcPct val="150000"/>
              </a:lnSpc>
              <a:buAutoNum type="arabicPeriod"/>
            </a:pPr>
            <a:r>
              <a:rPr lang="en-US" dirty="0"/>
              <a:t> </a:t>
            </a:r>
            <a:r>
              <a:rPr lang="en-US" dirty="0" smtClean="0"/>
              <a:t>What is the name of the Anthem App?</a:t>
            </a:r>
          </a:p>
          <a:p>
            <a:pPr marL="342900" indent="-342900">
              <a:lnSpc>
                <a:spcPct val="150000"/>
              </a:lnSpc>
              <a:buAutoNum type="arabicPeriod"/>
            </a:pPr>
            <a:endParaRPr lang="en-US" dirty="0"/>
          </a:p>
          <a:p>
            <a:pPr>
              <a:lnSpc>
                <a:spcPct val="150000"/>
              </a:lnSpc>
            </a:pPr>
            <a:r>
              <a:rPr lang="en-US" sz="2400" dirty="0" smtClean="0"/>
              <a:t>Thank you for attending!</a:t>
            </a:r>
          </a:p>
          <a:p>
            <a:pPr marL="342900" indent="-342900">
              <a:lnSpc>
                <a:spcPct val="150000"/>
              </a:lnSpc>
              <a:buAutoNum type="arabicPeriod"/>
            </a:pPr>
            <a:endParaRPr lang="en-US" dirty="0"/>
          </a:p>
        </p:txBody>
      </p:sp>
    </p:spTree>
    <p:custDataLst>
      <p:tags r:id="rId1"/>
    </p:custDataLst>
    <p:extLst>
      <p:ext uri="{BB962C8B-B14F-4D97-AF65-F5344CB8AC3E}">
        <p14:creationId xmlns:p14="http://schemas.microsoft.com/office/powerpoint/2010/main" val="231937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106" y="-48421"/>
            <a:ext cx="9144000" cy="4267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4" name="Rectangle 3"/>
          <p:cNvSpPr/>
          <p:nvPr/>
        </p:nvSpPr>
        <p:spPr>
          <a:xfrm>
            <a:off x="0" y="4267200"/>
            <a:ext cx="9144000" cy="2590800"/>
          </a:xfrm>
          <a:prstGeom prst="rect">
            <a:avLst/>
          </a:prstGeom>
          <a:solidFill>
            <a:schemeClr val="accent6">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5" name="Picture 4" descr="205.eps"/>
          <p:cNvPicPr>
            <a:picLocks noChangeAspect="1"/>
          </p:cNvPicPr>
          <p:nvPr/>
        </p:nvPicPr>
        <p:blipFill>
          <a:blip r:embed="rId3">
            <a:duotone>
              <a:schemeClr val="bg2">
                <a:shade val="45000"/>
                <a:satMod val="135000"/>
              </a:schemeClr>
              <a:prstClr val="white"/>
            </a:duotone>
            <a:lum bright="-40000" contrast="20000"/>
            <a:extLst>
              <a:ext uri="{28A0092B-C50C-407E-A947-70E740481C1C}">
                <a14:useLocalDpi xmlns:a14="http://schemas.microsoft.com/office/drawing/2010/main" val="0"/>
              </a:ext>
            </a:extLst>
          </a:blip>
          <a:stretch>
            <a:fillRect/>
          </a:stretch>
        </p:blipFill>
        <p:spPr>
          <a:xfrm>
            <a:off x="3657600" y="1768932"/>
            <a:ext cx="1371600" cy="4996536"/>
          </a:xfrm>
          <a:prstGeom prst="rect">
            <a:avLst/>
          </a:prstGeom>
        </p:spPr>
      </p:pic>
      <p:pic>
        <p:nvPicPr>
          <p:cNvPr id="13" name="Picture 12" descr="223.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794" y="512471"/>
            <a:ext cx="890282" cy="890282"/>
          </a:xfrm>
          <a:prstGeom prst="rect">
            <a:avLst/>
          </a:prstGeom>
        </p:spPr>
      </p:pic>
      <p:sp>
        <p:nvSpPr>
          <p:cNvPr id="17" name="Oval 16"/>
          <p:cNvSpPr/>
          <p:nvPr/>
        </p:nvSpPr>
        <p:spPr>
          <a:xfrm>
            <a:off x="5576510" y="611100"/>
            <a:ext cx="1108787" cy="10704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8" name="Oval 17"/>
          <p:cNvSpPr/>
          <p:nvPr/>
        </p:nvSpPr>
        <p:spPr>
          <a:xfrm>
            <a:off x="1159127" y="1581187"/>
            <a:ext cx="1108787" cy="10704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0" name="Oval 19"/>
          <p:cNvSpPr/>
          <p:nvPr/>
        </p:nvSpPr>
        <p:spPr>
          <a:xfrm>
            <a:off x="1002065" y="2853124"/>
            <a:ext cx="1145874" cy="10468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10" name="Picture 9" descr="74.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6903" y="860566"/>
            <a:ext cx="508000" cy="571500"/>
          </a:xfrm>
          <a:prstGeom prst="rect">
            <a:avLst/>
          </a:prstGeom>
        </p:spPr>
      </p:pic>
      <p:pic>
        <p:nvPicPr>
          <p:cNvPr id="6" name="Picture 5" descr="14.eps"/>
          <p:cNvPicPr>
            <a:picLocks noChangeAspect="1"/>
          </p:cNvPicPr>
          <p:nvPr/>
        </p:nvPicPr>
        <p:blipFill>
          <a:blip r:embed="rId6">
            <a:lum bright="40000" contrast="40000"/>
            <a:extLst>
              <a:ext uri="{28A0092B-C50C-407E-A947-70E740481C1C}">
                <a14:useLocalDpi xmlns:a14="http://schemas.microsoft.com/office/drawing/2010/main" val="0"/>
              </a:ext>
            </a:extLst>
          </a:blip>
          <a:stretch>
            <a:fillRect/>
          </a:stretch>
        </p:blipFill>
        <p:spPr>
          <a:xfrm>
            <a:off x="1297554" y="1700436"/>
            <a:ext cx="831934" cy="831934"/>
          </a:xfrm>
          <a:prstGeom prst="rect">
            <a:avLst/>
          </a:prstGeom>
        </p:spPr>
      </p:pic>
      <p:pic>
        <p:nvPicPr>
          <p:cNvPr id="12" name="Picture 11" descr="194.ep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6349" y="3042889"/>
            <a:ext cx="596824" cy="667316"/>
          </a:xfrm>
          <a:prstGeom prst="rect">
            <a:avLst/>
          </a:prstGeom>
        </p:spPr>
      </p:pic>
      <p:sp>
        <p:nvSpPr>
          <p:cNvPr id="21" name="Oval 20"/>
          <p:cNvSpPr/>
          <p:nvPr/>
        </p:nvSpPr>
        <p:spPr>
          <a:xfrm>
            <a:off x="2302730" y="5357151"/>
            <a:ext cx="1108787" cy="10704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3" name="Oval 22"/>
          <p:cNvSpPr/>
          <p:nvPr/>
        </p:nvSpPr>
        <p:spPr>
          <a:xfrm>
            <a:off x="7330511" y="3026891"/>
            <a:ext cx="929608" cy="874196"/>
          </a:xfrm>
          <a:prstGeom prst="ellipse">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2" name="Oval 21"/>
          <p:cNvSpPr/>
          <p:nvPr/>
        </p:nvSpPr>
        <p:spPr>
          <a:xfrm>
            <a:off x="5138462" y="2957224"/>
            <a:ext cx="884719" cy="8233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7" name="Picture 6" descr="21.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9769" y="3195336"/>
            <a:ext cx="659609" cy="362422"/>
          </a:xfrm>
          <a:prstGeom prst="rect">
            <a:avLst/>
          </a:prstGeom>
        </p:spPr>
      </p:pic>
      <p:sp>
        <p:nvSpPr>
          <p:cNvPr id="24" name="Oval 23"/>
          <p:cNvSpPr/>
          <p:nvPr/>
        </p:nvSpPr>
        <p:spPr>
          <a:xfrm>
            <a:off x="5130490" y="2022946"/>
            <a:ext cx="620394" cy="621998"/>
          </a:xfrm>
          <a:prstGeom prst="ellipse">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5" name="Oval 24"/>
          <p:cNvSpPr/>
          <p:nvPr/>
        </p:nvSpPr>
        <p:spPr>
          <a:xfrm>
            <a:off x="5296715" y="4784734"/>
            <a:ext cx="620394" cy="621998"/>
          </a:xfrm>
          <a:prstGeom prst="ellipse">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6" name="Oval 25"/>
          <p:cNvSpPr/>
          <p:nvPr/>
        </p:nvSpPr>
        <p:spPr>
          <a:xfrm>
            <a:off x="2496089" y="3899970"/>
            <a:ext cx="1001824" cy="985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16" name="Picture 15" descr="225.eps"/>
          <p:cNvPicPr>
            <a:picLocks noChangeAspect="1"/>
          </p:cNvPicPr>
          <p:nvPr/>
        </p:nvPicPr>
        <p:blipFill>
          <a:blip r:embed="rId9">
            <a:duotone>
              <a:schemeClr val="accent1">
                <a:shade val="45000"/>
                <a:satMod val="135000"/>
              </a:schemeClr>
              <a:prstClr val="white"/>
            </a:duotone>
            <a:lum bright="-20000" contrast="20000"/>
            <a:extLst>
              <a:ext uri="{28A0092B-C50C-407E-A947-70E740481C1C}">
                <a14:useLocalDpi xmlns:a14="http://schemas.microsoft.com/office/drawing/2010/main" val="0"/>
              </a:ext>
            </a:extLst>
          </a:blip>
          <a:stretch>
            <a:fillRect/>
          </a:stretch>
        </p:blipFill>
        <p:spPr>
          <a:xfrm rot="20304623">
            <a:off x="2721694" y="4031692"/>
            <a:ext cx="550614" cy="675754"/>
          </a:xfrm>
          <a:prstGeom prst="rect">
            <a:avLst/>
          </a:prstGeom>
        </p:spPr>
      </p:pic>
      <p:pic>
        <p:nvPicPr>
          <p:cNvPr id="11" name="Picture 10" descr="82.eps"/>
          <p:cNvPicPr>
            <a:picLocks noChangeAspect="1"/>
          </p:cNvPicPr>
          <p:nvPr/>
        </p:nvPicPr>
        <p:blipFill>
          <a:blip r:embed="rId10">
            <a:duotone>
              <a:prstClr val="black"/>
              <a:schemeClr val="accent2">
                <a:tint val="45000"/>
                <a:satMod val="400000"/>
              </a:schemeClr>
            </a:duotone>
            <a:lum bright="40000" contrast="-20000"/>
            <a:extLst>
              <a:ext uri="{28A0092B-C50C-407E-A947-70E740481C1C}">
                <a14:useLocalDpi xmlns:a14="http://schemas.microsoft.com/office/drawing/2010/main" val="0"/>
              </a:ext>
            </a:extLst>
          </a:blip>
          <a:stretch>
            <a:fillRect/>
          </a:stretch>
        </p:blipFill>
        <p:spPr>
          <a:xfrm>
            <a:off x="5411048" y="4829034"/>
            <a:ext cx="391728" cy="498564"/>
          </a:xfrm>
          <a:prstGeom prst="rect">
            <a:avLst/>
          </a:prstGeom>
        </p:spPr>
      </p:pic>
      <p:pic>
        <p:nvPicPr>
          <p:cNvPr id="15" name="Picture 14" descr="135.eps"/>
          <p:cNvPicPr>
            <a:picLocks noChangeAspect="1"/>
          </p:cNvPicPr>
          <p:nvPr/>
        </p:nvPicPr>
        <p:blipFill>
          <a:blip r:embed="rId11">
            <a:duotone>
              <a:schemeClr val="bg2">
                <a:shade val="45000"/>
                <a:satMod val="135000"/>
              </a:schemeClr>
              <a:prstClr val="white"/>
            </a:duotone>
            <a:lum bright="-20000" contrast="40000"/>
            <a:extLst>
              <a:ext uri="{28A0092B-C50C-407E-A947-70E740481C1C}">
                <a14:useLocalDpi xmlns:a14="http://schemas.microsoft.com/office/drawing/2010/main" val="0"/>
              </a:ext>
            </a:extLst>
          </a:blip>
          <a:stretch>
            <a:fillRect/>
          </a:stretch>
        </p:blipFill>
        <p:spPr>
          <a:xfrm>
            <a:off x="7491271" y="3242290"/>
            <a:ext cx="608086" cy="443398"/>
          </a:xfrm>
          <a:prstGeom prst="rect">
            <a:avLst/>
          </a:prstGeom>
        </p:spPr>
      </p:pic>
      <p:sp>
        <p:nvSpPr>
          <p:cNvPr id="27" name="Oval 26"/>
          <p:cNvSpPr/>
          <p:nvPr/>
        </p:nvSpPr>
        <p:spPr>
          <a:xfrm>
            <a:off x="1584761" y="4606099"/>
            <a:ext cx="701605" cy="713419"/>
          </a:xfrm>
          <a:prstGeom prst="ellipse">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8" name="Oval 27"/>
          <p:cNvSpPr/>
          <p:nvPr/>
        </p:nvSpPr>
        <p:spPr>
          <a:xfrm>
            <a:off x="2756924" y="2644944"/>
            <a:ext cx="620394" cy="621998"/>
          </a:xfrm>
          <a:prstGeom prst="ellipse">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29" name="Picture 28" descr="226.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28347" y="4664003"/>
            <a:ext cx="419592" cy="566449"/>
          </a:xfrm>
          <a:prstGeom prst="rect">
            <a:avLst/>
          </a:prstGeom>
        </p:spPr>
      </p:pic>
      <p:sp>
        <p:nvSpPr>
          <p:cNvPr id="31" name="Oval 30"/>
          <p:cNvSpPr/>
          <p:nvPr/>
        </p:nvSpPr>
        <p:spPr>
          <a:xfrm>
            <a:off x="6685296" y="4326833"/>
            <a:ext cx="1108787" cy="10704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14" name="Picture 13" descr="16.eps"/>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6893870" y="4493645"/>
            <a:ext cx="725645" cy="736807"/>
          </a:xfrm>
          <a:prstGeom prst="rect">
            <a:avLst/>
          </a:prstGeom>
        </p:spPr>
      </p:pic>
      <p:sp>
        <p:nvSpPr>
          <p:cNvPr id="32" name="TextBox 31"/>
          <p:cNvSpPr txBox="1"/>
          <p:nvPr/>
        </p:nvSpPr>
        <p:spPr>
          <a:xfrm>
            <a:off x="390698" y="140762"/>
            <a:ext cx="4944683" cy="1421928"/>
          </a:xfrm>
          <a:prstGeom prst="rect">
            <a:avLst/>
          </a:prstGeom>
          <a:noFill/>
        </p:spPr>
        <p:txBody>
          <a:bodyPr wrap="square" rtlCol="0">
            <a:spAutoFit/>
          </a:bodyPr>
          <a:lstStyle/>
          <a:p>
            <a:pPr eaLnBrk="1" fontAlgn="auto" hangingPunct="1">
              <a:lnSpc>
                <a:spcPct val="90000"/>
              </a:lnSpc>
              <a:spcBef>
                <a:spcPts val="0"/>
              </a:spcBef>
              <a:spcAft>
                <a:spcPts val="0"/>
              </a:spcAft>
            </a:pPr>
            <a:r>
              <a:rPr lang="en-US" sz="2400" b="1" dirty="0" smtClean="0">
                <a:solidFill>
                  <a:prstClr val="white"/>
                </a:solidFill>
                <a:latin typeface="Garamond"/>
                <a:ea typeface="+mn-ea"/>
                <a:cs typeface="Garamond"/>
              </a:rPr>
              <a:t>Fast Forward…Where are We Today with Health &amp; Well-being Options?</a:t>
            </a:r>
          </a:p>
          <a:p>
            <a:pPr algn="ctr" eaLnBrk="1" fontAlgn="auto" hangingPunct="1">
              <a:lnSpc>
                <a:spcPct val="90000"/>
              </a:lnSpc>
              <a:spcBef>
                <a:spcPts val="0"/>
              </a:spcBef>
              <a:spcAft>
                <a:spcPts val="0"/>
              </a:spcAft>
            </a:pPr>
            <a:r>
              <a:rPr lang="en-US" sz="2400" b="1" dirty="0" smtClean="0">
                <a:solidFill>
                  <a:prstClr val="white"/>
                </a:solidFill>
                <a:latin typeface="Garamond"/>
                <a:ea typeface="+mn-ea"/>
                <a:cs typeface="Garamond"/>
              </a:rPr>
              <a:t>Consumer engagement is key to transforming health care.</a:t>
            </a:r>
            <a:endParaRPr lang="en-US" sz="2400" b="1" dirty="0">
              <a:solidFill>
                <a:prstClr val="white"/>
              </a:solidFill>
              <a:latin typeface="Garamond"/>
              <a:ea typeface="+mn-ea"/>
              <a:cs typeface="Garamond"/>
            </a:endParaRPr>
          </a:p>
        </p:txBody>
      </p:sp>
      <p:sp>
        <p:nvSpPr>
          <p:cNvPr id="33" name="Oval 32"/>
          <p:cNvSpPr/>
          <p:nvPr/>
        </p:nvSpPr>
        <p:spPr>
          <a:xfrm>
            <a:off x="6685297" y="1689759"/>
            <a:ext cx="1108787" cy="10437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8" name="Picture 7" descr="45.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43445" y="1900308"/>
            <a:ext cx="592490" cy="622616"/>
          </a:xfrm>
          <a:prstGeom prst="rect">
            <a:avLst/>
          </a:prstGeom>
        </p:spPr>
      </p:pic>
      <p:sp>
        <p:nvSpPr>
          <p:cNvPr id="34" name="Oval 33"/>
          <p:cNvSpPr/>
          <p:nvPr/>
        </p:nvSpPr>
        <p:spPr>
          <a:xfrm>
            <a:off x="6130903" y="5647437"/>
            <a:ext cx="1108787" cy="10704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30" name="Picture 29" descr="140.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12246" y="5922303"/>
            <a:ext cx="546100" cy="520700"/>
          </a:xfrm>
          <a:prstGeom prst="rect">
            <a:avLst/>
          </a:prstGeom>
        </p:spPr>
      </p:pic>
      <p:sp>
        <p:nvSpPr>
          <p:cNvPr id="36" name="Oval 35"/>
          <p:cNvSpPr/>
          <p:nvPr/>
        </p:nvSpPr>
        <p:spPr>
          <a:xfrm>
            <a:off x="6337952" y="3459766"/>
            <a:ext cx="620394" cy="621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37" name="Picture 36" descr="145.eps"/>
          <p:cNvPicPr>
            <a:picLocks noChangeAspect="1"/>
          </p:cNvPicPr>
          <p:nvPr/>
        </p:nvPicPr>
        <p:blipFill>
          <a:blip r:embed="rId16">
            <a:biLevel thresh="50000"/>
            <a:extLst>
              <a:ext uri="{28A0092B-C50C-407E-A947-70E740481C1C}">
                <a14:useLocalDpi xmlns:a14="http://schemas.microsoft.com/office/drawing/2010/main" val="0"/>
              </a:ext>
            </a:extLst>
          </a:blip>
          <a:stretch>
            <a:fillRect/>
          </a:stretch>
        </p:blipFill>
        <p:spPr>
          <a:xfrm>
            <a:off x="2905871" y="2798827"/>
            <a:ext cx="322500" cy="314232"/>
          </a:xfrm>
          <a:prstGeom prst="rect">
            <a:avLst/>
          </a:prstGeom>
        </p:spPr>
      </p:pic>
      <p:pic>
        <p:nvPicPr>
          <p:cNvPr id="38" name="Picture 37" descr="116.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95946" y="5587660"/>
            <a:ext cx="522354" cy="609414"/>
          </a:xfrm>
          <a:prstGeom prst="rect">
            <a:avLst/>
          </a:prstGeom>
        </p:spPr>
      </p:pic>
      <p:pic>
        <p:nvPicPr>
          <p:cNvPr id="9" name="Picture 8" descr="72.eps"/>
          <p:cNvPicPr>
            <a:picLocks noChangeAspect="1"/>
          </p:cNvPicPr>
          <p:nvPr/>
        </p:nvPicPr>
        <p:blipFill>
          <a:blip r:embed="rId18">
            <a:biLevel thresh="25000"/>
            <a:extLst>
              <a:ext uri="{28A0092B-C50C-407E-A947-70E740481C1C}">
                <a14:useLocalDpi xmlns:a14="http://schemas.microsoft.com/office/drawing/2010/main" val="0"/>
              </a:ext>
            </a:extLst>
          </a:blip>
          <a:stretch>
            <a:fillRect/>
          </a:stretch>
        </p:blipFill>
        <p:spPr>
          <a:xfrm>
            <a:off x="5239769" y="2103540"/>
            <a:ext cx="452492" cy="419384"/>
          </a:xfrm>
          <a:prstGeom prst="rect">
            <a:avLst/>
          </a:prstGeom>
        </p:spPr>
      </p:pic>
      <p:pic>
        <p:nvPicPr>
          <p:cNvPr id="39" name="Picture 38" descr="92.eps"/>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34212" y="3557758"/>
            <a:ext cx="427874" cy="474673"/>
          </a:xfrm>
          <a:prstGeom prst="rect">
            <a:avLst/>
          </a:prstGeom>
        </p:spPr>
      </p:pic>
      <p:pic>
        <p:nvPicPr>
          <p:cNvPr id="40" name="Picture 39" descr="AnthemLogoTag.ai"/>
          <p:cNvPicPr>
            <a:picLocks noChangeAspect="1"/>
          </p:cNvPicPr>
          <p:nvPr/>
        </p:nvPicPr>
        <p:blipFill rotWithShape="1">
          <a:blip r:embed="rId20">
            <a:extLst>
              <a:ext uri="{28A0092B-C50C-407E-A947-70E740481C1C}">
                <a14:useLocalDpi xmlns:a14="http://schemas.microsoft.com/office/drawing/2010/main" val="0"/>
              </a:ext>
            </a:extLst>
          </a:blip>
          <a:srcRect l="67078" t="6304" r="4605" b="83452"/>
          <a:stretch/>
        </p:blipFill>
        <p:spPr>
          <a:xfrm>
            <a:off x="141106" y="6229686"/>
            <a:ext cx="2247703" cy="628313"/>
          </a:xfrm>
          <a:prstGeom prst="rect">
            <a:avLst/>
          </a:prstGeom>
        </p:spPr>
      </p:pic>
    </p:spTree>
    <p:extLst>
      <p:ext uri="{BB962C8B-B14F-4D97-AF65-F5344CB8AC3E}">
        <p14:creationId xmlns:p14="http://schemas.microsoft.com/office/powerpoint/2010/main" val="545265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txBox="1">
            <a:spLocks/>
          </p:cNvSpPr>
          <p:nvPr/>
        </p:nvSpPr>
        <p:spPr>
          <a:xfrm>
            <a:off x="388024" y="329610"/>
            <a:ext cx="3664212" cy="6954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b="1" i="0" kern="1200">
                <a:solidFill>
                  <a:schemeClr val="bg1"/>
                </a:solidFill>
                <a:latin typeface="Trebuchet MS"/>
                <a:ea typeface="+mj-ea"/>
                <a:cs typeface="Trebuchet MS"/>
              </a:defRPr>
            </a:lvl1pPr>
          </a:lstStyle>
          <a:p>
            <a:pPr fontAlgn="auto">
              <a:lnSpc>
                <a:spcPct val="80000"/>
              </a:lnSpc>
              <a:spcAft>
                <a:spcPts val="0"/>
              </a:spcAft>
            </a:pPr>
            <a:r>
              <a:rPr lang="en-US" b="0" spc="70" dirty="0" smtClean="0">
                <a:solidFill>
                  <a:srgbClr val="000000"/>
                </a:solidFill>
                <a:latin typeface="Trebuchet MS" panose="020B0603020202020204" pitchFamily="34" charset="0"/>
                <a:ea typeface="SimSun" panose="02010600030101010101" pitchFamily="2" charset="-122"/>
              </a:rPr>
              <a:t>How Many Will We Purchase in a lifetime?</a:t>
            </a:r>
          </a:p>
        </p:txBody>
      </p:sp>
      <p:sp>
        <p:nvSpPr>
          <p:cNvPr id="3" name="TextBox 2"/>
          <p:cNvSpPr txBox="1"/>
          <p:nvPr/>
        </p:nvSpPr>
        <p:spPr>
          <a:xfrm>
            <a:off x="242326" y="2080391"/>
            <a:ext cx="2051470" cy="984885"/>
          </a:xfrm>
          <a:prstGeom prst="rect">
            <a:avLst/>
          </a:prstGeom>
          <a:noFill/>
        </p:spPr>
        <p:txBody>
          <a:bodyPr wrap="square" rtlCol="0">
            <a:spAutoFit/>
          </a:bodyPr>
          <a:lstStyle/>
          <a:p>
            <a:pPr algn="ctr" defTabSz="457200" eaLnBrk="1" fontAlgn="auto" hangingPunct="1">
              <a:spcBef>
                <a:spcPts val="0"/>
              </a:spcBef>
              <a:spcAft>
                <a:spcPts val="0"/>
              </a:spcAft>
            </a:pPr>
            <a:r>
              <a:rPr lang="en-US" sz="2800" b="1" dirty="0" smtClean="0">
                <a:solidFill>
                  <a:srgbClr val="00529C"/>
                </a:solidFill>
                <a:latin typeface="Arial"/>
              </a:rPr>
              <a:t>Cars </a:t>
            </a:r>
          </a:p>
          <a:p>
            <a:pPr algn="ctr" defTabSz="457200" eaLnBrk="1" fontAlgn="auto" hangingPunct="1">
              <a:spcBef>
                <a:spcPts val="0"/>
              </a:spcBef>
              <a:spcAft>
                <a:spcPts val="0"/>
              </a:spcAft>
            </a:pPr>
            <a:endParaRPr lang="en-US" sz="1000" dirty="0" smtClean="0">
              <a:solidFill>
                <a:prstClr val="black"/>
              </a:solidFill>
              <a:latin typeface="Arial"/>
            </a:endParaRPr>
          </a:p>
          <a:p>
            <a:pPr algn="ctr" defTabSz="457200" eaLnBrk="1" fontAlgn="auto" hangingPunct="1">
              <a:spcBef>
                <a:spcPts val="0"/>
              </a:spcBef>
              <a:spcAft>
                <a:spcPts val="0"/>
              </a:spcAft>
            </a:pPr>
            <a:endParaRPr lang="en-US" sz="2000" dirty="0" smtClean="0">
              <a:solidFill>
                <a:prstClr val="black">
                  <a:lumMod val="75000"/>
                  <a:lumOff val="25000"/>
                </a:prstClr>
              </a:solidFill>
              <a:latin typeface="Arial"/>
            </a:endParaRPr>
          </a:p>
        </p:txBody>
      </p:sp>
      <p:sp>
        <p:nvSpPr>
          <p:cNvPr id="19" name="TextBox 18"/>
          <p:cNvSpPr txBox="1"/>
          <p:nvPr/>
        </p:nvSpPr>
        <p:spPr>
          <a:xfrm>
            <a:off x="2562623" y="2080390"/>
            <a:ext cx="1611684" cy="984885"/>
          </a:xfrm>
          <a:prstGeom prst="rect">
            <a:avLst/>
          </a:prstGeom>
          <a:noFill/>
        </p:spPr>
        <p:txBody>
          <a:bodyPr wrap="square" rtlCol="0">
            <a:spAutoFit/>
          </a:bodyPr>
          <a:lstStyle/>
          <a:p>
            <a:pPr algn="ctr" defTabSz="457200" eaLnBrk="1" fontAlgn="auto" hangingPunct="1">
              <a:spcBef>
                <a:spcPts val="0"/>
              </a:spcBef>
              <a:spcAft>
                <a:spcPts val="0"/>
              </a:spcAft>
            </a:pPr>
            <a:r>
              <a:rPr lang="en-US" sz="2800" b="1" dirty="0" smtClean="0">
                <a:solidFill>
                  <a:schemeClr val="tx2">
                    <a:lumMod val="75000"/>
                  </a:schemeClr>
                </a:solidFill>
                <a:latin typeface="Arial"/>
              </a:rPr>
              <a:t>TV</a:t>
            </a:r>
          </a:p>
          <a:p>
            <a:pPr algn="ctr" defTabSz="457200" eaLnBrk="1" fontAlgn="auto" hangingPunct="1">
              <a:spcBef>
                <a:spcPts val="0"/>
              </a:spcBef>
              <a:spcAft>
                <a:spcPts val="0"/>
              </a:spcAft>
            </a:pPr>
            <a:endParaRPr lang="en-US" sz="1000" dirty="0" smtClean="0">
              <a:solidFill>
                <a:prstClr val="black"/>
              </a:solidFill>
              <a:latin typeface="Arial"/>
            </a:endParaRPr>
          </a:p>
          <a:p>
            <a:pPr algn="ctr" defTabSz="457200" eaLnBrk="1" fontAlgn="auto" hangingPunct="1">
              <a:spcBef>
                <a:spcPts val="0"/>
              </a:spcBef>
              <a:spcAft>
                <a:spcPts val="0"/>
              </a:spcAft>
            </a:pPr>
            <a:endParaRPr lang="en-US" sz="2000" dirty="0">
              <a:solidFill>
                <a:prstClr val="black">
                  <a:lumMod val="75000"/>
                  <a:lumOff val="25000"/>
                </a:prstClr>
              </a:solidFill>
              <a:latin typeface="Arial"/>
            </a:endParaRPr>
          </a:p>
        </p:txBody>
      </p:sp>
      <p:sp>
        <p:nvSpPr>
          <p:cNvPr id="20" name="TextBox 19"/>
          <p:cNvSpPr txBox="1"/>
          <p:nvPr/>
        </p:nvSpPr>
        <p:spPr>
          <a:xfrm>
            <a:off x="4691728" y="2080390"/>
            <a:ext cx="1474725" cy="523220"/>
          </a:xfrm>
          <a:prstGeom prst="rect">
            <a:avLst/>
          </a:prstGeom>
          <a:noFill/>
        </p:spPr>
        <p:txBody>
          <a:bodyPr wrap="square" rtlCol="0">
            <a:spAutoFit/>
          </a:bodyPr>
          <a:lstStyle/>
          <a:p>
            <a:pPr algn="ctr" defTabSz="457200" eaLnBrk="1" fontAlgn="auto" hangingPunct="1">
              <a:spcBef>
                <a:spcPts val="0"/>
              </a:spcBef>
              <a:spcAft>
                <a:spcPts val="0"/>
              </a:spcAft>
            </a:pPr>
            <a:r>
              <a:rPr lang="en-US" sz="2800" b="1" dirty="0" smtClean="0">
                <a:solidFill>
                  <a:schemeClr val="tx2">
                    <a:lumMod val="75000"/>
                  </a:schemeClr>
                </a:solidFill>
                <a:latin typeface="Arial"/>
              </a:rPr>
              <a:t>Homes</a:t>
            </a:r>
          </a:p>
        </p:txBody>
      </p:sp>
      <p:sp>
        <p:nvSpPr>
          <p:cNvPr id="21" name="TextBox 20"/>
          <p:cNvSpPr txBox="1"/>
          <p:nvPr/>
        </p:nvSpPr>
        <p:spPr>
          <a:xfrm>
            <a:off x="6648844" y="2077303"/>
            <a:ext cx="1709032" cy="677108"/>
          </a:xfrm>
          <a:prstGeom prst="rect">
            <a:avLst/>
          </a:prstGeom>
          <a:noFill/>
        </p:spPr>
        <p:txBody>
          <a:bodyPr wrap="square" rtlCol="0">
            <a:spAutoFit/>
          </a:bodyPr>
          <a:lstStyle/>
          <a:p>
            <a:pPr algn="ctr" defTabSz="457200" eaLnBrk="1" fontAlgn="auto" hangingPunct="1">
              <a:spcBef>
                <a:spcPts val="0"/>
              </a:spcBef>
              <a:spcAft>
                <a:spcPts val="0"/>
              </a:spcAft>
            </a:pPr>
            <a:r>
              <a:rPr lang="en-US" sz="2800" b="1" dirty="0" smtClean="0">
                <a:solidFill>
                  <a:srgbClr val="00529C"/>
                </a:solidFill>
                <a:latin typeface="Arial"/>
              </a:rPr>
              <a:t>Children</a:t>
            </a:r>
          </a:p>
          <a:p>
            <a:pPr algn="ctr" defTabSz="457200" eaLnBrk="1" fontAlgn="auto" hangingPunct="1">
              <a:spcBef>
                <a:spcPts val="0"/>
              </a:spcBef>
              <a:spcAft>
                <a:spcPts val="0"/>
              </a:spcAft>
            </a:pPr>
            <a:endParaRPr lang="en-US" sz="1000" dirty="0" smtClean="0">
              <a:solidFill>
                <a:prstClr val="black"/>
              </a:solidFill>
              <a:latin typeface="Arial"/>
            </a:endParaRPr>
          </a:p>
        </p:txBody>
      </p:sp>
      <p:pic>
        <p:nvPicPr>
          <p:cNvPr id="2050" name="Picture 2" descr="C:\Users\AB17243\AppData\Local\Microsoft\Windows\Temporary Internet Files\Content.IE5\PMRYLIJO\MC900442130[1].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697702"/>
            <a:ext cx="2651760" cy="26161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B17243\AppData\Local\Microsoft\Windows\Temporary Internet Files\Content.IE5\PMRYLIJO\MC900442130[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2623" y="3040265"/>
            <a:ext cx="2103120" cy="20748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B17243\AppData\Local\Microsoft\Windows\Temporary Internet Files\Content.IE5\PMRYLIJO\MC900442130[1].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1728" y="3173349"/>
            <a:ext cx="1920240" cy="18944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B17243\AppData\Local\Microsoft\Windows\Temporary Internet Files\Content.IE5\PMRYLIJO\MC900442130[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0400" y="3209415"/>
            <a:ext cx="1645920" cy="1623825"/>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5"/>
          <p:cNvSpPr txBox="1">
            <a:spLocks/>
          </p:cNvSpPr>
          <p:nvPr/>
        </p:nvSpPr>
        <p:spPr>
          <a:xfrm>
            <a:off x="242326" y="6432176"/>
            <a:ext cx="291396" cy="211479"/>
          </a:xfrm>
          <a:prstGeom prst="rect">
            <a:avLst/>
          </a:prstGeom>
        </p:spPr>
        <p:txBody>
          <a:bodyPr/>
          <a:lstStyle>
            <a:defPPr>
              <a:defRPr lang="en-US"/>
            </a:defPPr>
            <a:lvl1pPr marL="0" algn="l" defTabSz="457200" rtl="0" eaLnBrk="1" latinLnBrk="0" hangingPunct="1">
              <a:defRPr sz="800" b="0" i="0" kern="1200">
                <a:solidFill>
                  <a:schemeClr val="tx1">
                    <a:tint val="75000"/>
                  </a:schemeClr>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E6D8562D-6349-8A40-9B4C-1BF52C5A6D7C}" type="slidenum">
              <a:rPr lang="en-US" smtClean="0">
                <a:solidFill>
                  <a:srgbClr val="000000"/>
                </a:solidFill>
              </a:rPr>
              <a:pPr fontAlgn="auto">
                <a:spcBef>
                  <a:spcPts val="0"/>
                </a:spcBef>
                <a:spcAft>
                  <a:spcPts val="0"/>
                </a:spcAft>
              </a:pPr>
              <a:t>5</a:t>
            </a:fld>
            <a:endParaRPr lang="en-US" dirty="0">
              <a:solidFill>
                <a:srgbClr val="000000"/>
              </a:solidFill>
            </a:endParaRPr>
          </a:p>
        </p:txBody>
      </p:sp>
      <p:sp>
        <p:nvSpPr>
          <p:cNvPr id="2" name="TextBox 1"/>
          <p:cNvSpPr txBox="1"/>
          <p:nvPr/>
        </p:nvSpPr>
        <p:spPr>
          <a:xfrm>
            <a:off x="3317658" y="5288245"/>
            <a:ext cx="856649" cy="584775"/>
          </a:xfrm>
          <a:prstGeom prst="rect">
            <a:avLst/>
          </a:prstGeom>
          <a:noFill/>
        </p:spPr>
        <p:txBody>
          <a:bodyPr wrap="square" rtlCol="0">
            <a:spAutoFit/>
          </a:bodyPr>
          <a:lstStyle/>
          <a:p>
            <a:r>
              <a:rPr lang="en-US" sz="3200" b="1" dirty="0" smtClean="0"/>
              <a:t>7</a:t>
            </a:r>
            <a:endParaRPr lang="en-US" sz="3200" b="1" dirty="0"/>
          </a:p>
        </p:txBody>
      </p:sp>
      <p:sp>
        <p:nvSpPr>
          <p:cNvPr id="17" name="TextBox 16"/>
          <p:cNvSpPr txBox="1"/>
          <p:nvPr/>
        </p:nvSpPr>
        <p:spPr>
          <a:xfrm>
            <a:off x="1121494" y="5288246"/>
            <a:ext cx="856649" cy="584775"/>
          </a:xfrm>
          <a:prstGeom prst="rect">
            <a:avLst/>
          </a:prstGeom>
          <a:noFill/>
        </p:spPr>
        <p:txBody>
          <a:bodyPr wrap="square" rtlCol="0">
            <a:spAutoFit/>
          </a:bodyPr>
          <a:lstStyle/>
          <a:p>
            <a:r>
              <a:rPr lang="en-US" sz="3200" b="1" dirty="0"/>
              <a:t>6</a:t>
            </a:r>
          </a:p>
        </p:txBody>
      </p:sp>
      <p:sp>
        <p:nvSpPr>
          <p:cNvPr id="23" name="TextBox 22"/>
          <p:cNvSpPr txBox="1"/>
          <p:nvPr/>
        </p:nvSpPr>
        <p:spPr>
          <a:xfrm>
            <a:off x="5455795" y="5299058"/>
            <a:ext cx="856649" cy="584775"/>
          </a:xfrm>
          <a:prstGeom prst="rect">
            <a:avLst/>
          </a:prstGeom>
          <a:noFill/>
        </p:spPr>
        <p:txBody>
          <a:bodyPr wrap="square" rtlCol="0">
            <a:spAutoFit/>
          </a:bodyPr>
          <a:lstStyle/>
          <a:p>
            <a:r>
              <a:rPr lang="en-US" sz="3200" b="1" dirty="0"/>
              <a:t>3</a:t>
            </a:r>
          </a:p>
        </p:txBody>
      </p:sp>
      <p:sp>
        <p:nvSpPr>
          <p:cNvPr id="24" name="TextBox 23"/>
          <p:cNvSpPr txBox="1"/>
          <p:nvPr/>
        </p:nvSpPr>
        <p:spPr>
          <a:xfrm>
            <a:off x="7388869" y="5288244"/>
            <a:ext cx="856649" cy="584775"/>
          </a:xfrm>
          <a:prstGeom prst="rect">
            <a:avLst/>
          </a:prstGeom>
          <a:noFill/>
        </p:spPr>
        <p:txBody>
          <a:bodyPr wrap="square" rtlCol="0">
            <a:spAutoFit/>
          </a:bodyPr>
          <a:lstStyle/>
          <a:p>
            <a:r>
              <a:rPr lang="en-US" sz="3200" b="1" dirty="0" smtClean="0"/>
              <a:t>2.5</a:t>
            </a:r>
            <a:endParaRPr lang="en-US" sz="3200" b="1" dirty="0"/>
          </a:p>
        </p:txBody>
      </p:sp>
    </p:spTree>
    <p:extLst>
      <p:ext uri="{BB962C8B-B14F-4D97-AF65-F5344CB8AC3E}">
        <p14:creationId xmlns:p14="http://schemas.microsoft.com/office/powerpoint/2010/main" val="2846621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txBox="1">
            <a:spLocks/>
          </p:cNvSpPr>
          <p:nvPr/>
        </p:nvSpPr>
        <p:spPr>
          <a:xfrm>
            <a:off x="388024" y="329610"/>
            <a:ext cx="3664212" cy="69547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b="1" i="0" kern="1200">
                <a:solidFill>
                  <a:schemeClr val="bg1"/>
                </a:solidFill>
                <a:latin typeface="Trebuchet MS"/>
                <a:ea typeface="+mj-ea"/>
                <a:cs typeface="Trebuchet MS"/>
              </a:defRPr>
            </a:lvl1pPr>
          </a:lstStyle>
          <a:p>
            <a:pPr fontAlgn="auto">
              <a:lnSpc>
                <a:spcPct val="80000"/>
              </a:lnSpc>
              <a:spcAft>
                <a:spcPts val="0"/>
              </a:spcAft>
            </a:pPr>
            <a:r>
              <a:rPr lang="en-US" b="0" spc="70" dirty="0" smtClean="0">
                <a:solidFill>
                  <a:srgbClr val="000000"/>
                </a:solidFill>
                <a:latin typeface="Trebuchet MS" panose="020B0603020202020204" pitchFamily="34" charset="0"/>
                <a:ea typeface="SimSun" panose="02010600030101010101" pitchFamily="2" charset="-122"/>
              </a:rPr>
              <a:t>How Many Will We Get in a Lifetime?</a:t>
            </a:r>
          </a:p>
        </p:txBody>
      </p:sp>
      <p:sp>
        <p:nvSpPr>
          <p:cNvPr id="16" name="Slide Number Placeholder 5"/>
          <p:cNvSpPr txBox="1">
            <a:spLocks/>
          </p:cNvSpPr>
          <p:nvPr/>
        </p:nvSpPr>
        <p:spPr>
          <a:xfrm>
            <a:off x="242326" y="6432176"/>
            <a:ext cx="291396" cy="211479"/>
          </a:xfrm>
          <a:prstGeom prst="rect">
            <a:avLst/>
          </a:prstGeom>
        </p:spPr>
        <p:txBody>
          <a:bodyPr/>
          <a:lstStyle>
            <a:defPPr>
              <a:defRPr lang="en-US"/>
            </a:defPPr>
            <a:lvl1pPr marL="0" algn="l" defTabSz="457200" rtl="0" eaLnBrk="1" latinLnBrk="0" hangingPunct="1">
              <a:defRPr sz="800" b="0" i="0" kern="1200">
                <a:solidFill>
                  <a:schemeClr val="tx1">
                    <a:tint val="75000"/>
                  </a:schemeClr>
                </a:solidFill>
                <a:latin typeface="Trebuchet MS"/>
                <a:ea typeface="+mn-ea"/>
                <a:cs typeface="Trebuchet M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E6D8562D-6349-8A40-9B4C-1BF52C5A6D7C}" type="slidenum">
              <a:rPr lang="en-US" smtClean="0">
                <a:solidFill>
                  <a:srgbClr val="000000"/>
                </a:solidFill>
              </a:rPr>
              <a:pPr fontAlgn="auto">
                <a:spcBef>
                  <a:spcPts val="0"/>
                </a:spcBef>
                <a:spcAft>
                  <a:spcPts val="0"/>
                </a:spcAft>
              </a:pPr>
              <a:t>6</a:t>
            </a:fld>
            <a:endParaRPr lang="en-US"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578" y="1140936"/>
            <a:ext cx="5627734" cy="5717063"/>
          </a:xfrm>
          <a:prstGeom prst="rect">
            <a:avLst/>
          </a:prstGeom>
        </p:spPr>
      </p:pic>
    </p:spTree>
    <p:extLst>
      <p:ext uri="{BB962C8B-B14F-4D97-AF65-F5344CB8AC3E}">
        <p14:creationId xmlns:p14="http://schemas.microsoft.com/office/powerpoint/2010/main" val="3025018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0" y="-8257"/>
            <a:ext cx="9166433" cy="6866257"/>
          </a:xfrm>
          <a:prstGeom prst="rect">
            <a:avLst/>
          </a:prstGeom>
          <a:noFill/>
          <a:ln w="9525">
            <a:noFill/>
            <a:miter lim="800000"/>
            <a:headEnd/>
            <a:tailEnd/>
          </a:ln>
          <a:effectLst/>
        </p:spPr>
      </p:pic>
      <p:pic>
        <p:nvPicPr>
          <p:cNvPr id="9" name="Picture 8" descr="2.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543" y="2804"/>
            <a:ext cx="4020212" cy="2710678"/>
          </a:xfrm>
          <a:prstGeom prst="rect">
            <a:avLst/>
          </a:prstGeom>
        </p:spPr>
      </p:pic>
      <p:sp>
        <p:nvSpPr>
          <p:cNvPr id="6" name="TextBox 5"/>
          <p:cNvSpPr txBox="1"/>
          <p:nvPr/>
        </p:nvSpPr>
        <p:spPr>
          <a:xfrm>
            <a:off x="133930" y="3293277"/>
            <a:ext cx="3605000" cy="941796"/>
          </a:xfrm>
          <a:prstGeom prst="rect">
            <a:avLst/>
          </a:prstGeom>
          <a:noFill/>
        </p:spPr>
        <p:txBody>
          <a:bodyPr wrap="square" rtlCol="0">
            <a:spAutoFit/>
          </a:bodyPr>
          <a:lstStyle/>
          <a:p>
            <a:pPr algn="ctr" defTabSz="913824" eaLnBrk="1" fontAlgn="auto" hangingPunct="1">
              <a:lnSpc>
                <a:spcPct val="80000"/>
              </a:lnSpc>
              <a:spcBef>
                <a:spcPts val="0"/>
              </a:spcBef>
              <a:spcAft>
                <a:spcPts val="0"/>
              </a:spcAft>
            </a:pPr>
            <a:endParaRPr lang="en-US" sz="3600" dirty="0">
              <a:solidFill>
                <a:prstClr val="black"/>
              </a:solidFill>
              <a:latin typeface="Trebuchet MS" panose="020B0603020202020204" pitchFamily="34" charset="0"/>
              <a:ea typeface="+mn-ea"/>
              <a:cs typeface="Garamond"/>
            </a:endParaRPr>
          </a:p>
          <a:p>
            <a:pPr defTabSz="457200" eaLnBrk="1" fontAlgn="auto" hangingPunct="1">
              <a:lnSpc>
                <a:spcPct val="110000"/>
              </a:lnSpc>
              <a:spcBef>
                <a:spcPts val="0"/>
              </a:spcBef>
              <a:spcAft>
                <a:spcPts val="0"/>
              </a:spcAft>
            </a:pPr>
            <a:endParaRPr lang="en-GB" sz="2400" b="1" dirty="0">
              <a:solidFill>
                <a:prstClr val="black"/>
              </a:solidFill>
              <a:latin typeface="Trebuchet MS" panose="020B0603020202020204" pitchFamily="34" charset="0"/>
              <a:ea typeface="+mn-ea"/>
              <a:cs typeface="Arial"/>
            </a:endParaRPr>
          </a:p>
        </p:txBody>
      </p:sp>
      <p:sp>
        <p:nvSpPr>
          <p:cNvPr id="2" name="Slide Number Placeholder 1"/>
          <p:cNvSpPr>
            <a:spLocks noGrp="1"/>
          </p:cNvSpPr>
          <p:nvPr>
            <p:ph type="sldNum" sz="quarter" idx="12"/>
          </p:nvPr>
        </p:nvSpPr>
        <p:spPr/>
        <p:txBody>
          <a:bodyPr/>
          <a:lstStyle/>
          <a:p>
            <a:fld id="{B4D27E64-7640-A141-8E44-682CDA0206F3}" type="slidenum">
              <a:rPr lang="en-US" sz="1000" smtClean="0">
                <a:solidFill>
                  <a:prstClr val="black">
                    <a:tint val="75000"/>
                  </a:prstClr>
                </a:solidFill>
                <a:latin typeface="Arial"/>
                <a:cs typeface="Arial"/>
              </a:rPr>
              <a:pPr/>
              <a:t>7</a:t>
            </a:fld>
            <a:endParaRPr lang="en-US" sz="1000" dirty="0">
              <a:solidFill>
                <a:prstClr val="black">
                  <a:tint val="75000"/>
                </a:prstClr>
              </a:solidFill>
              <a:latin typeface="Arial"/>
              <a:cs typeface="Arial"/>
            </a:endParaRPr>
          </a:p>
        </p:txBody>
      </p:sp>
      <p:sp>
        <p:nvSpPr>
          <p:cNvPr id="10" name="TextBox 9"/>
          <p:cNvSpPr txBox="1"/>
          <p:nvPr/>
        </p:nvSpPr>
        <p:spPr>
          <a:xfrm>
            <a:off x="133930" y="-188035"/>
            <a:ext cx="3455676" cy="2160591"/>
          </a:xfrm>
          <a:prstGeom prst="rect">
            <a:avLst/>
          </a:prstGeom>
          <a:noFill/>
        </p:spPr>
        <p:txBody>
          <a:bodyPr wrap="square" rtlCol="0">
            <a:spAutoFit/>
          </a:bodyPr>
          <a:lstStyle/>
          <a:p>
            <a:pPr defTabSz="913824" eaLnBrk="1" fontAlgn="auto" hangingPunct="1">
              <a:lnSpc>
                <a:spcPct val="80000"/>
              </a:lnSpc>
              <a:spcBef>
                <a:spcPts val="0"/>
              </a:spcBef>
              <a:spcAft>
                <a:spcPts val="0"/>
              </a:spcAft>
            </a:pPr>
            <a:endParaRPr lang="en-US" sz="3600" dirty="0">
              <a:solidFill>
                <a:prstClr val="black"/>
              </a:solidFill>
              <a:latin typeface="Trebuchet MS" panose="020B0603020202020204" pitchFamily="34" charset="0"/>
              <a:ea typeface="+mn-ea"/>
              <a:cs typeface="Garamond"/>
            </a:endParaRPr>
          </a:p>
          <a:p>
            <a:pPr algn="ctr" defTabSz="456912" eaLnBrk="1" fontAlgn="auto" hangingPunct="1">
              <a:lnSpc>
                <a:spcPct val="110000"/>
              </a:lnSpc>
              <a:spcBef>
                <a:spcPts val="0"/>
              </a:spcBef>
              <a:spcAft>
                <a:spcPts val="0"/>
              </a:spcAft>
            </a:pPr>
            <a:r>
              <a:rPr lang="en-GB" sz="2400" dirty="0" smtClean="0">
                <a:solidFill>
                  <a:prstClr val="black"/>
                </a:solidFill>
                <a:latin typeface="Trebuchet MS" panose="020B0603020202020204" pitchFamily="34" charset="0"/>
                <a:ea typeface="+mn-ea"/>
                <a:cs typeface="Garamond"/>
              </a:rPr>
              <a:t>Step 1: Prevention!</a:t>
            </a:r>
          </a:p>
          <a:p>
            <a:pPr algn="ctr" defTabSz="456912" eaLnBrk="1" fontAlgn="auto" hangingPunct="1">
              <a:lnSpc>
                <a:spcPct val="110000"/>
              </a:lnSpc>
              <a:spcBef>
                <a:spcPts val="0"/>
              </a:spcBef>
              <a:spcAft>
                <a:spcPts val="0"/>
              </a:spcAft>
            </a:pPr>
            <a:r>
              <a:rPr lang="en-GB" sz="2400" dirty="0" smtClean="0">
                <a:solidFill>
                  <a:prstClr val="black"/>
                </a:solidFill>
                <a:latin typeface="Trebuchet MS" panose="020B0603020202020204" pitchFamily="34" charset="0"/>
                <a:ea typeface="+mn-ea"/>
                <a:cs typeface="Garamond"/>
              </a:rPr>
              <a:t>Finding a Personal Physician </a:t>
            </a:r>
          </a:p>
          <a:p>
            <a:pPr defTabSz="457200" eaLnBrk="1" fontAlgn="auto" hangingPunct="1">
              <a:lnSpc>
                <a:spcPct val="110000"/>
              </a:lnSpc>
              <a:spcBef>
                <a:spcPts val="0"/>
              </a:spcBef>
              <a:spcAft>
                <a:spcPts val="0"/>
              </a:spcAft>
            </a:pPr>
            <a:endParaRPr lang="en-GB" sz="2400" b="1" dirty="0">
              <a:solidFill>
                <a:prstClr val="black"/>
              </a:solidFill>
              <a:latin typeface="Trebuchet MS" panose="020B0603020202020204" pitchFamily="34" charset="0"/>
              <a:ea typeface="+mn-ea"/>
              <a:cs typeface="Arial"/>
            </a:endParaRPr>
          </a:p>
        </p:txBody>
      </p:sp>
      <p:pic>
        <p:nvPicPr>
          <p:cNvPr id="8" name="Picture 7" descr="Anthem_BCBS_CMYK.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822" y="6285658"/>
            <a:ext cx="2114904" cy="402221"/>
          </a:xfrm>
          <a:prstGeom prst="rect">
            <a:avLst/>
          </a:prstGeom>
        </p:spPr>
      </p:pic>
      <p:sp>
        <p:nvSpPr>
          <p:cNvPr id="3" name="Oval 2"/>
          <p:cNvSpPr/>
          <p:nvPr/>
        </p:nvSpPr>
        <p:spPr>
          <a:xfrm>
            <a:off x="6446292" y="4727516"/>
            <a:ext cx="2347415" cy="21304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dirty="0" smtClean="0">
                <a:solidFill>
                  <a:prstClr val="white"/>
                </a:solidFill>
              </a:rPr>
              <a:t>“Never go to a doctor whose office plants have died”…Erma </a:t>
            </a:r>
            <a:r>
              <a:rPr lang="en-US" dirty="0" err="1" smtClean="0">
                <a:solidFill>
                  <a:prstClr val="white"/>
                </a:solidFill>
              </a:rPr>
              <a:t>Bombeck</a:t>
            </a:r>
            <a:endParaRPr lang="en-US" dirty="0">
              <a:solidFill>
                <a:prstClr val="white"/>
              </a:solidFill>
            </a:endParaRPr>
          </a:p>
        </p:txBody>
      </p:sp>
      <p:sp>
        <p:nvSpPr>
          <p:cNvPr id="4" name="Rectangle 3"/>
          <p:cNvSpPr/>
          <p:nvPr/>
        </p:nvSpPr>
        <p:spPr>
          <a:xfrm>
            <a:off x="-22433" y="2883601"/>
            <a:ext cx="3920665" cy="701731"/>
          </a:xfrm>
          <a:prstGeom prst="rect">
            <a:avLst/>
          </a:prstGeom>
        </p:spPr>
        <p:txBody>
          <a:bodyPr wrap="square">
            <a:spAutoFit/>
          </a:bodyPr>
          <a:lstStyle/>
          <a:p>
            <a:pPr algn="ctr" defTabSz="456912" eaLnBrk="1" fontAlgn="auto" hangingPunct="1">
              <a:lnSpc>
                <a:spcPct val="110000"/>
              </a:lnSpc>
              <a:spcBef>
                <a:spcPts val="0"/>
              </a:spcBef>
              <a:spcAft>
                <a:spcPts val="0"/>
              </a:spcAft>
            </a:pPr>
            <a:r>
              <a:rPr lang="en-GB" dirty="0" smtClean="0">
                <a:solidFill>
                  <a:prstClr val="black"/>
                </a:solidFill>
                <a:latin typeface="Trebuchet MS" panose="020B0603020202020204" pitchFamily="34" charset="0"/>
                <a:cs typeface="Garamond"/>
              </a:rPr>
              <a:t>Look </a:t>
            </a:r>
            <a:r>
              <a:rPr lang="en-GB" dirty="0">
                <a:solidFill>
                  <a:prstClr val="black"/>
                </a:solidFill>
                <a:latin typeface="Trebuchet MS" panose="020B0603020202020204" pitchFamily="34" charset="0"/>
                <a:cs typeface="Garamond"/>
              </a:rPr>
              <a:t>for Enhanced Personal Health Care </a:t>
            </a:r>
            <a:r>
              <a:rPr lang="en-GB" dirty="0" smtClean="0">
                <a:solidFill>
                  <a:prstClr val="black"/>
                </a:solidFill>
                <a:latin typeface="Trebuchet MS" panose="020B0603020202020204" pitchFamily="34" charset="0"/>
                <a:cs typeface="Garamond"/>
              </a:rPr>
              <a:t>Practices</a:t>
            </a:r>
            <a:endParaRPr lang="en-US" dirty="0">
              <a:solidFill>
                <a:prstClr val="black"/>
              </a:solidFill>
              <a:latin typeface="Trebuchet MS" panose="020B0603020202020204" pitchFamily="34" charset="0"/>
              <a:cs typeface="Garamond"/>
            </a:endParaRPr>
          </a:p>
        </p:txBody>
      </p:sp>
    </p:spTree>
    <p:extLst>
      <p:ext uri="{BB962C8B-B14F-4D97-AF65-F5344CB8AC3E}">
        <p14:creationId xmlns:p14="http://schemas.microsoft.com/office/powerpoint/2010/main" val="1662253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02832"/>
            <a:ext cx="9144000" cy="6858000"/>
          </a:xfrm>
          <a:prstGeom prst="rect">
            <a:avLst/>
          </a:prstGeom>
        </p:spPr>
      </p:pic>
      <p:pic>
        <p:nvPicPr>
          <p:cNvPr id="6" name="Picture 5" descr="Frame12.png"/>
          <p:cNvPicPr>
            <a:picLocks noChangeAspect="1"/>
          </p:cNvPicPr>
          <p:nvPr/>
        </p:nvPicPr>
        <p:blipFill rotWithShape="1">
          <a:blip r:embed="rId4" cstate="print">
            <a:alphaModFix amt="82000"/>
            <a:extLst>
              <a:ext uri="{28A0092B-C50C-407E-A947-70E740481C1C}">
                <a14:useLocalDpi xmlns:a14="http://schemas.microsoft.com/office/drawing/2010/main" val="0"/>
              </a:ext>
            </a:extLst>
          </a:blip>
          <a:srcRect l="50745" t="34706"/>
          <a:stretch/>
        </p:blipFill>
        <p:spPr>
          <a:xfrm>
            <a:off x="4419600" y="2380174"/>
            <a:ext cx="4724399" cy="4477826"/>
          </a:xfrm>
          <a:prstGeom prst="rect">
            <a:avLst/>
          </a:prstGeom>
        </p:spPr>
      </p:pic>
      <p:sp>
        <p:nvSpPr>
          <p:cNvPr id="5" name="Rectangle 4"/>
          <p:cNvSpPr/>
          <p:nvPr/>
        </p:nvSpPr>
        <p:spPr>
          <a:xfrm>
            <a:off x="4648200" y="2667000"/>
            <a:ext cx="4386459" cy="4138056"/>
          </a:xfrm>
          <a:prstGeom prst="rect">
            <a:avLst/>
          </a:prstGeom>
        </p:spPr>
        <p:txBody>
          <a:bodyPr wrap="square">
            <a:spAutoFit/>
          </a:bodyPr>
          <a:lstStyle/>
          <a:p>
            <a:pPr defTabSz="913824" eaLnBrk="1" fontAlgn="auto" hangingPunct="1">
              <a:spcBef>
                <a:spcPts val="0"/>
              </a:spcBef>
              <a:spcAft>
                <a:spcPts val="0"/>
              </a:spcAft>
            </a:pPr>
            <a:r>
              <a:rPr lang="en-GB" b="1" dirty="0">
                <a:solidFill>
                  <a:srgbClr val="404040"/>
                </a:solidFill>
                <a:latin typeface="Trebuchet MS" panose="020B0603020202020204" pitchFamily="34" charset="0"/>
                <a:ea typeface="+mn-ea"/>
                <a:cs typeface="Arial"/>
              </a:rPr>
              <a:t>We’re taking a revolutionary team-based approach to managing care, providers and data.</a:t>
            </a:r>
            <a:r>
              <a:rPr lang="en-GB" dirty="0">
                <a:solidFill>
                  <a:srgbClr val="404040"/>
                </a:solidFill>
                <a:latin typeface="Trebuchet MS" panose="020B0603020202020204" pitchFamily="34" charset="0"/>
                <a:ea typeface="+mn-ea"/>
                <a:cs typeface="Arial"/>
              </a:rPr>
              <a:t> So patients </a:t>
            </a:r>
            <a:r>
              <a:rPr lang="en-GB" dirty="0" smtClean="0">
                <a:solidFill>
                  <a:srgbClr val="404040"/>
                </a:solidFill>
                <a:latin typeface="Trebuchet MS" panose="020B0603020202020204" pitchFamily="34" charset="0"/>
                <a:ea typeface="+mn-ea"/>
                <a:cs typeface="Arial"/>
              </a:rPr>
              <a:t>don’t </a:t>
            </a:r>
            <a:r>
              <a:rPr lang="en-GB" dirty="0">
                <a:solidFill>
                  <a:srgbClr val="404040"/>
                </a:solidFill>
                <a:latin typeface="Trebuchet MS" panose="020B0603020202020204" pitchFamily="34" charset="0"/>
                <a:ea typeface="+mn-ea"/>
                <a:cs typeface="Arial"/>
              </a:rPr>
              <a:t>fall through the cracks</a:t>
            </a:r>
            <a:r>
              <a:rPr lang="en-GB" dirty="0" smtClean="0">
                <a:solidFill>
                  <a:srgbClr val="404040"/>
                </a:solidFill>
                <a:latin typeface="Trebuchet MS" panose="020B0603020202020204" pitchFamily="34" charset="0"/>
                <a:ea typeface="+mn-ea"/>
                <a:cs typeface="Arial"/>
              </a:rPr>
              <a:t>.</a:t>
            </a:r>
            <a:endParaRPr lang="en-GB" sz="800" dirty="0" smtClean="0">
              <a:solidFill>
                <a:srgbClr val="404040"/>
              </a:solidFill>
              <a:latin typeface="Trebuchet MS" panose="020B0603020202020204" pitchFamily="34" charset="0"/>
              <a:ea typeface="+mn-ea"/>
              <a:cs typeface="Arial"/>
            </a:endParaRPr>
          </a:p>
          <a:p>
            <a:pPr marL="285750" indent="-285750" defTabSz="913824" eaLnBrk="1" fontAlgn="auto" hangingPunct="1">
              <a:lnSpc>
                <a:spcPct val="110000"/>
              </a:lnSpc>
              <a:spcBef>
                <a:spcPts val="300"/>
              </a:spcBef>
              <a:spcAft>
                <a:spcPts val="300"/>
              </a:spcAft>
              <a:buFont typeface="Arial"/>
              <a:buChar char="•"/>
            </a:pPr>
            <a:r>
              <a:rPr lang="en-GB" sz="1600" dirty="0" smtClean="0">
                <a:solidFill>
                  <a:srgbClr val="404040"/>
                </a:solidFill>
                <a:latin typeface="Trebuchet MS" panose="020B0603020202020204" pitchFamily="34" charset="0"/>
                <a:ea typeface="+mn-ea"/>
                <a:cs typeface="Arial"/>
              </a:rPr>
              <a:t>Doctor-RN </a:t>
            </a:r>
            <a:r>
              <a:rPr lang="en-GB" sz="1600" dirty="0">
                <a:solidFill>
                  <a:srgbClr val="404040"/>
                </a:solidFill>
                <a:latin typeface="Trebuchet MS" panose="020B0603020202020204" pitchFamily="34" charset="0"/>
                <a:ea typeface="+mn-ea"/>
                <a:cs typeface="Arial"/>
              </a:rPr>
              <a:t>team to coordinate care</a:t>
            </a:r>
          </a:p>
          <a:p>
            <a:pPr marL="285750" indent="-285750" defTabSz="913824" eaLnBrk="1" fontAlgn="auto" hangingPunct="1">
              <a:lnSpc>
                <a:spcPct val="110000"/>
              </a:lnSpc>
              <a:spcBef>
                <a:spcPts val="300"/>
              </a:spcBef>
              <a:spcAft>
                <a:spcPts val="300"/>
              </a:spcAft>
              <a:buFont typeface="Arial"/>
              <a:buChar char="•"/>
            </a:pPr>
            <a:r>
              <a:rPr lang="en-GB" sz="1600" dirty="0">
                <a:solidFill>
                  <a:srgbClr val="404040"/>
                </a:solidFill>
                <a:latin typeface="Trebuchet MS" panose="020B0603020202020204" pitchFamily="34" charset="0"/>
                <a:ea typeface="+mn-ea"/>
                <a:cs typeface="Arial"/>
              </a:rPr>
              <a:t>Health assessments and personalized care plans</a:t>
            </a:r>
          </a:p>
          <a:p>
            <a:pPr marL="285750" indent="-285750" defTabSz="913824" eaLnBrk="1" fontAlgn="auto" hangingPunct="1">
              <a:lnSpc>
                <a:spcPct val="110000"/>
              </a:lnSpc>
              <a:spcBef>
                <a:spcPts val="300"/>
              </a:spcBef>
              <a:spcAft>
                <a:spcPts val="300"/>
              </a:spcAft>
              <a:buFont typeface="Arial"/>
              <a:buChar char="•"/>
            </a:pPr>
            <a:r>
              <a:rPr lang="en-GB" sz="1600" dirty="0">
                <a:solidFill>
                  <a:srgbClr val="404040"/>
                </a:solidFill>
                <a:latin typeface="Trebuchet MS" panose="020B0603020202020204" pitchFamily="34" charset="0"/>
                <a:ea typeface="+mn-ea"/>
                <a:cs typeface="Arial"/>
              </a:rPr>
              <a:t>Referrals to </a:t>
            </a:r>
            <a:r>
              <a:rPr lang="en-GB" sz="1600" dirty="0" smtClean="0">
                <a:solidFill>
                  <a:srgbClr val="404040"/>
                </a:solidFill>
                <a:latin typeface="Trebuchet MS" panose="020B0603020202020204" pitchFamily="34" charset="0"/>
                <a:ea typeface="+mn-ea"/>
                <a:cs typeface="Arial"/>
              </a:rPr>
              <a:t>behavioral </a:t>
            </a:r>
            <a:r>
              <a:rPr lang="en-GB" sz="1600" dirty="0">
                <a:solidFill>
                  <a:srgbClr val="404040"/>
                </a:solidFill>
                <a:latin typeface="Trebuchet MS" panose="020B0603020202020204" pitchFamily="34" charset="0"/>
                <a:ea typeface="+mn-ea"/>
                <a:cs typeface="Arial"/>
              </a:rPr>
              <a:t>health providers</a:t>
            </a:r>
          </a:p>
          <a:p>
            <a:pPr marL="285750" indent="-285750" defTabSz="913824" eaLnBrk="1" fontAlgn="auto" hangingPunct="1">
              <a:lnSpc>
                <a:spcPct val="110000"/>
              </a:lnSpc>
              <a:spcBef>
                <a:spcPts val="300"/>
              </a:spcBef>
              <a:spcAft>
                <a:spcPts val="300"/>
              </a:spcAft>
              <a:buFont typeface="Arial"/>
              <a:buChar char="•"/>
            </a:pPr>
            <a:r>
              <a:rPr lang="en-GB" sz="1600" dirty="0">
                <a:solidFill>
                  <a:srgbClr val="404040"/>
                </a:solidFill>
                <a:latin typeface="Trebuchet MS" panose="020B0603020202020204" pitchFamily="34" charset="0"/>
                <a:ea typeface="+mn-ea"/>
                <a:cs typeface="Arial"/>
              </a:rPr>
              <a:t>Data coordination</a:t>
            </a:r>
          </a:p>
          <a:p>
            <a:pPr marL="285750" indent="-285750" defTabSz="913824" eaLnBrk="1" fontAlgn="auto" hangingPunct="1">
              <a:lnSpc>
                <a:spcPct val="110000"/>
              </a:lnSpc>
              <a:spcBef>
                <a:spcPts val="300"/>
              </a:spcBef>
              <a:spcAft>
                <a:spcPts val="300"/>
              </a:spcAft>
              <a:buFont typeface="Arial"/>
              <a:buChar char="•"/>
            </a:pPr>
            <a:r>
              <a:rPr lang="en-GB" sz="1600" dirty="0">
                <a:solidFill>
                  <a:srgbClr val="404040"/>
                </a:solidFill>
                <a:latin typeface="Trebuchet MS" panose="020B0603020202020204" pitchFamily="34" charset="0"/>
                <a:ea typeface="+mn-ea"/>
                <a:cs typeface="Arial"/>
              </a:rPr>
              <a:t>Help with diet, weight management and smoking cessation</a:t>
            </a:r>
          </a:p>
          <a:p>
            <a:pPr marL="285750" indent="-285750" defTabSz="913824" eaLnBrk="1" fontAlgn="auto" hangingPunct="1">
              <a:lnSpc>
                <a:spcPct val="110000"/>
              </a:lnSpc>
              <a:spcBef>
                <a:spcPts val="300"/>
              </a:spcBef>
              <a:spcAft>
                <a:spcPts val="300"/>
              </a:spcAft>
              <a:buFont typeface="Arial"/>
              <a:buChar char="•"/>
            </a:pPr>
            <a:r>
              <a:rPr lang="en-GB" sz="1600" dirty="0">
                <a:solidFill>
                  <a:srgbClr val="404040"/>
                </a:solidFill>
                <a:latin typeface="Trebuchet MS" panose="020B0603020202020204" pitchFamily="34" charset="0"/>
                <a:ea typeface="+mn-ea"/>
                <a:cs typeface="Arial"/>
              </a:rPr>
              <a:t>RN case manager to monitor progress</a:t>
            </a:r>
          </a:p>
          <a:p>
            <a:pPr marL="285750" indent="-285750" defTabSz="913824" eaLnBrk="1" fontAlgn="auto" hangingPunct="1">
              <a:lnSpc>
                <a:spcPct val="110000"/>
              </a:lnSpc>
              <a:spcBef>
                <a:spcPts val="300"/>
              </a:spcBef>
              <a:spcAft>
                <a:spcPts val="300"/>
              </a:spcAft>
              <a:buFont typeface="Arial"/>
              <a:buChar char="•"/>
            </a:pPr>
            <a:r>
              <a:rPr lang="en-GB" sz="1600" dirty="0">
                <a:solidFill>
                  <a:srgbClr val="404040"/>
                </a:solidFill>
                <a:latin typeface="Trebuchet MS" panose="020B0603020202020204" pitchFamily="34" charset="0"/>
                <a:ea typeface="+mn-ea"/>
                <a:cs typeface="Arial"/>
              </a:rPr>
              <a:t>Exams, screenings and immunizations</a:t>
            </a:r>
            <a:endParaRPr lang="en-US" sz="1600" dirty="0">
              <a:solidFill>
                <a:srgbClr val="404040"/>
              </a:solidFill>
              <a:latin typeface="Trebuchet MS" panose="020B0603020202020204" pitchFamily="34" charset="0"/>
              <a:ea typeface="+mn-ea"/>
              <a:cs typeface="Arial"/>
            </a:endParaRPr>
          </a:p>
        </p:txBody>
      </p:sp>
      <p:sp>
        <p:nvSpPr>
          <p:cNvPr id="9" name="Slide Number Placeholder 6"/>
          <p:cNvSpPr txBox="1">
            <a:spLocks/>
          </p:cNvSpPr>
          <p:nvPr/>
        </p:nvSpPr>
        <p:spPr bwMode="auto">
          <a:xfrm>
            <a:off x="8712200" y="6451601"/>
            <a:ext cx="319333" cy="20713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r">
              <a:defRPr/>
            </a:pPr>
            <a:fld id="{8036B059-8C2D-A846-8241-CFBDE026CAAB}" type="slidenum">
              <a:rPr lang="en-US" sz="900" smtClean="0">
                <a:solidFill>
                  <a:prstClr val="black"/>
                </a:solidFill>
              </a:rPr>
              <a:pPr algn="r">
                <a:defRPr/>
              </a:pPr>
              <a:t>8</a:t>
            </a:fld>
            <a:endParaRPr lang="en-US" sz="900" dirty="0">
              <a:solidFill>
                <a:prstClr val="black"/>
              </a:solidFill>
            </a:endParaRPr>
          </a:p>
        </p:txBody>
      </p:sp>
      <p:pic>
        <p:nvPicPr>
          <p:cNvPr id="11" name="Picture 10" descr="11_frame2.png"/>
          <p:cNvPicPr>
            <a:picLocks noChangeAspect="1"/>
          </p:cNvPicPr>
          <p:nvPr/>
        </p:nvPicPr>
        <p:blipFill rotWithShape="1">
          <a:blip r:embed="rId5" cstate="print">
            <a:extLst>
              <a:ext uri="{28A0092B-C50C-407E-A947-70E740481C1C}">
                <a14:useLocalDpi xmlns:a14="http://schemas.microsoft.com/office/drawing/2010/main"/>
              </a:ext>
            </a:extLst>
          </a:blip>
          <a:srcRect t="10623"/>
          <a:stretch/>
        </p:blipFill>
        <p:spPr>
          <a:xfrm>
            <a:off x="0" y="-6561"/>
            <a:ext cx="5956123" cy="1445226"/>
          </a:xfrm>
          <a:prstGeom prst="rect">
            <a:avLst/>
          </a:prstGeom>
        </p:spPr>
      </p:pic>
      <p:sp>
        <p:nvSpPr>
          <p:cNvPr id="2" name="TextBox 1"/>
          <p:cNvSpPr txBox="1"/>
          <p:nvPr/>
        </p:nvSpPr>
        <p:spPr>
          <a:xfrm>
            <a:off x="278230" y="157036"/>
            <a:ext cx="5826749" cy="954107"/>
          </a:xfrm>
          <a:prstGeom prst="rect">
            <a:avLst/>
          </a:prstGeom>
          <a:noFill/>
        </p:spPr>
        <p:txBody>
          <a:bodyPr wrap="square" rtlCol="0">
            <a:spAutoFit/>
          </a:bodyPr>
          <a:lstStyle/>
          <a:p>
            <a:pPr defTabSz="913824" eaLnBrk="1" fontAlgn="auto" hangingPunct="1">
              <a:spcBef>
                <a:spcPts val="0"/>
              </a:spcBef>
              <a:spcAft>
                <a:spcPts val="0"/>
              </a:spcAft>
            </a:pPr>
            <a:r>
              <a:rPr lang="en-US" sz="2800" b="1" dirty="0" smtClean="0">
                <a:solidFill>
                  <a:prstClr val="black">
                    <a:lumMod val="65000"/>
                    <a:lumOff val="35000"/>
                  </a:prstClr>
                </a:solidFill>
                <a:latin typeface="Trebuchet MS" panose="020B0603020202020204" pitchFamily="34" charset="0"/>
                <a:ea typeface="+mn-ea"/>
                <a:cs typeface="Arial" pitchFamily="34" charset="0"/>
              </a:rPr>
              <a:t>How Enhanced Personal Health Care </a:t>
            </a:r>
            <a:r>
              <a:rPr lang="en-US" sz="2800" b="1" dirty="0">
                <a:solidFill>
                  <a:prstClr val="black">
                    <a:lumMod val="65000"/>
                    <a:lumOff val="35000"/>
                  </a:prstClr>
                </a:solidFill>
                <a:latin typeface="Trebuchet MS" panose="020B0603020202020204" pitchFamily="34" charset="0"/>
                <a:ea typeface="+mn-ea"/>
                <a:cs typeface="Arial" pitchFamily="34" charset="0"/>
              </a:rPr>
              <a:t>B</a:t>
            </a:r>
            <a:r>
              <a:rPr lang="en-US" sz="2800" b="1" dirty="0" smtClean="0">
                <a:solidFill>
                  <a:prstClr val="black">
                    <a:lumMod val="65000"/>
                    <a:lumOff val="35000"/>
                  </a:prstClr>
                </a:solidFill>
                <a:latin typeface="Trebuchet MS" panose="020B0603020202020204" pitchFamily="34" charset="0"/>
                <a:ea typeface="+mn-ea"/>
                <a:cs typeface="Arial" pitchFamily="34" charset="0"/>
              </a:rPr>
              <a:t>enefits the Patient </a:t>
            </a:r>
            <a:endParaRPr lang="en-US" sz="2800" b="1" dirty="0">
              <a:solidFill>
                <a:prstClr val="black">
                  <a:lumMod val="65000"/>
                  <a:lumOff val="35000"/>
                </a:prstClr>
              </a:solidFill>
              <a:latin typeface="Trebuchet MS" panose="020B0603020202020204" pitchFamily="34" charset="0"/>
              <a:ea typeface="+mn-ea"/>
              <a:cs typeface="Arial" pitchFamily="34" charset="0"/>
            </a:endParaRPr>
          </a:p>
        </p:txBody>
      </p:sp>
      <p:pic>
        <p:nvPicPr>
          <p:cNvPr id="12" name="Picture 11" descr="Anthem_BCBS_CMYK.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822" y="6285658"/>
            <a:ext cx="2114904" cy="402221"/>
          </a:xfrm>
          <a:prstGeom prst="rect">
            <a:avLst/>
          </a:prstGeom>
        </p:spPr>
      </p:pic>
    </p:spTree>
    <p:extLst>
      <p:ext uri="{BB962C8B-B14F-4D97-AF65-F5344CB8AC3E}">
        <p14:creationId xmlns:p14="http://schemas.microsoft.com/office/powerpoint/2010/main" val="3347863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Care</a:t>
            </a:r>
            <a:endParaRPr lang="en-US" dirty="0"/>
          </a:p>
        </p:txBody>
      </p:sp>
      <p:sp>
        <p:nvSpPr>
          <p:cNvPr id="3" name="Content Placeholder 2"/>
          <p:cNvSpPr>
            <a:spLocks noGrp="1"/>
          </p:cNvSpPr>
          <p:nvPr>
            <p:ph sz="half" idx="1"/>
          </p:nvPr>
        </p:nvSpPr>
        <p:spPr>
          <a:xfrm>
            <a:off x="317499" y="1421475"/>
            <a:ext cx="8085837" cy="5325399"/>
          </a:xfrm>
        </p:spPr>
        <p:txBody>
          <a:bodyPr/>
          <a:lstStyle/>
          <a:p>
            <a:pPr marL="342900" lvl="0" indent="-342900" algn="ctr" fontAlgn="auto">
              <a:buNone/>
            </a:pPr>
            <a:r>
              <a:rPr lang="en-US" kern="1200" dirty="0" smtClean="0">
                <a:solidFill>
                  <a:schemeClr val="tx1"/>
                </a:solidFill>
              </a:rPr>
              <a:t>Did You Know Preventive </a:t>
            </a:r>
            <a:r>
              <a:rPr lang="en-US" kern="1200" dirty="0">
                <a:solidFill>
                  <a:schemeClr val="tx1"/>
                </a:solidFill>
              </a:rPr>
              <a:t>Care is not subject to the Deductible or Copays!</a:t>
            </a:r>
          </a:p>
          <a:p>
            <a:pPr marL="342900" lvl="0" indent="-342900" fontAlgn="auto">
              <a:buNone/>
            </a:pPr>
            <a:endParaRPr lang="en-US" kern="1200" dirty="0">
              <a:solidFill>
                <a:srgbClr val="FF3300"/>
              </a:solidFill>
            </a:endParaRPr>
          </a:p>
          <a:p>
            <a:pPr marL="342900" lvl="0" indent="-342900" fontAlgn="auto">
              <a:buFont typeface="Arial" pitchFamily="34" charset="0"/>
              <a:buChar char="•"/>
            </a:pPr>
            <a:r>
              <a:rPr lang="en-US" kern="1200" dirty="0">
                <a:solidFill>
                  <a:schemeClr val="tx1"/>
                </a:solidFill>
              </a:rPr>
              <a:t>Adult Exam, Lab and Radiology</a:t>
            </a:r>
          </a:p>
          <a:p>
            <a:pPr marL="342900" lvl="0" indent="-342900" fontAlgn="auto">
              <a:buFont typeface="Arial" pitchFamily="34" charset="0"/>
              <a:buChar char="•"/>
            </a:pPr>
            <a:r>
              <a:rPr lang="en-US" kern="1200" dirty="0">
                <a:solidFill>
                  <a:schemeClr val="tx1"/>
                </a:solidFill>
              </a:rPr>
              <a:t>Child Exam, Lab and Radiology</a:t>
            </a:r>
          </a:p>
          <a:p>
            <a:pPr marL="342900" lvl="0" indent="-342900" fontAlgn="auto">
              <a:buFont typeface="Arial" pitchFamily="34" charset="0"/>
              <a:buChar char="•"/>
            </a:pPr>
            <a:r>
              <a:rPr lang="en-US" kern="1200" dirty="0">
                <a:solidFill>
                  <a:schemeClr val="tx1"/>
                </a:solidFill>
              </a:rPr>
              <a:t>Routine Prostate Screening</a:t>
            </a:r>
          </a:p>
          <a:p>
            <a:pPr marL="342900" lvl="0" indent="-342900" fontAlgn="auto">
              <a:buFont typeface="Arial" pitchFamily="34" charset="0"/>
              <a:buChar char="•"/>
            </a:pPr>
            <a:r>
              <a:rPr lang="en-US" kern="1200" dirty="0">
                <a:solidFill>
                  <a:schemeClr val="tx1"/>
                </a:solidFill>
              </a:rPr>
              <a:t>Routine Pap Smear and </a:t>
            </a:r>
            <a:r>
              <a:rPr lang="en-US" kern="1200" dirty="0" smtClean="0">
                <a:solidFill>
                  <a:schemeClr val="tx1"/>
                </a:solidFill>
              </a:rPr>
              <a:t>Mammograms (3D is covered)</a:t>
            </a:r>
            <a:endParaRPr lang="en-US" kern="1200" dirty="0">
              <a:solidFill>
                <a:schemeClr val="tx1"/>
              </a:solidFill>
            </a:endParaRPr>
          </a:p>
          <a:p>
            <a:pPr marL="342900" lvl="0" indent="-342900" fontAlgn="auto">
              <a:buFont typeface="Arial" pitchFamily="34" charset="0"/>
              <a:buChar char="•"/>
            </a:pPr>
            <a:r>
              <a:rPr lang="en-US" kern="1200" dirty="0">
                <a:solidFill>
                  <a:schemeClr val="tx1"/>
                </a:solidFill>
              </a:rPr>
              <a:t>Routine Child Immunizations</a:t>
            </a:r>
          </a:p>
          <a:p>
            <a:pPr marL="342900" lvl="0" indent="-342900" fontAlgn="auto">
              <a:buFont typeface="Arial" pitchFamily="34" charset="0"/>
              <a:buChar char="•"/>
            </a:pPr>
            <a:endParaRPr lang="en-US" kern="1200" dirty="0">
              <a:solidFill>
                <a:schemeClr val="tx1"/>
              </a:solidFill>
            </a:endParaRPr>
          </a:p>
          <a:p>
            <a:pPr fontAlgn="auto"/>
            <a:r>
              <a:rPr lang="en-US" sz="2000" kern="1200" dirty="0">
                <a:solidFill>
                  <a:schemeClr val="tx1"/>
                </a:solidFill>
              </a:rPr>
              <a:t>Providers must bill Anthem as Preventive in order for services to be covered at 100%.  If the claim is diagnostic, then the service will be subject to the deductible and copays.</a:t>
            </a:r>
          </a:p>
          <a:p>
            <a:endParaRPr lang="en-US" dirty="0"/>
          </a:p>
        </p:txBody>
      </p:sp>
      <p:sp>
        <p:nvSpPr>
          <p:cNvPr id="4" name="Slide Number Placeholder 3"/>
          <p:cNvSpPr>
            <a:spLocks noGrp="1"/>
          </p:cNvSpPr>
          <p:nvPr>
            <p:ph type="sldNum" sz="quarter" idx="12"/>
          </p:nvPr>
        </p:nvSpPr>
        <p:spPr/>
        <p:txBody>
          <a:bodyPr/>
          <a:lstStyle/>
          <a:p>
            <a:fld id="{1A2DCB2D-F3A1-47AC-A248-15826C4C808C}"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488919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300&quot;/&gt;&lt;/object&gt;&lt;object type=&quot;3&quot; unique_id=&quot;10004&quot;&gt;&lt;property id=&quot;20148&quot; value=&quot;5&quot;/&gt;&lt;property id=&quot;20300&quot; value=&quot;Slide 2&quot;/&gt;&lt;property id=&quot;20307&quot; value=&quot;299&quot;/&gt;&lt;/object&gt;&lt;object type=&quot;3&quot; unique_id=&quot;10005&quot;&gt;&lt;property id=&quot;20148&quot; value=&quot;5&quot;/&gt;&lt;property id=&quot;20300&quot; value=&quot;Slide 3&quot;/&gt;&lt;property id=&quot;20307&quot; value=&quot;298&quot;/&gt;&lt;/object&gt;&lt;object type=&quot;3&quot; unique_id=&quot;10006&quot;&gt;&lt;property id=&quot;20148&quot; value=&quot;5&quot;/&gt;&lt;property id=&quot;20300&quot; value=&quot;Slide 4&quot;/&gt;&lt;property id=&quot;20307&quot; value=&quot;297&quot;/&gt;&lt;/object&gt;&lt;object type=&quot;3&quot; unique_id=&quot;10007&quot;&gt;&lt;property id=&quot;20148&quot; value=&quot;5&quot;/&gt;&lt;property id=&quot;20300&quot; value=&quot;Slide 5&quot;/&gt;&lt;property id=&quot;20307&quot; value=&quot;296&quot;/&gt;&lt;/object&gt;&lt;object type=&quot;3&quot; unique_id=&quot;10008&quot;&gt;&lt;property id=&quot;20148&quot; value=&quot;5&quot;/&gt;&lt;property id=&quot;20300&quot; value=&quot;Slide 6&quot;/&gt;&lt;property id=&quot;20307&quot; value=&quot;295&quot;/&gt;&lt;/object&gt;&lt;object type=&quot;3&quot; unique_id=&quot;10009&quot;&gt;&lt;property id=&quot;20148&quot; value=&quot;5&quot;/&gt;&lt;property id=&quot;20300&quot; value=&quot;Slide 7&quot;/&gt;&lt;property id=&quot;20307&quot; value=&quot;294&quot;/&gt;&lt;/object&gt;&lt;object type=&quot;3&quot; unique_id=&quot;10010&quot;&gt;&lt;property id=&quot;20148&quot; value=&quot;5&quot;/&gt;&lt;property id=&quot;20300&quot; value=&quot;Slide 8&quot;/&gt;&lt;property id=&quot;20307&quot; value=&quot;293&quot;/&gt;&lt;/object&gt;&lt;object type=&quot;3&quot; unique_id=&quot;10011&quot;&gt;&lt;property id=&quot;20148&quot; value=&quot;5&quot;/&gt;&lt;property id=&quot;20300&quot; value=&quot;Slide 9&quot;/&gt;&lt;property id=&quot;20307&quot; value=&quot;292&quot;/&gt;&lt;/object&gt;&lt;object type=&quot;3&quot; unique_id=&quot;10012&quot;&gt;&lt;property id=&quot;20148&quot; value=&quot;5&quot;/&gt;&lt;property id=&quot;20300&quot; value=&quot;Slide 10&quot;/&gt;&lt;property id=&quot;20307&quot; value=&quot;290&quot;/&gt;&lt;/object&gt;&lt;object type=&quot;3&quot; unique_id=&quot;10013&quot;&gt;&lt;property id=&quot;20148&quot; value=&quot;5&quot;/&gt;&lt;property id=&quot;20300&quot; value=&quot;Slide 11&quot;/&gt;&lt;property id=&quot;20307&quot; value=&quot;289&quot;/&gt;&lt;/object&gt;&lt;object type=&quot;3&quot; unique_id=&quot;10014&quot;&gt;&lt;property id=&quot;20148&quot; value=&quot;5&quot;/&gt;&lt;property id=&quot;20300&quot; value=&quot;Slide 12&quot;/&gt;&lt;property id=&quot;20307&quot; value=&quot;288&quot;/&gt;&lt;/object&gt;&lt;object type=&quot;3&quot; unique_id=&quot;10015&quot;&gt;&lt;property id=&quot;20148&quot; value=&quot;5&quot;/&gt;&lt;property id=&quot;20300&quot; value=&quot;Slide 13&quot;/&gt;&lt;property id=&quot;20307&quot; value=&quot;287&quot;/&gt;&lt;/object&gt;&lt;object type=&quot;3&quot; unique_id=&quot;10016&quot;&gt;&lt;property id=&quot;20148&quot; value=&quot;5&quot;/&gt;&lt;property id=&quot;20300&quot; value=&quot;Slide 14&quot;/&gt;&lt;property id=&quot;20307&quot; value=&quot;286&quot;/&gt;&lt;/object&gt;&lt;object type=&quot;3&quot; unique_id=&quot;10017&quot;&gt;&lt;property id=&quot;20148&quot; value=&quot;5&quot;/&gt;&lt;property id=&quot;20300&quot; value=&quot;Slide 15&quot;/&gt;&lt;property id=&quot;20307&quot; value=&quot;285&quot;/&gt;&lt;/object&gt;&lt;object type=&quot;3&quot; unique_id=&quot;10018&quot;&gt;&lt;property id=&quot;20148&quot; value=&quot;5&quot;/&gt;&lt;property id=&quot;20300&quot; value=&quot;Slide 16&quot;/&gt;&lt;property id=&quot;20307&quot; value=&quot;284&quot;/&gt;&lt;/object&gt;&lt;object type=&quot;3&quot; unique_id=&quot;10019&quot;&gt;&lt;property id=&quot;20148&quot; value=&quot;5&quot;/&gt;&lt;property id=&quot;20300&quot; value=&quot;Slide 17&quot;/&gt;&lt;property id=&quot;20307&quot; value=&quot;283&quot;/&gt;&lt;/object&gt;&lt;object type=&quot;3&quot; unique_id=&quot;10020&quot;&gt;&lt;property id=&quot;20148&quot; value=&quot;5&quot;/&gt;&lt;property id=&quot;20300&quot; value=&quot;Slide 18&quot;/&gt;&lt;property id=&quot;20307&quot; value=&quot;282&quot;/&gt;&lt;/object&gt;&lt;object type=&quot;3&quot; unique_id=&quot;10021&quot;&gt;&lt;property id=&quot;20148&quot; value=&quot;5&quot;/&gt;&lt;property id=&quot;20300&quot; value=&quot;Slide 19&quot;/&gt;&lt;property id=&quot;20307&quot; value=&quot;281&quot;/&gt;&lt;/object&gt;&lt;object type=&quot;3&quot; unique_id=&quot;10022&quot;&gt;&lt;property id=&quot;20148&quot; value=&quot;5&quot;/&gt;&lt;property id=&quot;20300&quot; value=&quot;Slide 20&quot;/&gt;&lt;property id=&quot;20307&quot; value=&quot;280&quot;/&gt;&lt;/object&gt;&lt;object type=&quot;3&quot; unique_id=&quot;10023&quot;&gt;&lt;property id=&quot;20148&quot; value=&quot;5&quot;/&gt;&lt;property id=&quot;20300&quot; value=&quot;Slide 21&quot;/&gt;&lt;property id=&quot;20307&quot; value=&quot;279&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7&quot;/&gt;&lt;/object&gt;&lt;object type=&quot;3&quot; unique_id=&quot;10026&quot;&gt;&lt;property id=&quot;20148&quot; value=&quot;5&quot;/&gt;&lt;property id=&quot;20300&quot; value=&quot;Slide 24&quot;/&gt;&lt;property id=&quot;20307&quot; value=&quot;276&quot;/&gt;&lt;/object&gt;&lt;object type=&quot;3&quot; unique_id=&quot;10027&quot;&gt;&lt;property id=&quot;20148&quot; value=&quot;5&quot;/&gt;&lt;property id=&quot;20300&quot; value=&quot;Slide 25&quot;/&gt;&lt;property id=&quot;20307&quot; value=&quot;275&quot;/&gt;&lt;/object&gt;&lt;object type=&quot;3&quot; unique_id=&quot;10028&quot;&gt;&lt;property id=&quot;20148&quot; value=&quot;5&quot;/&gt;&lt;property id=&quot;20300&quot; value=&quot;Slide 26&quot;/&gt;&lt;property id=&quot;20307&quot; value=&quot;274&quot;/&gt;&lt;/object&gt;&lt;object type=&quot;3&quot; unique_id=&quot;10029&quot;&gt;&lt;property id=&quot;20148&quot; value=&quot;5&quot;/&gt;&lt;property id=&quot;20300&quot; value=&quot;Slide 27&quot;/&gt;&lt;property id=&quot;20307&quot; value=&quot;273&quot;/&gt;&lt;/object&gt;&lt;object type=&quot;3&quot; unique_id=&quot;10030&quot;&gt;&lt;property id=&quot;20148&quot; value=&quot;5&quot;/&gt;&lt;property id=&quot;20300&quot; value=&quot;Slide 28&quot;/&gt;&lt;property id=&quot;20307&quot; value=&quot;272&quot;/&gt;&lt;/object&gt;&lt;object type=&quot;3&quot; unique_id=&quot;10031&quot;&gt;&lt;property id=&quot;20148&quot; value=&quot;5&quot;/&gt;&lt;property id=&quot;20300&quot; value=&quot;Slide 29&quot;/&gt;&lt;property id=&quot;20307&quot; value=&quot;271&quot;/&gt;&lt;/object&gt;&lt;object type=&quot;3&quot; unique_id=&quot;10032&quot;&gt;&lt;property id=&quot;20148&quot; value=&quot;5&quot;/&gt;&lt;property id=&quot;20300&quot; value=&quot;Slide 30&quot;/&gt;&lt;property id=&quot;20307&quot; value=&quot;270&quot;/&gt;&lt;/object&gt;&lt;object type=&quot;3&quot; unique_id=&quot;10033&quot;&gt;&lt;property id=&quot;20148&quot; value=&quot;5&quot;/&gt;&lt;property id=&quot;20300&quot; value=&quot;Slide 31&quot;/&gt;&lt;property id=&quot;20307&quot; value=&quot;269&quot;/&gt;&lt;/object&gt;&lt;object type=&quot;3&quot; unique_id=&quot;10034&quot;&gt;&lt;property id=&quot;20148&quot; value=&quot;5&quot;/&gt;&lt;property id=&quot;20300&quot; value=&quot;Slide 32&quot;/&gt;&lt;property id=&quot;20307&quot; value=&quot;268&quot;/&gt;&lt;/object&gt;&lt;object type=&quot;3&quot; unique_id=&quot;10035&quot;&gt;&lt;property id=&quot;20148&quot; value=&quot;5&quot;/&gt;&lt;property id=&quot;20300&quot; value=&quot;Slide 33&quot;/&gt;&lt;property id=&quot;20307&quot; value=&quot;267&quot;/&gt;&lt;/object&gt;&lt;object type=&quot;3&quot; unique_id=&quot;10036&quot;&gt;&lt;property id=&quot;20148&quot; value=&quot;5&quot;/&gt;&lt;property id=&quot;20300&quot; value=&quot;Slide 34&quot;/&gt;&lt;property id=&quot;20307&quot; value=&quot;266&quot;/&gt;&lt;/object&gt;&lt;object type=&quot;3&quot; unique_id=&quot;10037&quot;&gt;&lt;property id=&quot;20148&quot; value=&quot;5&quot;/&gt;&lt;property id=&quot;20300&quot; value=&quot;Slide 35&quot;/&gt;&lt;property id=&quot;20307&quot; value=&quot;265&quot;/&gt;&lt;/object&gt;&lt;object type=&quot;3&quot; unique_id=&quot;10038&quot;&gt;&lt;property id=&quot;20148&quot; value=&quot;5&quot;/&gt;&lt;property id=&quot;20300&quot; value=&quot;Slide 36&quot;/&gt;&lt;property id=&quot;20307&quot; value=&quot;264&quot;/&gt;&lt;/object&gt;&lt;object type=&quot;3&quot; unique_id=&quot;10039&quot;&gt;&lt;property id=&quot;20148&quot; value=&quot;5&quot;/&gt;&lt;property id=&quot;20300&quot; value=&quot;Slide 37&quot;/&gt;&lt;property id=&quot;20307&quot; value=&quot;263&quot;/&gt;&lt;/object&gt;&lt;object type=&quot;3&quot; unique_id=&quot;10040&quot;&gt;&lt;property id=&quot;20148&quot; value=&quot;5&quot;/&gt;&lt;property id=&quot;20300&quot; value=&quot;Slide 38&quot;/&gt;&lt;property id=&quot;20307&quot; value=&quot;262&quot;/&gt;&lt;/object&gt;&lt;object type=&quot;3&quot; unique_id=&quot;10041&quot;&gt;&lt;property id=&quot;20148&quot; value=&quot;5&quot;/&gt;&lt;property id=&quot;20300&quot; value=&quot;Slide 39&quot;/&gt;&lt;property id=&quot;20307&quot; value=&quot;261&quot;/&gt;&lt;/object&gt;&lt;object type=&quot;3&quot; unique_id=&quot;10042&quot;&gt;&lt;property id=&quot;20148&quot; value=&quot;5&quot;/&gt;&lt;property id=&quot;20300&quot; value=&quot;Slide 40&quot;/&gt;&lt;property id=&quot;20307&quot; value=&quot;260&quot;/&gt;&lt;/object&gt;&lt;object type=&quot;3&quot; unique_id=&quot;10043&quot;&gt;&lt;property id=&quot;20148&quot; value=&quot;5&quot;/&gt;&lt;property id=&quot;20300&quot; value=&quot;Slide 41&quot;/&gt;&lt;property id=&quot;20307&quot; value=&quot;259&quot;/&gt;&lt;/object&gt;&lt;object type=&quot;3&quot; unique_id=&quot;10044&quot;&gt;&lt;property id=&quot;20148&quot; value=&quot;5&quot;/&gt;&lt;property id=&quot;20300&quot; value=&quot;Slide 42&quot;/&gt;&lt;property id=&quot;20307&quot; value=&quot;258&quot;/&gt;&lt;/object&gt;&lt;object type=&quot;3&quot; unique_id=&quot;10045&quot;&gt;&lt;property id=&quot;20148&quot; value=&quot;5&quot;/&gt;&lt;property id=&quot;20300&quot; value=&quot;Slide 43&quot;/&gt;&lt;property id=&quot;20307&quot; value=&quot;257&quot;/&gt;&lt;/object&gt;&lt;object type=&quot;3&quot; unique_id=&quot;10046&quot;&gt;&lt;property id=&quot;20148&quot; value=&quot;5&quot;/&gt;&lt;property id=&quot;20300&quot; value=&quot;Slide 44&quot;/&gt;&lt;property id=&quot;20307&quot; value=&quot;256&quot;/&gt;&lt;/object&gt;&lt;object type=&quot;3&quot; unique_id=&quot;10047&quot;&gt;&lt;property id=&quot;20148&quot; value=&quot;5&quot;/&gt;&lt;property id=&quot;20300&quot; value=&quot;Slide 45&quot;/&gt;&lt;property id=&quot;20307&quot; value=&quot;301&quot;/&gt;&lt;/object&gt;&lt;object type=&quot;3&quot; unique_id=&quot;10048&quot;&gt;&lt;property id=&quot;20148&quot; value=&quot;5&quot;/&gt;&lt;property id=&quot;20300&quot; value=&quot;Slide 46&quot;/&gt;&lt;property id=&quot;20307&quot; value=&quot;302&quot;/&gt;&lt;/object&gt;&lt;object type=&quot;3&quot; unique_id=&quot;10049&quot;&gt;&lt;property id=&quot;20148&quot; value=&quot;5&quot;/&gt;&lt;property id=&quot;20300&quot; value=&quot;Slide 47&quot;/&gt;&lt;property id=&quot;20307&quot; value=&quot;303&quot;/&gt;&lt;/object&gt;&lt;object type=&quot;3&quot; unique_id=&quot;10050&quot;&gt;&lt;property id=&quot;20148&quot; value=&quot;5&quot;/&gt;&lt;property id=&quot;20300&quot; value=&quot;Slide 48&quot;/&gt;&lt;property id=&quot;20307&quot; value=&quot;304&quot;/&gt;&lt;/object&gt;&lt;object type=&quot;3&quot; unique_id=&quot;10051&quot;&gt;&lt;property id=&quot;20148&quot; value=&quot;5&quot;/&gt;&lt;property id=&quot;20300&quot; value=&quot;Slide 49&quot;/&gt;&lt;property id=&quot;20307&quot; value=&quot;305&quot;/&gt;&lt;/object&gt;&lt;object type=&quot;3&quot; unique_id=&quot;10052&quot;&gt;&lt;property id=&quot;20148&quot; value=&quot;5&quot;/&gt;&lt;property id=&quot;20300&quot; value=&quot;Slide 50&quot;/&gt;&lt;property id=&quot;20307&quot; value=&quot;306&quot;/&gt;&lt;/object&gt;&lt;object type=&quot;3&quot; unique_id=&quot;10053&quot;&gt;&lt;property id=&quot;20148&quot; value=&quot;5&quot;/&gt;&lt;property id=&quot;20300&quot; value=&quot;Slide 51&quot;/&gt;&lt;property id=&quot;20307&quot; value=&quot;307&quot;/&gt;&lt;/object&gt;&lt;object type=&quot;3&quot; unique_id=&quot;10054&quot;&gt;&lt;property id=&quot;20148&quot; value=&quot;5&quot;/&gt;&lt;property id=&quot;20300&quot; value=&quot;Slide 52&quot;/&gt;&lt;property id=&quot;20307&quot; value=&quot;308&quot;/&gt;&lt;/object&gt;&lt;object type=&quot;3&quot; unique_id=&quot;10055&quot;&gt;&lt;property id=&quot;20148&quot; value=&quot;5&quot;/&gt;&lt;property id=&quot;20300&quot; value=&quot;Slide 53&quot;/&gt;&lt;property id=&quot;20307&quot; value=&quot;309&quot;/&gt;&lt;/object&gt;&lt;object type=&quot;3&quot; unique_id=&quot;10056&quot;&gt;&lt;property id=&quot;20148&quot; value=&quot;5&quot;/&gt;&lt;property id=&quot;20300&quot; value=&quot;Slide 54&quot;/&gt;&lt;property id=&quot;20307&quot; value=&quot;310&quot;/&gt;&lt;/object&gt;&lt;object type=&quot;3&quot; unique_id=&quot;10057&quot;&gt;&lt;property id=&quot;20148&quot; value=&quot;5&quot;/&gt;&lt;property id=&quot;20300&quot; value=&quot;Slide 55&quot;/&gt;&lt;property id=&quot;20307&quot; value=&quot;311&quot;/&gt;&lt;/object&gt;&lt;/object&gt;&lt;object type=&quot;8&quot; unique_id=&quot;1011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K Blu-option1">
  <a:themeElements>
    <a:clrScheme name="Custom 8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DK Blu-option1">
  <a:themeElements>
    <a:clrScheme name="Custom 8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DK Blu-option1">
  <a:themeElements>
    <a:clrScheme name="Custom 8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K Blu-option1">
  <a:themeElements>
    <a:clrScheme name="Custom 8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Yellow">
  <a:themeElements>
    <a:clrScheme name="Custom 83">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DK Blu-option1">
  <a:themeElements>
    <a:clrScheme name="Custom 89">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heme2">
  <a:themeElements>
    <a:clrScheme name="Anthem099167">
      <a:dk1>
        <a:srgbClr val="000000"/>
      </a:dk1>
      <a:lt1>
        <a:sysClr val="window" lastClr="FFFFFF"/>
      </a:lt1>
      <a:dk2>
        <a:srgbClr val="5B6770"/>
      </a:dk2>
      <a:lt2>
        <a:srgbClr val="FFFFFF"/>
      </a:lt2>
      <a:accent1>
        <a:srgbClr val="0063A7"/>
      </a:accent1>
      <a:accent2>
        <a:srgbClr val="F3833D"/>
      </a:accent2>
      <a:accent3>
        <a:srgbClr val="98B460"/>
      </a:accent3>
      <a:accent4>
        <a:srgbClr val="FEC246"/>
      </a:accent4>
      <a:accent5>
        <a:srgbClr val="5D9674"/>
      </a:accent5>
      <a:accent6>
        <a:srgbClr val="D3D0A1"/>
      </a:accent6>
      <a:hlink>
        <a:srgbClr val="518CC9"/>
      </a:hlink>
      <a:folHlink>
        <a:srgbClr val="D9D9D9"/>
      </a:folHlink>
    </a:clrScheme>
    <a:fontScheme name="AnthemFeb2015">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D9D9D9"/>
    </a:custClr>
    <a:custClr name="Custom Color 2">
      <a:srgbClr val="BA9D80"/>
    </a:custClr>
    <a:custClr name="Custom Color 3">
      <a:srgbClr val="518CC9"/>
    </a:custClr>
    <a:custClr name="Custom Color 4">
      <a:srgbClr val="815E90"/>
    </a:custClr>
    <a:custClr name="Custom Color 5">
      <a:srgbClr val="0C2577"/>
    </a:custClr>
    <a:custClr name="Custom Color 6">
      <a:srgbClr val="D90026"/>
    </a:custClr>
  </a:custClrLst>
  <a:extLst>
    <a:ext uri="{05A4C25C-085E-4340-85A3-A5531E510DB2}">
      <thm15:themeFamily xmlns:thm15="http://schemas.microsoft.com/office/thememl/2012/main" name="Theme2" id="{2F11FF4B-3F28-4140-B731-F38B29EB01CA}" vid="{762032C7-40E2-4A0C-A2A9-313239F49463}"/>
    </a:ext>
  </a:extLst>
</a:theme>
</file>

<file path=ppt/theme/theme19.xml><?xml version="1.0" encoding="utf-8"?>
<a:theme xmlns:a="http://schemas.openxmlformats.org/drawingml/2006/main" name="1_Theme2">
  <a:themeElements>
    <a:clrScheme name="Anthem099167">
      <a:dk1>
        <a:srgbClr val="000000"/>
      </a:dk1>
      <a:lt1>
        <a:sysClr val="window" lastClr="FFFFFF"/>
      </a:lt1>
      <a:dk2>
        <a:srgbClr val="5B6770"/>
      </a:dk2>
      <a:lt2>
        <a:srgbClr val="FFFFFF"/>
      </a:lt2>
      <a:accent1>
        <a:srgbClr val="0063A7"/>
      </a:accent1>
      <a:accent2>
        <a:srgbClr val="F3833D"/>
      </a:accent2>
      <a:accent3>
        <a:srgbClr val="98B460"/>
      </a:accent3>
      <a:accent4>
        <a:srgbClr val="FEC246"/>
      </a:accent4>
      <a:accent5>
        <a:srgbClr val="5D9674"/>
      </a:accent5>
      <a:accent6>
        <a:srgbClr val="D3D0A1"/>
      </a:accent6>
      <a:hlink>
        <a:srgbClr val="518CC9"/>
      </a:hlink>
      <a:folHlink>
        <a:srgbClr val="D9D9D9"/>
      </a:folHlink>
    </a:clrScheme>
    <a:fontScheme name="AnthemFeb2015">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D9D9D9"/>
    </a:custClr>
    <a:custClr name="Custom Color 2">
      <a:srgbClr val="BA9D80"/>
    </a:custClr>
    <a:custClr name="Custom Color 3">
      <a:srgbClr val="518CC9"/>
    </a:custClr>
    <a:custClr name="Custom Color 4">
      <a:srgbClr val="815E90"/>
    </a:custClr>
    <a:custClr name="Custom Color 5">
      <a:srgbClr val="0C2577"/>
    </a:custClr>
    <a:custClr name="Custom Color 6">
      <a:srgbClr val="D90026"/>
    </a:custClr>
  </a:custClrLst>
  <a:extLst>
    <a:ext uri="{05A4C25C-085E-4340-85A3-A5531E510DB2}">
      <thm15:themeFamily xmlns:thm15="http://schemas.microsoft.com/office/thememl/2012/main" name="Theme2" id="{2F11FF4B-3F28-4140-B731-F38B29EB01CA}" vid="{762032C7-40E2-4A0C-A2A9-313239F49463}"/>
    </a:ext>
  </a:extLst>
</a:theme>
</file>

<file path=ppt/theme/theme2.xml><?xml version="1.0" encoding="utf-8"?>
<a:theme xmlns:a="http://schemas.openxmlformats.org/drawingml/2006/main" name="Teal">
  <a:themeElements>
    <a:clrScheme name="Custom 87">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Lt Blu-option3">
  <a:themeElements>
    <a:clrScheme name="Custom 55">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AE55C"/>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Lt Blu-option3">
  <a:themeElements>
    <a:clrScheme name="Custom 55">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AE55C"/>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_Lt Blu-option3">
  <a:themeElements>
    <a:clrScheme name="Custom 55">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FAE55C"/>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d">
  <a:themeElements>
    <a:clrScheme name="Custom 85">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2">
  <a:themeElements>
    <a:clrScheme name="Custom 85">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ellow">
  <a:themeElements>
    <a:clrScheme name="Custom 83">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t Blue">
  <a:themeElements>
    <a:clrScheme name="Custom 83">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t Blue 2">
  <a:themeElements>
    <a:clrScheme name="Custom 85">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urple">
  <a:themeElements>
    <a:clrScheme name="Custom 87">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range">
  <a:themeElements>
    <a:clrScheme name="Custom 87">
      <a:dk1>
        <a:srgbClr val="000000"/>
      </a:dk1>
      <a:lt1>
        <a:srgbClr val="FFFFFF"/>
      </a:lt1>
      <a:dk2>
        <a:srgbClr val="797EBE"/>
      </a:dk2>
      <a:lt2>
        <a:srgbClr val="2C75BF"/>
      </a:lt2>
      <a:accent1>
        <a:srgbClr val="84BCE7"/>
      </a:accent1>
      <a:accent2>
        <a:srgbClr val="7DAF9A"/>
      </a:accent2>
      <a:accent3>
        <a:srgbClr val="F19E3F"/>
      </a:accent3>
      <a:accent4>
        <a:srgbClr val="DF695F"/>
      </a:accent4>
      <a:accent5>
        <a:srgbClr val="B1BF2E"/>
      </a:accent5>
      <a:accent6>
        <a:srgbClr val="A9C47F"/>
      </a:accent6>
      <a:hlink>
        <a:srgbClr val="BF0D87"/>
      </a:hlink>
      <a:folHlink>
        <a:srgbClr val="8D8E8D"/>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005C9E"/>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98B460"/>
        </a:accent1>
        <a:accent2>
          <a:srgbClr val="A81882"/>
        </a:accent2>
        <a:accent3>
          <a:srgbClr val="FFFFFF"/>
        </a:accent3>
        <a:accent4>
          <a:srgbClr val="000000"/>
        </a:accent4>
        <a:accent5>
          <a:srgbClr val="CAD6B6"/>
        </a:accent5>
        <a:accent6>
          <a:srgbClr val="981575"/>
        </a:accent6>
        <a:hlink>
          <a:srgbClr val="719ED0"/>
        </a:hlink>
        <a:folHlink>
          <a:srgbClr val="F3833D"/>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1CE5419FBD4E44B93341B56A40CA29" ma:contentTypeVersion="0" ma:contentTypeDescription="Create a new document." ma:contentTypeScope="" ma:versionID="5ffbb32fa4e2cc2fb3b4def2aeb2ff7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11E7EE-1972-4E50-AFE6-03B6766423EF}">
  <ds:schemaRefs>
    <ds:schemaRef ds:uri="http://schemas.microsoft.com/sharepoint/v3/contenttype/forms"/>
  </ds:schemaRefs>
</ds:datastoreItem>
</file>

<file path=customXml/itemProps2.xml><?xml version="1.0" encoding="utf-8"?>
<ds:datastoreItem xmlns:ds="http://schemas.openxmlformats.org/officeDocument/2006/customXml" ds:itemID="{CDDFCF1D-B72A-4FEA-AB30-C55C7A81DA5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9234B63-3C22-4131-982A-EE2E0FF1FF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Anthem-New_Color_Palette.thmx</Template>
  <TotalTime>8756</TotalTime>
  <Words>2706</Words>
  <Application>Microsoft Office PowerPoint</Application>
  <PresentationFormat>On-screen Show (4:3)</PresentationFormat>
  <Paragraphs>295</Paragraphs>
  <Slides>31</Slides>
  <Notes>22</Notes>
  <HiddenSlides>0</HiddenSlides>
  <MMClips>0</MMClips>
  <ScaleCrop>false</ScaleCrop>
  <HeadingPairs>
    <vt:vector size="8" baseType="variant">
      <vt:variant>
        <vt:lpstr>Fonts Used</vt:lpstr>
      </vt:variant>
      <vt:variant>
        <vt:i4>14</vt:i4>
      </vt:variant>
      <vt:variant>
        <vt:lpstr>Theme</vt:lpstr>
      </vt:variant>
      <vt:variant>
        <vt:i4>29</vt:i4>
      </vt:variant>
      <vt:variant>
        <vt:lpstr>Embedded OLE Servers</vt:lpstr>
      </vt:variant>
      <vt:variant>
        <vt:i4>1</vt:i4>
      </vt:variant>
      <vt:variant>
        <vt:lpstr>Slide Titles</vt:lpstr>
      </vt:variant>
      <vt:variant>
        <vt:i4>31</vt:i4>
      </vt:variant>
    </vt:vector>
  </HeadingPairs>
  <TitlesOfParts>
    <vt:vector size="75" baseType="lpstr">
      <vt:lpstr>Arial Unicode MS</vt:lpstr>
      <vt:lpstr>SimSun</vt:lpstr>
      <vt:lpstr>Arial</vt:lpstr>
      <vt:lpstr>Articulate Narrow</vt:lpstr>
      <vt:lpstr>Calibri</vt:lpstr>
      <vt:lpstr>Garamond</vt:lpstr>
      <vt:lpstr>Georgia</vt:lpstr>
      <vt:lpstr>Tahoma</vt:lpstr>
      <vt:lpstr>Trebuchet MS</vt:lpstr>
      <vt:lpstr>TVNordEF</vt:lpstr>
      <vt:lpstr>TVNordEF-Bold</vt:lpstr>
      <vt:lpstr>TVNordEF-Regular</vt:lpstr>
      <vt:lpstr>Wingdings</vt:lpstr>
      <vt:lpstr>ヒラギノ角ゴ Pro W3</vt:lpstr>
      <vt:lpstr>DK Blu-option1</vt:lpstr>
      <vt:lpstr>Teal</vt:lpstr>
      <vt:lpstr>Red</vt:lpstr>
      <vt:lpstr>Red2</vt:lpstr>
      <vt:lpstr>Yellow</vt:lpstr>
      <vt:lpstr>Lt Blue</vt:lpstr>
      <vt:lpstr>Lt Blue 2</vt:lpstr>
      <vt:lpstr>Purple</vt:lpstr>
      <vt:lpstr>Orange</vt:lpstr>
      <vt:lpstr>Office Theme</vt:lpstr>
      <vt:lpstr>Custom Design</vt:lpstr>
      <vt:lpstr>1_DK Blu-option1</vt:lpstr>
      <vt:lpstr>2_DK Blu-option1</vt:lpstr>
      <vt:lpstr>3_DK Blu-option1</vt:lpstr>
      <vt:lpstr>1_Office Theme</vt:lpstr>
      <vt:lpstr>1_Yellow</vt:lpstr>
      <vt:lpstr>4_DK Blu-option1</vt:lpstr>
      <vt:lpstr>Theme2</vt:lpstr>
      <vt:lpstr>1_Theme2</vt:lpstr>
      <vt:lpstr>Lt Blu-option3</vt:lpstr>
      <vt:lpstr>1_Lt Blu-option3</vt:lpstr>
      <vt:lpstr>10_Office Theme</vt:lpstr>
      <vt:lpstr>11_Office Theme</vt:lpstr>
      <vt:lpstr>12_Office Theme</vt:lpstr>
      <vt:lpstr>13_Office Theme</vt:lpstr>
      <vt:lpstr>8_Custom Design</vt:lpstr>
      <vt:lpstr>2_Lt Blu-option3</vt:lpstr>
      <vt:lpstr>14_Office Theme</vt:lpstr>
      <vt:lpstr>2_Office Theme</vt:lpstr>
      <vt:lpstr>think-cell Slide</vt:lpstr>
      <vt:lpstr>Wittenberg University  Preventive Care Workshop</vt:lpstr>
      <vt:lpstr>Program Highlights</vt:lpstr>
      <vt:lpstr>History Lesson!</vt:lpstr>
      <vt:lpstr>PowerPoint Presentation</vt:lpstr>
      <vt:lpstr>PowerPoint Presentation</vt:lpstr>
      <vt:lpstr>PowerPoint Presentation</vt:lpstr>
      <vt:lpstr>PowerPoint Presentation</vt:lpstr>
      <vt:lpstr>PowerPoint Presentation</vt:lpstr>
      <vt:lpstr>Preventive Care</vt:lpstr>
      <vt:lpstr>PowerPoint Presentation</vt:lpstr>
      <vt:lpstr>PowerPoint Presentation</vt:lpstr>
      <vt:lpstr>How to Find a Provider  </vt:lpstr>
      <vt:lpstr>Provider Search Information</vt:lpstr>
      <vt:lpstr>Anthem’s Plan Includes:  Anthem’s plan includes:  </vt:lpstr>
      <vt:lpstr>Prescription Drug Plan</vt:lpstr>
      <vt:lpstr>PowerPoint Presentation</vt:lpstr>
      <vt:lpstr>PowerPoint Presentation</vt:lpstr>
      <vt:lpstr>PowerPoint Presentation</vt:lpstr>
      <vt:lpstr>Three steps and you’re face-to-face with a doctor</vt:lpstr>
      <vt:lpstr>LiveHealth Online Common Medical Conditions</vt:lpstr>
      <vt:lpstr>We make it easy to  make smart choices. Register on anthem.com to:</vt:lpstr>
      <vt:lpstr>Anthem.com – Easy access to popular tools</vt:lpstr>
      <vt:lpstr>Special Discounts</vt:lpstr>
      <vt:lpstr>PowerPoint Presentation</vt:lpstr>
      <vt:lpstr>Stay Connected</vt:lpstr>
      <vt:lpstr>Getting Started – Sign-on</vt:lpstr>
      <vt:lpstr>  Click on Claims</vt:lpstr>
      <vt:lpstr>  Click on Find Care</vt:lpstr>
      <vt:lpstr>  Click on Pharmacy</vt:lpstr>
      <vt:lpstr>  Click on More</vt:lpstr>
      <vt:lpstr>Can you answer?</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Rachel</dc:creator>
  <cp:lastModifiedBy>Jacob, Carolyn</cp:lastModifiedBy>
  <cp:revision>1132</cp:revision>
  <cp:lastPrinted>2020-02-18T18:24:04Z</cp:lastPrinted>
  <dcterms:created xsi:type="dcterms:W3CDTF">2015-04-22T21:30:30Z</dcterms:created>
  <dcterms:modified xsi:type="dcterms:W3CDTF">2020-02-18T18:26:32Z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
    <vt:lpwstr>Document</vt:lpwstr>
  </property>
  <property fmtid="{D5CDD505-2E9C-101B-9397-08002B2CF9AE}" pid="4" name="ContentTypeId">
    <vt:lpwstr>0x010100251CE5419FBD4E44B93341B56A40CA29</vt:lpwstr>
  </property>
</Properties>
</file>