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31"/>
  </p:notesMasterIdLst>
  <p:handoutMasterIdLst>
    <p:handoutMasterId r:id="rId32"/>
  </p:handoutMasterIdLst>
  <p:sldIdLst>
    <p:sldId id="264" r:id="rId6"/>
    <p:sldId id="267" r:id="rId7"/>
    <p:sldId id="620" r:id="rId8"/>
    <p:sldId id="259" r:id="rId9"/>
    <p:sldId id="282" r:id="rId10"/>
    <p:sldId id="283" r:id="rId11"/>
    <p:sldId id="336" r:id="rId12"/>
    <p:sldId id="618" r:id="rId13"/>
    <p:sldId id="337" r:id="rId14"/>
    <p:sldId id="272" r:id="rId15"/>
    <p:sldId id="281" r:id="rId16"/>
    <p:sldId id="407" r:id="rId17"/>
    <p:sldId id="338" r:id="rId18"/>
    <p:sldId id="591" r:id="rId19"/>
    <p:sldId id="339" r:id="rId20"/>
    <p:sldId id="616" r:id="rId21"/>
    <p:sldId id="300" r:id="rId22"/>
    <p:sldId id="340" r:id="rId23"/>
    <p:sldId id="384" r:id="rId24"/>
    <p:sldId id="383" r:id="rId25"/>
    <p:sldId id="619" r:id="rId26"/>
    <p:sldId id="270" r:id="rId27"/>
    <p:sldId id="262" r:id="rId28"/>
    <p:sldId id="408" r:id="rId29"/>
    <p:sldId id="621"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0000"/>
    <a:srgbClr val="9A0000"/>
    <a:srgbClr val="FFFF99"/>
    <a:srgbClr val="E9EDF4"/>
    <a:srgbClr val="09549B"/>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88602" autoAdjust="0"/>
  </p:normalViewPr>
  <p:slideViewPr>
    <p:cSldViewPr>
      <p:cViewPr varScale="1">
        <p:scale>
          <a:sx n="101" d="100"/>
          <a:sy n="101" d="100"/>
        </p:scale>
        <p:origin x="882" y="72"/>
      </p:cViewPr>
      <p:guideLst>
        <p:guide orient="horz" pos="2160"/>
        <p:guide pos="3840"/>
      </p:guideLst>
    </p:cSldViewPr>
  </p:slideViewPr>
  <p:outlineViewPr>
    <p:cViewPr>
      <p:scale>
        <a:sx n="33" d="100"/>
        <a:sy n="33" d="100"/>
      </p:scale>
      <p:origin x="0" y="-7710"/>
    </p:cViewPr>
  </p:outlineViewPr>
  <p:notesTextViewPr>
    <p:cViewPr>
      <p:scale>
        <a:sx n="1" d="1"/>
        <a:sy n="1" d="1"/>
      </p:scale>
      <p:origin x="0" y="-240"/>
    </p:cViewPr>
  </p:notesTextViewPr>
  <p:sorterViewPr>
    <p:cViewPr>
      <p:scale>
        <a:sx n="100" d="100"/>
        <a:sy n="100" d="100"/>
      </p:scale>
      <p:origin x="0" y="0"/>
    </p:cViewPr>
  </p:sorterViewPr>
  <p:notesViewPr>
    <p:cSldViewPr>
      <p:cViewPr varScale="1">
        <p:scale>
          <a:sx n="83" d="100"/>
          <a:sy n="83" d="100"/>
        </p:scale>
        <p:origin x="381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na L. Sullivan" userId="869d5efc-b617-495c-9376-eaa5f7822658" providerId="ADAL" clId="{905C0C0B-EE68-4677-8CF5-08CD2502ABE5}"/>
    <pc:docChg chg="undo custSel modSld">
      <pc:chgData name="DeAnna L. Sullivan" userId="869d5efc-b617-495c-9376-eaa5f7822658" providerId="ADAL" clId="{905C0C0B-EE68-4677-8CF5-08CD2502ABE5}" dt="2022-10-21T14:17:41.536" v="4871" actId="6549"/>
      <pc:docMkLst>
        <pc:docMk/>
      </pc:docMkLst>
      <pc:sldChg chg="modSp modNotesTx">
        <pc:chgData name="DeAnna L. Sullivan" userId="869d5efc-b617-495c-9376-eaa5f7822658" providerId="ADAL" clId="{905C0C0B-EE68-4677-8CF5-08CD2502ABE5}" dt="2022-10-21T13:15:04.434" v="1298" actId="6549"/>
        <pc:sldMkLst>
          <pc:docMk/>
          <pc:sldMk cId="3740103770" sldId="259"/>
        </pc:sldMkLst>
        <pc:spChg chg="mod">
          <ac:chgData name="DeAnna L. Sullivan" userId="869d5efc-b617-495c-9376-eaa5f7822658" providerId="ADAL" clId="{905C0C0B-EE68-4677-8CF5-08CD2502ABE5}" dt="2022-10-20T20:30:43.560" v="56" actId="20577"/>
          <ac:spMkLst>
            <pc:docMk/>
            <pc:sldMk cId="3740103770" sldId="259"/>
            <ac:spMk id="8" creationId="{8E1EE4DF-9D63-9E47-A5D6-4E3B87459685}"/>
          </ac:spMkLst>
        </pc:spChg>
        <pc:spChg chg="mod">
          <ac:chgData name="DeAnna L. Sullivan" userId="869d5efc-b617-495c-9376-eaa5f7822658" providerId="ADAL" clId="{905C0C0B-EE68-4677-8CF5-08CD2502ABE5}" dt="2022-10-20T20:30:39.159" v="50" actId="14100"/>
          <ac:spMkLst>
            <pc:docMk/>
            <pc:sldMk cId="3740103770" sldId="259"/>
            <ac:spMk id="16" creationId="{DAC9DB49-4BA8-7D4D-BFE8-00C2293FAFD0}"/>
          </ac:spMkLst>
        </pc:spChg>
      </pc:sldChg>
      <pc:sldChg chg="modNotesTx">
        <pc:chgData name="DeAnna L. Sullivan" userId="869d5efc-b617-495c-9376-eaa5f7822658" providerId="ADAL" clId="{905C0C0B-EE68-4677-8CF5-08CD2502ABE5}" dt="2022-10-21T14:13:19.994" v="4410" actId="20577"/>
        <pc:sldMkLst>
          <pc:docMk/>
          <pc:sldMk cId="4240865070" sldId="262"/>
        </pc:sldMkLst>
      </pc:sldChg>
      <pc:sldChg chg="modSp">
        <pc:chgData name="DeAnna L. Sullivan" userId="869d5efc-b617-495c-9376-eaa5f7822658" providerId="ADAL" clId="{905C0C0B-EE68-4677-8CF5-08CD2502ABE5}" dt="2022-10-20T20:56:14.632" v="1023" actId="14100"/>
        <pc:sldMkLst>
          <pc:docMk/>
          <pc:sldMk cId="690197812" sldId="264"/>
        </pc:sldMkLst>
        <pc:spChg chg="mod">
          <ac:chgData name="DeAnna L. Sullivan" userId="869d5efc-b617-495c-9376-eaa5f7822658" providerId="ADAL" clId="{905C0C0B-EE68-4677-8CF5-08CD2502ABE5}" dt="2022-10-20T20:56:14.632" v="1023" actId="14100"/>
          <ac:spMkLst>
            <pc:docMk/>
            <pc:sldMk cId="690197812" sldId="264"/>
            <ac:spMk id="10" creationId="{A48FDE12-93E5-0E49-A720-B668C60DFFAE}"/>
          </ac:spMkLst>
        </pc:spChg>
      </pc:sldChg>
      <pc:sldChg chg="modSp">
        <pc:chgData name="DeAnna L. Sullivan" userId="869d5efc-b617-495c-9376-eaa5f7822658" providerId="ADAL" clId="{905C0C0B-EE68-4677-8CF5-08CD2502ABE5}" dt="2022-10-20T20:56:20.465" v="1029" actId="20577"/>
        <pc:sldMkLst>
          <pc:docMk/>
          <pc:sldMk cId="1374972002" sldId="267"/>
        </pc:sldMkLst>
        <pc:spChg chg="mod">
          <ac:chgData name="DeAnna L. Sullivan" userId="869d5efc-b617-495c-9376-eaa5f7822658" providerId="ADAL" clId="{905C0C0B-EE68-4677-8CF5-08CD2502ABE5}" dt="2022-10-20T20:56:20.465" v="1029" actId="20577"/>
          <ac:spMkLst>
            <pc:docMk/>
            <pc:sldMk cId="1374972002" sldId="267"/>
            <ac:spMk id="4" creationId="{11A22F87-FCA1-A249-AE11-3A94AEFF3E0F}"/>
          </ac:spMkLst>
        </pc:spChg>
      </pc:sldChg>
      <pc:sldChg chg="modNotesTx">
        <pc:chgData name="DeAnna L. Sullivan" userId="869d5efc-b617-495c-9376-eaa5f7822658" providerId="ADAL" clId="{905C0C0B-EE68-4677-8CF5-08CD2502ABE5}" dt="2022-10-21T14:12:29.260" v="4280" actId="20577"/>
        <pc:sldMkLst>
          <pc:docMk/>
          <pc:sldMk cId="4195973612" sldId="270"/>
        </pc:sldMkLst>
      </pc:sldChg>
      <pc:sldChg chg="modSp modNotesTx">
        <pc:chgData name="DeAnna L. Sullivan" userId="869d5efc-b617-495c-9376-eaa5f7822658" providerId="ADAL" clId="{905C0C0B-EE68-4677-8CF5-08CD2502ABE5}" dt="2022-10-21T13:32:42.576" v="3508" actId="6549"/>
        <pc:sldMkLst>
          <pc:docMk/>
          <pc:sldMk cId="1195017112" sldId="272"/>
        </pc:sldMkLst>
        <pc:spChg chg="mod">
          <ac:chgData name="DeAnna L. Sullivan" userId="869d5efc-b617-495c-9376-eaa5f7822658" providerId="ADAL" clId="{905C0C0B-EE68-4677-8CF5-08CD2502ABE5}" dt="2022-10-20T20:43:04.067" v="417" actId="255"/>
          <ac:spMkLst>
            <pc:docMk/>
            <pc:sldMk cId="1195017112" sldId="272"/>
            <ac:spMk id="5" creationId="{A435A9B9-7933-41A5-948F-16BC69D890B2}"/>
          </ac:spMkLst>
        </pc:spChg>
      </pc:sldChg>
      <pc:sldChg chg="modNotesTx">
        <pc:chgData name="DeAnna L. Sullivan" userId="869d5efc-b617-495c-9376-eaa5f7822658" providerId="ADAL" clId="{905C0C0B-EE68-4677-8CF5-08CD2502ABE5}" dt="2022-10-21T13:34:06.863" v="3641" actId="20577"/>
        <pc:sldMkLst>
          <pc:docMk/>
          <pc:sldMk cId="1929932658" sldId="281"/>
        </pc:sldMkLst>
      </pc:sldChg>
      <pc:sldChg chg="modSp modNotesTx">
        <pc:chgData name="DeAnna L. Sullivan" userId="869d5efc-b617-495c-9376-eaa5f7822658" providerId="ADAL" clId="{905C0C0B-EE68-4677-8CF5-08CD2502ABE5}" dt="2022-10-21T13:28:00.321" v="3176" actId="6549"/>
        <pc:sldMkLst>
          <pc:docMk/>
          <pc:sldMk cId="3013177138" sldId="282"/>
        </pc:sldMkLst>
        <pc:graphicFrameChg chg="modGraphic">
          <ac:chgData name="DeAnna L. Sullivan" userId="869d5efc-b617-495c-9376-eaa5f7822658" providerId="ADAL" clId="{905C0C0B-EE68-4677-8CF5-08CD2502ABE5}" dt="2022-10-21T13:28:00.321" v="3176" actId="6549"/>
          <ac:graphicFrameMkLst>
            <pc:docMk/>
            <pc:sldMk cId="3013177138" sldId="282"/>
            <ac:graphicFrameMk id="4" creationId="{7535E6FF-EEF3-4CE4-97BC-6C98CB82E21F}"/>
          </ac:graphicFrameMkLst>
        </pc:graphicFrameChg>
      </pc:sldChg>
      <pc:sldChg chg="modSp modNotesTx">
        <pc:chgData name="DeAnna L. Sullivan" userId="869d5efc-b617-495c-9376-eaa5f7822658" providerId="ADAL" clId="{905C0C0B-EE68-4677-8CF5-08CD2502ABE5}" dt="2022-10-21T13:26:36.482" v="3162" actId="6549"/>
        <pc:sldMkLst>
          <pc:docMk/>
          <pc:sldMk cId="3874709757" sldId="283"/>
        </pc:sldMkLst>
        <pc:spChg chg="mod">
          <ac:chgData name="DeAnna L. Sullivan" userId="869d5efc-b617-495c-9376-eaa5f7822658" providerId="ADAL" clId="{905C0C0B-EE68-4677-8CF5-08CD2502ABE5}" dt="2022-10-21T13:24:12.963" v="2752" actId="20577"/>
          <ac:spMkLst>
            <pc:docMk/>
            <pc:sldMk cId="3874709757" sldId="283"/>
            <ac:spMk id="8" creationId="{8E1EE4DF-9D63-9E47-A5D6-4E3B87459685}"/>
          </ac:spMkLst>
        </pc:spChg>
      </pc:sldChg>
      <pc:sldChg chg="modNotes">
        <pc:chgData name="DeAnna L. Sullivan" userId="869d5efc-b617-495c-9376-eaa5f7822658" providerId="ADAL" clId="{905C0C0B-EE68-4677-8CF5-08CD2502ABE5}" dt="2022-10-20T20:29:08.518" v="0"/>
        <pc:sldMkLst>
          <pc:docMk/>
          <pc:sldMk cId="1454709235" sldId="300"/>
        </pc:sldMkLst>
      </pc:sldChg>
      <pc:sldChg chg="modSp modNotesTx">
        <pc:chgData name="DeAnna L. Sullivan" userId="869d5efc-b617-495c-9376-eaa5f7822658" providerId="ADAL" clId="{905C0C0B-EE68-4677-8CF5-08CD2502ABE5}" dt="2022-10-21T13:27:37.123" v="3169" actId="6549"/>
        <pc:sldMkLst>
          <pc:docMk/>
          <pc:sldMk cId="3153379824" sldId="336"/>
        </pc:sldMkLst>
        <pc:graphicFrameChg chg="mod modGraphic">
          <ac:chgData name="DeAnna L. Sullivan" userId="869d5efc-b617-495c-9376-eaa5f7822658" providerId="ADAL" clId="{905C0C0B-EE68-4677-8CF5-08CD2502ABE5}" dt="2022-10-21T13:27:11.563" v="3168" actId="6549"/>
          <ac:graphicFrameMkLst>
            <pc:docMk/>
            <pc:sldMk cId="3153379824" sldId="336"/>
            <ac:graphicFrameMk id="4" creationId="{00000000-0000-0000-0000-000000000000}"/>
          </ac:graphicFrameMkLst>
        </pc:graphicFrameChg>
      </pc:sldChg>
      <pc:sldChg chg="modSp modNotes modNotesTx">
        <pc:chgData name="DeAnna L. Sullivan" userId="869d5efc-b617-495c-9376-eaa5f7822658" providerId="ADAL" clId="{905C0C0B-EE68-4677-8CF5-08CD2502ABE5}" dt="2022-10-20T20:41:57.165" v="362" actId="20577"/>
        <pc:sldMkLst>
          <pc:docMk/>
          <pc:sldMk cId="3246475559" sldId="337"/>
        </pc:sldMkLst>
        <pc:graphicFrameChg chg="modGraphic">
          <ac:chgData name="DeAnna L. Sullivan" userId="869d5efc-b617-495c-9376-eaa5f7822658" providerId="ADAL" clId="{905C0C0B-EE68-4677-8CF5-08CD2502ABE5}" dt="2022-10-20T20:40:30.883" v="360" actId="6549"/>
          <ac:graphicFrameMkLst>
            <pc:docMk/>
            <pc:sldMk cId="3246475559" sldId="337"/>
            <ac:graphicFrameMk id="4" creationId="{00000000-0000-0000-0000-000000000000}"/>
          </ac:graphicFrameMkLst>
        </pc:graphicFrameChg>
      </pc:sldChg>
      <pc:sldChg chg="modNotesTx">
        <pc:chgData name="DeAnna L. Sullivan" userId="869d5efc-b617-495c-9376-eaa5f7822658" providerId="ADAL" clId="{905C0C0B-EE68-4677-8CF5-08CD2502ABE5}" dt="2022-10-21T13:35:42.949" v="3740" actId="20577"/>
        <pc:sldMkLst>
          <pc:docMk/>
          <pc:sldMk cId="1796880112" sldId="338"/>
        </pc:sldMkLst>
      </pc:sldChg>
      <pc:sldChg chg="modNotes modNotesTx">
        <pc:chgData name="DeAnna L. Sullivan" userId="869d5efc-b617-495c-9376-eaa5f7822658" providerId="ADAL" clId="{905C0C0B-EE68-4677-8CF5-08CD2502ABE5}" dt="2022-10-21T14:02:56.113" v="3932" actId="6549"/>
        <pc:sldMkLst>
          <pc:docMk/>
          <pc:sldMk cId="2544779229" sldId="339"/>
        </pc:sldMkLst>
      </pc:sldChg>
      <pc:sldChg chg="modNotesTx">
        <pc:chgData name="DeAnna L. Sullivan" userId="869d5efc-b617-495c-9376-eaa5f7822658" providerId="ADAL" clId="{905C0C0B-EE68-4677-8CF5-08CD2502ABE5}" dt="2022-10-21T14:07:11.891" v="4094" actId="6549"/>
        <pc:sldMkLst>
          <pc:docMk/>
          <pc:sldMk cId="2223964632" sldId="340"/>
        </pc:sldMkLst>
      </pc:sldChg>
      <pc:sldChg chg="modNotes modNotesTx">
        <pc:chgData name="DeAnna L. Sullivan" userId="869d5efc-b617-495c-9376-eaa5f7822658" providerId="ADAL" clId="{905C0C0B-EE68-4677-8CF5-08CD2502ABE5}" dt="2022-10-20T20:48:35.402" v="518" actId="20577"/>
        <pc:sldMkLst>
          <pc:docMk/>
          <pc:sldMk cId="3762543372" sldId="383"/>
        </pc:sldMkLst>
      </pc:sldChg>
      <pc:sldChg chg="modNotesTx">
        <pc:chgData name="DeAnna L. Sullivan" userId="869d5efc-b617-495c-9376-eaa5f7822658" providerId="ADAL" clId="{905C0C0B-EE68-4677-8CF5-08CD2502ABE5}" dt="2022-10-21T14:08:02.858" v="4119" actId="20577"/>
        <pc:sldMkLst>
          <pc:docMk/>
          <pc:sldMk cId="353024392" sldId="384"/>
        </pc:sldMkLst>
      </pc:sldChg>
      <pc:sldChg chg="modSp modNotesTx">
        <pc:chgData name="DeAnna L. Sullivan" userId="869d5efc-b617-495c-9376-eaa5f7822658" providerId="ADAL" clId="{905C0C0B-EE68-4677-8CF5-08CD2502ABE5}" dt="2022-10-21T14:17:10.141" v="4870" actId="313"/>
        <pc:sldMkLst>
          <pc:docMk/>
          <pc:sldMk cId="772067130" sldId="408"/>
        </pc:sldMkLst>
        <pc:spChg chg="mod">
          <ac:chgData name="DeAnna L. Sullivan" userId="869d5efc-b617-495c-9376-eaa5f7822658" providerId="ADAL" clId="{905C0C0B-EE68-4677-8CF5-08CD2502ABE5}" dt="2022-10-21T14:17:10.141" v="4870" actId="313"/>
          <ac:spMkLst>
            <pc:docMk/>
            <pc:sldMk cId="772067130" sldId="408"/>
            <ac:spMk id="3" creationId="{00000000-0000-0000-0000-000000000000}"/>
          </ac:spMkLst>
        </pc:spChg>
      </pc:sldChg>
      <pc:sldChg chg="modSp modNotesTx">
        <pc:chgData name="DeAnna L. Sullivan" userId="869d5efc-b617-495c-9376-eaa5f7822658" providerId="ADAL" clId="{905C0C0B-EE68-4677-8CF5-08CD2502ABE5}" dt="2022-10-21T14:02:33.829" v="3893" actId="6549"/>
        <pc:sldMkLst>
          <pc:docMk/>
          <pc:sldMk cId="2611820774" sldId="591"/>
        </pc:sldMkLst>
        <pc:spChg chg="mod">
          <ac:chgData name="DeAnna L. Sullivan" userId="869d5efc-b617-495c-9376-eaa5f7822658" providerId="ADAL" clId="{905C0C0B-EE68-4677-8CF5-08CD2502ABE5}" dt="2022-10-21T13:36:29.562" v="3743" actId="6549"/>
          <ac:spMkLst>
            <pc:docMk/>
            <pc:sldMk cId="2611820774" sldId="591"/>
            <ac:spMk id="3" creationId="{00000000-0000-0000-0000-000000000000}"/>
          </ac:spMkLst>
        </pc:spChg>
        <pc:spChg chg="mod">
          <ac:chgData name="DeAnna L. Sullivan" userId="869d5efc-b617-495c-9376-eaa5f7822658" providerId="ADAL" clId="{905C0C0B-EE68-4677-8CF5-08CD2502ABE5}" dt="2022-10-21T13:38:08.471" v="3834" actId="20577"/>
          <ac:spMkLst>
            <pc:docMk/>
            <pc:sldMk cId="2611820774" sldId="591"/>
            <ac:spMk id="9" creationId="{6B048293-A867-4895-9617-5DCF16976964}"/>
          </ac:spMkLst>
        </pc:spChg>
      </pc:sldChg>
      <pc:sldChg chg="modSp modNotesTx">
        <pc:chgData name="DeAnna L. Sullivan" userId="869d5efc-b617-495c-9376-eaa5f7822658" providerId="ADAL" clId="{905C0C0B-EE68-4677-8CF5-08CD2502ABE5}" dt="2022-10-21T14:06:14.134" v="4092" actId="6549"/>
        <pc:sldMkLst>
          <pc:docMk/>
          <pc:sldMk cId="229250718" sldId="616"/>
        </pc:sldMkLst>
        <pc:spChg chg="mod">
          <ac:chgData name="DeAnna L. Sullivan" userId="869d5efc-b617-495c-9376-eaa5f7822658" providerId="ADAL" clId="{905C0C0B-EE68-4677-8CF5-08CD2502ABE5}" dt="2022-10-21T14:04:53.985" v="4036" actId="20577"/>
          <ac:spMkLst>
            <pc:docMk/>
            <pc:sldMk cId="229250718" sldId="616"/>
            <ac:spMk id="6" creationId="{5167B16C-BCC5-4035-A393-57EB9B0EB33F}"/>
          </ac:spMkLst>
        </pc:spChg>
      </pc:sldChg>
      <pc:sldChg chg="modSp">
        <pc:chgData name="DeAnna L. Sullivan" userId="869d5efc-b617-495c-9376-eaa5f7822658" providerId="ADAL" clId="{905C0C0B-EE68-4677-8CF5-08CD2502ABE5}" dt="2022-10-20T20:29:08.518" v="0"/>
        <pc:sldMkLst>
          <pc:docMk/>
          <pc:sldMk cId="2215877704" sldId="618"/>
        </pc:sldMkLst>
        <pc:graphicFrameChg chg="mod">
          <ac:chgData name="DeAnna L. Sullivan" userId="869d5efc-b617-495c-9376-eaa5f7822658" providerId="ADAL" clId="{905C0C0B-EE68-4677-8CF5-08CD2502ABE5}" dt="2022-10-20T20:29:08.518" v="0"/>
          <ac:graphicFrameMkLst>
            <pc:docMk/>
            <pc:sldMk cId="2215877704" sldId="618"/>
            <ac:graphicFrameMk id="4" creationId="{00000000-0000-0000-0000-000000000000}"/>
          </ac:graphicFrameMkLst>
        </pc:graphicFrameChg>
      </pc:sldChg>
      <pc:sldChg chg="modSp modNotes modNotesTx">
        <pc:chgData name="DeAnna L. Sullivan" userId="869d5efc-b617-495c-9376-eaa5f7822658" providerId="ADAL" clId="{905C0C0B-EE68-4677-8CF5-08CD2502ABE5}" dt="2022-10-21T14:11:12.123" v="4209" actId="6549"/>
        <pc:sldMkLst>
          <pc:docMk/>
          <pc:sldMk cId="811371847" sldId="619"/>
        </pc:sldMkLst>
        <pc:spChg chg="mod">
          <ac:chgData name="DeAnna L. Sullivan" userId="869d5efc-b617-495c-9376-eaa5f7822658" providerId="ADAL" clId="{905C0C0B-EE68-4677-8CF5-08CD2502ABE5}" dt="2022-10-21T14:11:12.123" v="4209" actId="6549"/>
          <ac:spMkLst>
            <pc:docMk/>
            <pc:sldMk cId="811371847" sldId="619"/>
            <ac:spMk id="2" creationId="{00000000-0000-0000-0000-000000000000}"/>
          </ac:spMkLst>
        </pc:spChg>
      </pc:sldChg>
      <pc:sldChg chg="modSp modNotesTx">
        <pc:chgData name="DeAnna L. Sullivan" userId="869d5efc-b617-495c-9376-eaa5f7822658" providerId="ADAL" clId="{905C0C0B-EE68-4677-8CF5-08CD2502ABE5}" dt="2022-10-21T13:14:13.438" v="1200" actId="6549"/>
        <pc:sldMkLst>
          <pc:docMk/>
          <pc:sldMk cId="2715698932" sldId="620"/>
        </pc:sldMkLst>
        <pc:spChg chg="mod">
          <ac:chgData name="DeAnna L. Sullivan" userId="869d5efc-b617-495c-9376-eaa5f7822658" providerId="ADAL" clId="{905C0C0B-EE68-4677-8CF5-08CD2502ABE5}" dt="2022-10-20T20:29:18.975" v="7" actId="14100"/>
          <ac:spMkLst>
            <pc:docMk/>
            <pc:sldMk cId="2715698932" sldId="620"/>
            <ac:spMk id="23" creationId="{A346F973-2E34-5247-AB7E-A154634B5A41}"/>
          </ac:spMkLst>
        </pc:spChg>
        <pc:spChg chg="mod">
          <ac:chgData name="DeAnna L. Sullivan" userId="869d5efc-b617-495c-9376-eaa5f7822658" providerId="ADAL" clId="{905C0C0B-EE68-4677-8CF5-08CD2502ABE5}" dt="2022-10-21T13:14:13.438" v="1200" actId="6549"/>
          <ac:spMkLst>
            <pc:docMk/>
            <pc:sldMk cId="2715698932" sldId="620"/>
            <ac:spMk id="25" creationId="{9CE474CF-9FB7-A54E-87B5-F91843374F24}"/>
          </ac:spMkLst>
        </pc:spChg>
        <pc:spChg chg="mod">
          <ac:chgData name="DeAnna L. Sullivan" userId="869d5efc-b617-495c-9376-eaa5f7822658" providerId="ADAL" clId="{905C0C0B-EE68-4677-8CF5-08CD2502ABE5}" dt="2022-10-21T13:13:46.798" v="1155" actId="6549"/>
          <ac:spMkLst>
            <pc:docMk/>
            <pc:sldMk cId="2715698932" sldId="620"/>
            <ac:spMk id="27" creationId="{224E2155-2806-BE48-8799-D428175BB626}"/>
          </ac:spMkLst>
        </pc:spChg>
      </pc:sldChg>
      <pc:sldChg chg="modNotesTx">
        <pc:chgData name="DeAnna L. Sullivan" userId="869d5efc-b617-495c-9376-eaa5f7822658" providerId="ADAL" clId="{905C0C0B-EE68-4677-8CF5-08CD2502ABE5}" dt="2022-10-21T14:17:41.536" v="4871" actId="6549"/>
        <pc:sldMkLst>
          <pc:docMk/>
          <pc:sldMk cId="3625243489" sldId="6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2B622CA-61D0-477D-9D69-0DE3DA47250E}" type="datetimeFigureOut">
              <a:rPr lang="en-US" smtClean="0"/>
              <a:t>10/21/2022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4532851-EC8E-4774-82D8-A470F83385C7}" type="slidenum">
              <a:rPr lang="en-US" smtClean="0"/>
              <a:t>‹#›</a:t>
            </a:fld>
            <a:endParaRPr lang="en-US"/>
          </a:p>
        </p:txBody>
      </p:sp>
    </p:spTree>
    <p:extLst>
      <p:ext uri="{BB962C8B-B14F-4D97-AF65-F5344CB8AC3E}">
        <p14:creationId xmlns:p14="http://schemas.microsoft.com/office/powerpoint/2010/main" val="982349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4F0857B-C2C4-4938-AF3D-22628F7E229C}" type="datetimeFigureOut">
              <a:rPr lang="en-US" smtClean="0"/>
              <a:t>10/21/2022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0A48097-7A11-4C6C-8B57-0220C353B7A3}" type="slidenum">
              <a:rPr lang="en-US" smtClean="0"/>
              <a:t>‹#›</a:t>
            </a:fld>
            <a:endParaRPr lang="en-US" dirty="0"/>
          </a:p>
        </p:txBody>
      </p:sp>
    </p:spTree>
    <p:extLst>
      <p:ext uri="{BB962C8B-B14F-4D97-AF65-F5344CB8AC3E}">
        <p14:creationId xmlns:p14="http://schemas.microsoft.com/office/powerpoint/2010/main" val="832649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2023 Annual Enrollment presentation.</a:t>
            </a:r>
          </a:p>
          <a:p>
            <a:endParaRPr lang="en-US" dirty="0"/>
          </a:p>
        </p:txBody>
      </p:sp>
      <p:sp>
        <p:nvSpPr>
          <p:cNvPr id="4" name="Slide Number Placeholder 3"/>
          <p:cNvSpPr>
            <a:spLocks noGrp="1"/>
          </p:cNvSpPr>
          <p:nvPr>
            <p:ph type="sldNum" sz="quarter" idx="10"/>
          </p:nvPr>
        </p:nvSpPr>
        <p:spPr/>
        <p:txBody>
          <a:bodyPr/>
          <a:lstStyle/>
          <a:p>
            <a:fld id="{84617D50-FC9C-1F48-BCD4-189873880A4D}" type="slidenum">
              <a:rPr lang="en-US" smtClean="0"/>
              <a:t>1</a:t>
            </a:fld>
            <a:endParaRPr lang="en-US"/>
          </a:p>
        </p:txBody>
      </p:sp>
    </p:spTree>
    <p:extLst>
      <p:ext uri="{BB962C8B-B14F-4D97-AF65-F5344CB8AC3E}">
        <p14:creationId xmlns:p14="http://schemas.microsoft.com/office/powerpoint/2010/main" val="1909067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Preventive healthcare </a:t>
            </a:r>
            <a:r>
              <a:rPr lang="en-US" baseline="0" dirty="0"/>
              <a:t>screenings are paid at 100% and are not subject to deductible.  However, be aware that if something is discovered during a routing preventative screening and your doctor needs to correct it, he or she will perform the service during your preventative visit and it will change from preventative to diagnostic.  If this happens the service will be subject to deductible first.  </a:t>
            </a:r>
            <a:endParaRPr lang="en-US" dirty="0"/>
          </a:p>
        </p:txBody>
      </p:sp>
      <p:sp>
        <p:nvSpPr>
          <p:cNvPr id="4" name="Slide Number Placeholder 3"/>
          <p:cNvSpPr>
            <a:spLocks noGrp="1"/>
          </p:cNvSpPr>
          <p:nvPr>
            <p:ph type="sldNum" sz="quarter" idx="10"/>
          </p:nvPr>
        </p:nvSpPr>
        <p:spPr/>
        <p:txBody>
          <a:bodyPr/>
          <a:lstStyle/>
          <a:p>
            <a:fld id="{50A48097-7A11-4C6C-8B57-0220C353B7A3}" type="slidenum">
              <a:rPr lang="en-US" smtClean="0"/>
              <a:t>10</a:t>
            </a:fld>
            <a:endParaRPr lang="en-US" dirty="0"/>
          </a:p>
        </p:txBody>
      </p:sp>
    </p:spTree>
    <p:extLst>
      <p:ext uri="{BB962C8B-B14F-4D97-AF65-F5344CB8AC3E}">
        <p14:creationId xmlns:p14="http://schemas.microsoft.com/office/powerpoint/2010/main" val="106800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monthly premiums that will be withheld from your paycheck in 2023.  For those employees paid on the bi-weekly pay schedule, these premiums will be divided by 2 and taken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4617D50-FC9C-1F48-BCD4-189873880A4D}" type="slidenum">
              <a:rPr lang="en-US" smtClean="0"/>
              <a:t>11</a:t>
            </a:fld>
            <a:endParaRPr lang="en-US"/>
          </a:p>
        </p:txBody>
      </p:sp>
    </p:spTree>
    <p:extLst>
      <p:ext uri="{BB962C8B-B14F-4D97-AF65-F5344CB8AC3E}">
        <p14:creationId xmlns:p14="http://schemas.microsoft.com/office/powerpoint/2010/main" val="211341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Helpful Anthem links are listed here to assist you with downloading the Sydney app, finding an in-network doctor or facility, using </a:t>
            </a:r>
            <a:r>
              <a:rPr lang="en-US" dirty="0" err="1"/>
              <a:t>LiveHealth</a:t>
            </a:r>
            <a:r>
              <a:rPr lang="en-US" dirty="0"/>
              <a:t> online, checking to see if a drug is covered under the formulary, or estimating the cost of a drug.  Using these tools can help save you and the university money and contain plan costs.</a:t>
            </a:r>
          </a:p>
          <a:p>
            <a:endParaRPr lang="en-US" dirty="0"/>
          </a:p>
        </p:txBody>
      </p:sp>
      <p:sp>
        <p:nvSpPr>
          <p:cNvPr id="4" name="Slide Number Placeholder 3"/>
          <p:cNvSpPr>
            <a:spLocks noGrp="1"/>
          </p:cNvSpPr>
          <p:nvPr>
            <p:ph type="sldNum" sz="quarter" idx="10"/>
          </p:nvPr>
        </p:nvSpPr>
        <p:spPr/>
        <p:txBody>
          <a:bodyPr/>
          <a:lstStyle/>
          <a:p>
            <a:pPr defTabSz="966612" eaLnBrk="0" fontAlgn="base" hangingPunct="0">
              <a:spcBef>
                <a:spcPct val="0"/>
              </a:spcBef>
              <a:spcAft>
                <a:spcPct val="0"/>
              </a:spcAft>
              <a:defRPr/>
            </a:pPr>
            <a:fld id="{AEA4F845-AC77-0F4F-B613-43871740629E}" type="slidenum">
              <a:rPr lang="en-US" sz="1000">
                <a:solidFill>
                  <a:srgbClr val="000000"/>
                </a:solidFill>
                <a:latin typeface="Arial" charset="0"/>
                <a:ea typeface="ヒラギノ角ゴ Pro W3" charset="-128"/>
              </a:rPr>
              <a:pPr defTabSz="966612" eaLnBrk="0" fontAlgn="base" hangingPunct="0">
                <a:spcBef>
                  <a:spcPct val="0"/>
                </a:spcBef>
                <a:spcAft>
                  <a:spcPct val="0"/>
                </a:spcAft>
                <a:defRPr/>
              </a:pPr>
              <a:t>12</a:t>
            </a:fld>
            <a:endParaRPr lang="en-US" sz="1000">
              <a:solidFill>
                <a:srgbClr val="000000"/>
              </a:solidFill>
              <a:latin typeface="Arial" charset="0"/>
              <a:ea typeface="ヒラギノ角ゴ Pro W3" charset="-128"/>
            </a:endParaRPr>
          </a:p>
        </p:txBody>
      </p:sp>
    </p:spTree>
    <p:extLst>
      <p:ext uri="{BB962C8B-B14F-4D97-AF65-F5344CB8AC3E}">
        <p14:creationId xmlns:p14="http://schemas.microsoft.com/office/powerpoint/2010/main" val="4082902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The</a:t>
            </a:r>
            <a:r>
              <a:rPr lang="en-US" baseline="0" dirty="0"/>
              <a:t> HDHP with HSA is, in essence, two benefits in one.  The first benefit is the Health Plan through Anthem that manages &amp; processes claims according to the plan design.  The second benefit is the Health Savings Account with Chard Snyder where employees can receive or contribute funds on a pretax basis to help meet out-of-pocket plan expenses such as deductible or prescription copays.   All benefit eligible employees can enroll in the High Deductible Health Plan but in order to qualify &amp; make contributions to a Health Savings Account, you must meet the requirements listed above.  If you happen to lose eligibility to contribute or receive contributions to your HSA, you can still use the balance in your account to pay for future expenses.</a:t>
            </a:r>
            <a:endParaRPr lang="en-US" dirty="0"/>
          </a:p>
        </p:txBody>
      </p:sp>
      <p:sp>
        <p:nvSpPr>
          <p:cNvPr id="4" name="Slide Number Placeholder 3"/>
          <p:cNvSpPr>
            <a:spLocks noGrp="1"/>
          </p:cNvSpPr>
          <p:nvPr>
            <p:ph type="sldNum" sz="quarter" idx="10"/>
          </p:nvPr>
        </p:nvSpPr>
        <p:spPr/>
        <p:txBody>
          <a:bodyPr/>
          <a:lstStyle/>
          <a:p>
            <a:fld id="{50A48097-7A11-4C6C-8B57-0220C353B7A3}" type="slidenum">
              <a:rPr lang="en-US" smtClean="0"/>
              <a:t>13</a:t>
            </a:fld>
            <a:endParaRPr lang="en-US" dirty="0"/>
          </a:p>
        </p:txBody>
      </p:sp>
    </p:spTree>
    <p:extLst>
      <p:ext uri="{BB962C8B-B14F-4D97-AF65-F5344CB8AC3E}">
        <p14:creationId xmlns:p14="http://schemas.microsoft.com/office/powerpoint/2010/main" val="2066807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Here’s how the HDHP with HSA works.  </a:t>
            </a:r>
          </a:p>
          <a:p>
            <a:endParaRPr lang="en-US" dirty="0"/>
          </a:p>
          <a:p>
            <a:r>
              <a:rPr lang="en-US" dirty="0"/>
              <a:t>When you visit your doctor’s office, hospital, or lab you do not need to pay at the point of service.  Instead, wait for the claim to process and be discounted by Anthem, then pay the provider from the invoice/statement you receive in the mail using your HSA debit card.  Sometimes, hospitals or doctor’s offices will offer a discount (up to 20%) if you pay in full at the point of service.  It’s perfectly ok to do this if you want to receive the discount (they’ve likely already run the claim &amp; factored in Anthem’s discount). And remember, if you don’t have enough funds in your Health Savings Account to pay for a service or drug, you can always pay using other personal funds, then reimburse yourself through the HSA once the funds are there. </a:t>
            </a:r>
          </a:p>
          <a:p>
            <a:endParaRPr lang="en-US" dirty="0"/>
          </a:p>
          <a:p>
            <a:r>
              <a:rPr lang="en-US" dirty="0"/>
              <a:t>When you go to the Pharmacy, you’ll need to pay for your prescription at the point of service.  The cost of the drug will be discounted at the Anthem rate and you can pay using your HSA debit card.</a:t>
            </a:r>
          </a:p>
          <a:p>
            <a:endParaRPr lang="en-US" dirty="0"/>
          </a:p>
          <a:p>
            <a:r>
              <a:rPr lang="en-US" dirty="0"/>
              <a:t>Check out the video and sample HSA scenarios on the Wittenberg annual enrollment website to help you understand how your HDHP and HSA work together.  </a:t>
            </a:r>
          </a:p>
        </p:txBody>
      </p:sp>
      <p:sp>
        <p:nvSpPr>
          <p:cNvPr id="4" name="Slide Number Placeholder 3"/>
          <p:cNvSpPr>
            <a:spLocks noGrp="1"/>
          </p:cNvSpPr>
          <p:nvPr>
            <p:ph type="sldNum" sz="quarter" idx="10"/>
          </p:nvPr>
        </p:nvSpPr>
        <p:spPr/>
        <p:txBody>
          <a:bodyPr/>
          <a:lstStyle/>
          <a:p>
            <a:fld id="{50A48097-7A11-4C6C-8B57-0220C353B7A3}" type="slidenum">
              <a:rPr lang="en-US" smtClean="0"/>
              <a:t>14</a:t>
            </a:fld>
            <a:endParaRPr lang="en-US" dirty="0"/>
          </a:p>
        </p:txBody>
      </p:sp>
    </p:spTree>
    <p:extLst>
      <p:ext uri="{BB962C8B-B14F-4D97-AF65-F5344CB8AC3E}">
        <p14:creationId xmlns:p14="http://schemas.microsoft.com/office/powerpoint/2010/main" val="317113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IRS sets maximum limits for HSA contributions. In 2023 the maximums have been increased for inflation and are $3,850 for single and $7,750 for family.  Wittenberg’s HSA contributions </a:t>
            </a:r>
            <a:r>
              <a:rPr lang="en-US" i="1" dirty="0"/>
              <a:t>do</a:t>
            </a:r>
            <a:r>
              <a:rPr lang="en-US" dirty="0"/>
              <a:t> count toward these maximums so remember to factor that in when making your HSA contribution election.   Employees age 55 or older are eligible to contribute an additional catch-up contribution of $1,000 to their HSA. </a:t>
            </a:r>
          </a:p>
          <a:p>
            <a:endParaRPr lang="en-US" dirty="0"/>
          </a:p>
        </p:txBody>
      </p:sp>
      <p:sp>
        <p:nvSpPr>
          <p:cNvPr id="4" name="Slide Number Placeholder 3"/>
          <p:cNvSpPr>
            <a:spLocks noGrp="1"/>
          </p:cNvSpPr>
          <p:nvPr>
            <p:ph type="sldNum" sz="quarter" idx="10"/>
          </p:nvPr>
        </p:nvSpPr>
        <p:spPr/>
        <p:txBody>
          <a:bodyPr/>
          <a:lstStyle/>
          <a:p>
            <a:fld id="{50A48097-7A11-4C6C-8B57-0220C353B7A3}" type="slidenum">
              <a:rPr lang="en-US" smtClean="0"/>
              <a:t>15</a:t>
            </a:fld>
            <a:endParaRPr lang="en-US" dirty="0"/>
          </a:p>
        </p:txBody>
      </p:sp>
    </p:spTree>
    <p:extLst>
      <p:ext uri="{BB962C8B-B14F-4D97-AF65-F5344CB8AC3E}">
        <p14:creationId xmlns:p14="http://schemas.microsoft.com/office/powerpoint/2010/main" val="384747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are enrolled. or considering enrolling, in Medicare in 2023 its important to understand how HSA contributions could impact your Medicare enrollment.  </a:t>
            </a:r>
          </a:p>
          <a:p>
            <a:pPr marL="171450" indent="-171450">
              <a:buFont typeface="Arial" panose="020B0604020202020204" pitchFamily="34" charset="0"/>
              <a:buChar char="•"/>
            </a:pPr>
            <a:r>
              <a:rPr lang="en-US" b="1" i="1" dirty="0"/>
              <a:t>Delaying</a:t>
            </a:r>
            <a:r>
              <a:rPr lang="en-US" dirty="0"/>
              <a:t> Medicare enrollment for even one month </a:t>
            </a:r>
            <a:r>
              <a:rPr lang="en-US" b="1" i="1" dirty="0"/>
              <a:t>while contributing to an HSA </a:t>
            </a:r>
            <a:r>
              <a:rPr lang="en-US" dirty="0"/>
              <a:t>could negatively impact you.  And once HSA contributions are made, Wittenberg is unable to take corrective action.  </a:t>
            </a:r>
          </a:p>
          <a:p>
            <a:pPr marL="171450" indent="-171450">
              <a:buFont typeface="Arial" panose="020B0604020202020204" pitchFamily="34" charset="0"/>
              <a:buChar char="•"/>
            </a:pPr>
            <a:r>
              <a:rPr lang="en-US" dirty="0"/>
              <a:t>Please review the HSA’s and Medicare document linked to above.</a:t>
            </a:r>
          </a:p>
          <a:p>
            <a:pPr marL="171450" indent="-171450">
              <a:buFont typeface="Arial" panose="020B0604020202020204" pitchFamily="34" charset="0"/>
              <a:buChar char="•"/>
            </a:pPr>
            <a:r>
              <a:rPr lang="en-US" dirty="0"/>
              <a:t>Please also review the Important Medicare Information on the Annual Enrollment webpage, then join us for the Medicare information session on Wednesday October 26th.</a:t>
            </a:r>
          </a:p>
        </p:txBody>
      </p:sp>
      <p:sp>
        <p:nvSpPr>
          <p:cNvPr id="4" name="Slide Number Placeholder 3"/>
          <p:cNvSpPr>
            <a:spLocks noGrp="1"/>
          </p:cNvSpPr>
          <p:nvPr>
            <p:ph type="sldNum" sz="quarter" idx="5"/>
          </p:nvPr>
        </p:nvSpPr>
        <p:spPr/>
        <p:txBody>
          <a:bodyPr/>
          <a:lstStyle/>
          <a:p>
            <a:fld id="{50A48097-7A11-4C6C-8B57-0220C353B7A3}" type="slidenum">
              <a:rPr lang="en-US" smtClean="0"/>
              <a:t>16</a:t>
            </a:fld>
            <a:endParaRPr lang="en-US" dirty="0"/>
          </a:p>
        </p:txBody>
      </p:sp>
    </p:spTree>
    <p:extLst>
      <p:ext uri="{BB962C8B-B14F-4D97-AF65-F5344CB8AC3E}">
        <p14:creationId xmlns:p14="http://schemas.microsoft.com/office/powerpoint/2010/main" val="511779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Now</a:t>
            </a:r>
            <a:r>
              <a:rPr lang="en-US" baseline="0" dirty="0"/>
              <a:t> let’s take a few moments to review your dental plan with Superior Dental.  Your plan uses the Superior dental network. While the benefits appear to be the same both in and out of network, by using an in-network dentist you can avoid balance billing.  Balance billing means that a dentist may bill you for the difference between what they charge and what the dental plan considers to be an allowable charge for that service.</a:t>
            </a:r>
          </a:p>
          <a:p>
            <a:r>
              <a:rPr lang="en-US" baseline="0" dirty="0"/>
              <a:t>Under your plan, preventive services are covered in full and not subject to deductible.  Basic and major services are subject to the  deductible. Once your deductible is met, the plan will pay 80% for basic services such as fillings and root canals and 50% for major services like a crown or dentures.  The maximum benefit available for the dental plan is $1500 per person per year.  </a:t>
            </a:r>
          </a:p>
          <a:p>
            <a:endParaRPr lang="en-US" baseline="0" dirty="0"/>
          </a:p>
          <a:p>
            <a:r>
              <a:rPr lang="en-US" baseline="0" dirty="0"/>
              <a:t>Orthodontia is covered for dependent children up to age 19 and is subject to the  deductible.  The play will cover 50% of orthodontia cost up to $1000 over the lifetime of coverage.  The orthodontia maximum is separate from the  maximum benefit.</a:t>
            </a:r>
            <a:endParaRPr lang="en-US" dirty="0"/>
          </a:p>
        </p:txBody>
      </p:sp>
      <p:sp>
        <p:nvSpPr>
          <p:cNvPr id="4" name="Slide Number Placeholder 3"/>
          <p:cNvSpPr>
            <a:spLocks noGrp="1"/>
          </p:cNvSpPr>
          <p:nvPr>
            <p:ph type="sldNum" sz="quarter" idx="10"/>
          </p:nvPr>
        </p:nvSpPr>
        <p:spPr/>
        <p:txBody>
          <a:bodyPr/>
          <a:lstStyle/>
          <a:p>
            <a:fld id="{50A48097-7A11-4C6C-8B57-0220C353B7A3}" type="slidenum">
              <a:rPr lang="en-US" smtClean="0"/>
              <a:t>17</a:t>
            </a:fld>
            <a:endParaRPr lang="en-US" dirty="0"/>
          </a:p>
        </p:txBody>
      </p:sp>
    </p:spTree>
    <p:extLst>
      <p:ext uri="{BB962C8B-B14F-4D97-AF65-F5344CB8AC3E}">
        <p14:creationId xmlns:p14="http://schemas.microsoft.com/office/powerpoint/2010/main" val="3296691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aseline="0" dirty="0"/>
              <a:t>Your vision benefits are provided through the Anthem Blue Vision plan.  The vision plan provides coverage for “materials only”.  The vision exam is </a:t>
            </a:r>
            <a:r>
              <a:rPr lang="en-US" b="0" i="1" baseline="0" dirty="0"/>
              <a:t>not covered </a:t>
            </a:r>
            <a:r>
              <a:rPr lang="en-US" baseline="0" dirty="0"/>
              <a:t>under the vison plan but is covered under the Anthem medical plan as a preventive service.   </a:t>
            </a:r>
          </a:p>
          <a:p>
            <a:endParaRPr lang="en-US" baseline="0" dirty="0"/>
          </a:p>
          <a:p>
            <a:r>
              <a:rPr lang="en-US" baseline="0" dirty="0"/>
              <a:t>Under the vision plan, your benefits are significantly better if you utilize a network provider. By using a Blue Vision provider, you pay a $15 copay for lenses, you have a $130 allowance for frames or a $130 allowance for contact lenses. The plan also provides additional discounts for amounts over the allowance.   </a:t>
            </a:r>
          </a:p>
          <a:p>
            <a:endParaRPr lang="en-US" baseline="0" dirty="0"/>
          </a:p>
          <a:p>
            <a:r>
              <a:rPr lang="en-US" baseline="0" dirty="0"/>
              <a:t>If you utilize a vision provider outside of the network, the plan will reimburse you up to the allowable amounts listed on the chart here.  </a:t>
            </a:r>
            <a:endParaRPr lang="en-US" dirty="0"/>
          </a:p>
        </p:txBody>
      </p:sp>
      <p:sp>
        <p:nvSpPr>
          <p:cNvPr id="4" name="Slide Number Placeholder 3"/>
          <p:cNvSpPr>
            <a:spLocks noGrp="1"/>
          </p:cNvSpPr>
          <p:nvPr>
            <p:ph type="sldNum" sz="quarter" idx="10"/>
          </p:nvPr>
        </p:nvSpPr>
        <p:spPr/>
        <p:txBody>
          <a:bodyPr/>
          <a:lstStyle/>
          <a:p>
            <a:fld id="{50A48097-7A11-4C6C-8B57-0220C353B7A3}" type="slidenum">
              <a:rPr lang="en-US" smtClean="0"/>
              <a:t>18</a:t>
            </a:fld>
            <a:endParaRPr lang="en-US" dirty="0"/>
          </a:p>
        </p:txBody>
      </p:sp>
    </p:spTree>
    <p:extLst>
      <p:ext uri="{BB962C8B-B14F-4D97-AF65-F5344CB8AC3E}">
        <p14:creationId xmlns:p14="http://schemas.microsoft.com/office/powerpoint/2010/main" val="3296691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rates for vision and dental coverages will remain the same and are not increasing.   Please take a moment to review the 2023 rates on this slide (HOLD 5 SECONDS – DO NOT READ RATES)</a:t>
            </a:r>
          </a:p>
          <a:p>
            <a:endParaRPr lang="en-US" dirty="0"/>
          </a:p>
        </p:txBody>
      </p:sp>
      <p:sp>
        <p:nvSpPr>
          <p:cNvPr id="4" name="Slide Number Placeholder 3"/>
          <p:cNvSpPr>
            <a:spLocks noGrp="1"/>
          </p:cNvSpPr>
          <p:nvPr>
            <p:ph type="sldNum" sz="quarter" idx="10"/>
          </p:nvPr>
        </p:nvSpPr>
        <p:spPr/>
        <p:txBody>
          <a:bodyPr/>
          <a:lstStyle/>
          <a:p>
            <a:fld id="{50A48097-7A11-4C6C-8B57-0220C353B7A3}" type="slidenum">
              <a:rPr lang="en-US" smtClean="0"/>
              <a:t>19</a:t>
            </a:fld>
            <a:endParaRPr lang="en-US" dirty="0"/>
          </a:p>
        </p:txBody>
      </p:sp>
    </p:spTree>
    <p:extLst>
      <p:ext uri="{BB962C8B-B14F-4D97-AF65-F5344CB8AC3E}">
        <p14:creationId xmlns:p14="http://schemas.microsoft.com/office/powerpoint/2010/main" val="215048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covers 2023 Annual Enrollment, what you need to know, an overview of benefits, what you need to do and when.</a:t>
            </a:r>
          </a:p>
          <a:p>
            <a:endParaRPr lang="en-US" dirty="0"/>
          </a:p>
        </p:txBody>
      </p:sp>
      <p:sp>
        <p:nvSpPr>
          <p:cNvPr id="4" name="Slide Number Placeholder 3"/>
          <p:cNvSpPr>
            <a:spLocks noGrp="1"/>
          </p:cNvSpPr>
          <p:nvPr>
            <p:ph type="sldNum" sz="quarter" idx="5"/>
          </p:nvPr>
        </p:nvSpPr>
        <p:spPr/>
        <p:txBody>
          <a:bodyPr/>
          <a:lstStyle/>
          <a:p>
            <a:fld id="{84617D50-FC9C-1F48-BCD4-189873880A4D}" type="slidenum">
              <a:rPr lang="en-US" smtClean="0"/>
              <a:t>2</a:t>
            </a:fld>
            <a:endParaRPr lang="en-US"/>
          </a:p>
        </p:txBody>
      </p:sp>
    </p:spTree>
    <p:extLst>
      <p:ext uri="{BB962C8B-B14F-4D97-AF65-F5344CB8AC3E}">
        <p14:creationId xmlns:p14="http://schemas.microsoft.com/office/powerpoint/2010/main" val="166522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For employees </a:t>
            </a:r>
            <a:r>
              <a:rPr lang="en-US" i="1" dirty="0"/>
              <a:t>not </a:t>
            </a:r>
            <a:r>
              <a:rPr lang="en-US" dirty="0"/>
              <a:t>enrolling in Wittenberg’s High Deductible Health Plan or Medicare eligible employees not contributing to an HSA, a Healthcare Flexible spending account or FSA through Chard Snyder is available.  A healthcare FSA allows you to pay for eligible medical, prescription, dental or vision expenses not covered by an insurance plan with pre-tax dollars.  Your full  healthcare FSA election amount is available January 1</a:t>
            </a:r>
            <a:r>
              <a:rPr lang="en-US" baseline="30000" dirty="0"/>
              <a:t>st</a:t>
            </a:r>
            <a:r>
              <a:rPr lang="en-US" dirty="0"/>
              <a:t> .   Unlike the HSA, FSAs have a “Use It or Lose It” rule whereby unused funds are forfeited at the end of the plan year with the exception of a $610 carryover amount.</a:t>
            </a:r>
          </a:p>
          <a:p>
            <a:endParaRPr lang="en-US" dirty="0"/>
          </a:p>
          <a:p>
            <a:r>
              <a:rPr lang="en-US" dirty="0"/>
              <a:t>A Limited Purpose FSA is available for employees who are enrolled in the High Deductible Health Plan but want to make additional pretax contributions to be used for </a:t>
            </a:r>
            <a:r>
              <a:rPr lang="en-US" b="1" i="1" dirty="0"/>
              <a:t>dental and vision expenses only</a:t>
            </a:r>
            <a:r>
              <a:rPr lang="en-US" dirty="0"/>
              <a:t>.  Like the full service healthcare FSA, the full  election amount is available January 1</a:t>
            </a:r>
            <a:r>
              <a:rPr lang="en-US" baseline="30000" dirty="0"/>
              <a:t>st</a:t>
            </a:r>
            <a:r>
              <a:rPr lang="en-US" dirty="0"/>
              <a:t> and the $610 carryover amount is available.  Unused Limited FSA amounts over $610 are forfeited.  </a:t>
            </a:r>
          </a:p>
          <a:p>
            <a:endParaRPr lang="en-US" dirty="0"/>
          </a:p>
          <a:p>
            <a:r>
              <a:rPr lang="en-US" dirty="0"/>
              <a:t>Dependent Care FSA allows you to use  pre-tax dollars for the care of a child or elder care.  Anyone with eligible dependents can enroll in the dependent care FSA (it is not tied to the medical plan).  The Dependent Care FSA does not have a carryover allowance and you must have the money in your account in order to be reimbursed for your expenses.</a:t>
            </a:r>
          </a:p>
          <a:p>
            <a:endParaRPr lang="en-US" dirty="0"/>
          </a:p>
        </p:txBody>
      </p:sp>
      <p:sp>
        <p:nvSpPr>
          <p:cNvPr id="4" name="Slide Number Placeholder 3"/>
          <p:cNvSpPr>
            <a:spLocks noGrp="1"/>
          </p:cNvSpPr>
          <p:nvPr>
            <p:ph type="sldNum" sz="quarter" idx="10"/>
          </p:nvPr>
        </p:nvSpPr>
        <p:spPr/>
        <p:txBody>
          <a:bodyPr/>
          <a:lstStyle/>
          <a:p>
            <a:fld id="{50A48097-7A11-4C6C-8B57-0220C353B7A3}" type="slidenum">
              <a:rPr lang="en-US" smtClean="0"/>
              <a:t>20</a:t>
            </a:fld>
            <a:endParaRPr lang="en-US" dirty="0"/>
          </a:p>
        </p:txBody>
      </p:sp>
    </p:spTree>
    <p:extLst>
      <p:ext uri="{BB962C8B-B14F-4D97-AF65-F5344CB8AC3E}">
        <p14:creationId xmlns:p14="http://schemas.microsoft.com/office/powerpoint/2010/main" val="3378135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Wittenberg provides all benefit eligible employees with Basic life and AD&amp;D insurances at 1.5x  base salary.  You have the option to purchase additional “voluntary Life Insurance” coverage for yourself, spouse and dependents, as well.   Rates for supplemental coverages are based on your age and can be found on the 2023 Benefit Rate Sheet on the  enrollment webpage. </a:t>
            </a:r>
          </a:p>
        </p:txBody>
      </p:sp>
      <p:sp>
        <p:nvSpPr>
          <p:cNvPr id="4" name="Slide Number Placeholder 3"/>
          <p:cNvSpPr>
            <a:spLocks noGrp="1"/>
          </p:cNvSpPr>
          <p:nvPr>
            <p:ph type="sldNum" sz="quarter" idx="10"/>
          </p:nvPr>
        </p:nvSpPr>
        <p:spPr/>
        <p:txBody>
          <a:bodyPr/>
          <a:lstStyle/>
          <a:p>
            <a:fld id="{50A48097-7A11-4C6C-8B57-0220C353B7A3}" type="slidenum">
              <a:rPr lang="en-US" smtClean="0"/>
              <a:t>21</a:t>
            </a:fld>
            <a:endParaRPr lang="en-US" dirty="0"/>
          </a:p>
        </p:txBody>
      </p:sp>
    </p:spTree>
    <p:extLst>
      <p:ext uri="{BB962C8B-B14F-4D97-AF65-F5344CB8AC3E}">
        <p14:creationId xmlns:p14="http://schemas.microsoft.com/office/powerpoint/2010/main" val="1718430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Employee Assistance Program is provided to you and your dependents at no cost to you.  These benefits are provided through our MetLife relationship through Lifeworks.  Some of the support tools available to assist you are:</a:t>
            </a:r>
          </a:p>
          <a:p>
            <a:endParaRPr lang="en-US" dirty="0"/>
          </a:p>
          <a:p>
            <a:pPr marL="171450" indent="-171450">
              <a:buFont typeface="Arial" panose="020B0604020202020204" pitchFamily="34" charset="0"/>
              <a:buChar char="•"/>
            </a:pPr>
            <a:r>
              <a:rPr lang="en-US" dirty="0"/>
              <a:t>Locating childcare and or elder care services</a:t>
            </a:r>
          </a:p>
          <a:p>
            <a:pPr marL="171450" indent="-171450">
              <a:buFont typeface="Arial" panose="020B0604020202020204" pitchFamily="34" charset="0"/>
              <a:buChar char="•"/>
            </a:pPr>
            <a:r>
              <a:rPr lang="en-US" dirty="0"/>
              <a:t>Financial and legal counseling</a:t>
            </a:r>
          </a:p>
          <a:p>
            <a:pPr marL="171450" indent="-171450">
              <a:buFont typeface="Arial" panose="020B0604020202020204" pitchFamily="34" charset="0"/>
              <a:buChar char="•"/>
            </a:pPr>
            <a:r>
              <a:rPr lang="en-US" dirty="0"/>
              <a:t>Assistance with substance abuse</a:t>
            </a:r>
          </a:p>
          <a:p>
            <a:endParaRPr lang="en-US" dirty="0"/>
          </a:p>
          <a:p>
            <a:r>
              <a:rPr lang="en-US" dirty="0"/>
              <a:t>These are just a few of the topics for which the Employee Assistance Program can help you and your family.</a:t>
            </a:r>
          </a:p>
          <a:p>
            <a:endParaRPr lang="en-US" dirty="0"/>
          </a:p>
        </p:txBody>
      </p:sp>
      <p:sp>
        <p:nvSpPr>
          <p:cNvPr id="4" name="Slide Number Placeholder 3"/>
          <p:cNvSpPr>
            <a:spLocks noGrp="1"/>
          </p:cNvSpPr>
          <p:nvPr>
            <p:ph type="sldNum" sz="quarter" idx="10"/>
          </p:nvPr>
        </p:nvSpPr>
        <p:spPr/>
        <p:txBody>
          <a:bodyPr/>
          <a:lstStyle/>
          <a:p>
            <a:fld id="{84617D50-FC9C-1F48-BCD4-189873880A4D}" type="slidenum">
              <a:rPr lang="en-US" smtClean="0"/>
              <a:t>22</a:t>
            </a:fld>
            <a:endParaRPr lang="en-US"/>
          </a:p>
        </p:txBody>
      </p:sp>
    </p:spTree>
    <p:extLst>
      <p:ext uri="{BB962C8B-B14F-4D97-AF65-F5344CB8AC3E}">
        <p14:creationId xmlns:p14="http://schemas.microsoft.com/office/powerpoint/2010/main" val="2446362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have benefit related question please contact the Benefit Resource Center or DeAnna Sullivan in Human Resources.</a:t>
            </a:r>
          </a:p>
        </p:txBody>
      </p:sp>
      <p:sp>
        <p:nvSpPr>
          <p:cNvPr id="4" name="Slide Number Placeholder 3"/>
          <p:cNvSpPr>
            <a:spLocks noGrp="1"/>
          </p:cNvSpPr>
          <p:nvPr>
            <p:ph type="sldNum" sz="quarter" idx="10"/>
          </p:nvPr>
        </p:nvSpPr>
        <p:spPr/>
        <p:txBody>
          <a:bodyPr/>
          <a:lstStyle/>
          <a:p>
            <a:fld id="{84617D50-FC9C-1F48-BCD4-189873880A4D}" type="slidenum">
              <a:rPr lang="en-US" smtClean="0"/>
              <a:t>23</a:t>
            </a:fld>
            <a:endParaRPr lang="en-US"/>
          </a:p>
        </p:txBody>
      </p:sp>
    </p:spTree>
    <p:extLst>
      <p:ext uri="{BB962C8B-B14F-4D97-AF65-F5344CB8AC3E}">
        <p14:creationId xmlns:p14="http://schemas.microsoft.com/office/powerpoint/2010/main" val="2437750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57200" lvl="1" indent="0">
              <a:buNone/>
            </a:pPr>
            <a:endParaRPr lang="en-US" dirty="0"/>
          </a:p>
          <a:p>
            <a:pPr marL="171450" indent="-171450">
              <a:buFont typeface="Arial" panose="020B0604020202020204" pitchFamily="34" charset="0"/>
              <a:buChar char="•"/>
            </a:pPr>
            <a:r>
              <a:rPr lang="en-US" dirty="0"/>
              <a:t>If you want to make benefit elections or changes visit the Annual Enrollment webpage. The Annual Enrollment webpage is your go-to resource for all things Annual Enrollment!  Information, forms, links, helpful documents, and resources needed to complete your enrollment are located there..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Enroll in your benefits during the Annual Enrollment period from October 24</a:t>
            </a:r>
            <a:r>
              <a:rPr lang="en-US" baseline="30000" dirty="0"/>
              <a:t>th</a:t>
            </a:r>
            <a:r>
              <a:rPr lang="en-US" dirty="0"/>
              <a:t> to November 4</a:t>
            </a:r>
            <a:r>
              <a:rPr lang="en-US" baseline="30000" dirty="0"/>
              <a:t>th</a:t>
            </a:r>
            <a:r>
              <a:rPr lang="en-US" dirty="0"/>
              <a:t> . </a:t>
            </a:r>
          </a:p>
          <a:p>
            <a:pPr marL="171450" indent="-171450">
              <a:buFont typeface="Arial" panose="020B0604020202020204" pitchFamily="34" charset="0"/>
              <a:buChar char="•"/>
            </a:pPr>
            <a:r>
              <a:rPr lang="en-US" dirty="0"/>
              <a:t>Please join us for the annual enrollment ‘Open House’ on Thursday October 27</a:t>
            </a:r>
            <a:r>
              <a:rPr lang="en-US" baseline="30000" dirty="0"/>
              <a:t>th</a:t>
            </a:r>
            <a:r>
              <a:rPr lang="en-US" dirty="0"/>
              <a:t> between 8a and 5p in the Benham Pence Student Center, Alumni Room</a:t>
            </a:r>
          </a:p>
          <a:p>
            <a:pPr marL="171450" indent="-171450">
              <a:buFont typeface="Arial" panose="020B0604020202020204" pitchFamily="34" charset="0"/>
              <a:buChar char="•"/>
            </a:pPr>
            <a:r>
              <a:rPr lang="en-US" dirty="0"/>
              <a:t>Medicare eligible, or nearly eligible, employees please join us for the ‘Medicare Information’ session on Wednesday October 26</a:t>
            </a:r>
            <a:r>
              <a:rPr lang="en-US" baseline="30000" dirty="0"/>
              <a:t>th</a:t>
            </a:r>
            <a:r>
              <a:rPr lang="en-US" dirty="0"/>
              <a:t> from 10a to 12 noon also in the Benham Pence Student Center, Alumni Room.  Go to the Annual Enrollment webpage to sign up and reserve your spot.</a:t>
            </a:r>
          </a:p>
        </p:txBody>
      </p:sp>
      <p:sp>
        <p:nvSpPr>
          <p:cNvPr id="4" name="Slide Number Placeholder 3"/>
          <p:cNvSpPr>
            <a:spLocks noGrp="1"/>
          </p:cNvSpPr>
          <p:nvPr>
            <p:ph type="sldNum" sz="quarter" idx="10"/>
          </p:nvPr>
        </p:nvSpPr>
        <p:spPr/>
        <p:txBody>
          <a:bodyPr/>
          <a:lstStyle/>
          <a:p>
            <a:fld id="{50A48097-7A11-4C6C-8B57-0220C353B7A3}" type="slidenum">
              <a:rPr lang="en-US" smtClean="0"/>
              <a:t>24</a:t>
            </a:fld>
            <a:endParaRPr lang="en-US" dirty="0"/>
          </a:p>
        </p:txBody>
      </p:sp>
    </p:spTree>
    <p:extLst>
      <p:ext uri="{BB962C8B-B14F-4D97-AF65-F5344CB8AC3E}">
        <p14:creationId xmlns:p14="http://schemas.microsoft.com/office/powerpoint/2010/main" val="3781961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457200" lvl="1" indent="0">
              <a:buNone/>
            </a:pPr>
            <a:endParaRPr lang="en-US" dirty="0"/>
          </a:p>
        </p:txBody>
      </p:sp>
      <p:sp>
        <p:nvSpPr>
          <p:cNvPr id="4" name="Slide Number Placeholder 3"/>
          <p:cNvSpPr>
            <a:spLocks noGrp="1"/>
          </p:cNvSpPr>
          <p:nvPr>
            <p:ph type="sldNum" sz="quarter" idx="10"/>
          </p:nvPr>
        </p:nvSpPr>
        <p:spPr/>
        <p:txBody>
          <a:bodyPr/>
          <a:lstStyle/>
          <a:p>
            <a:fld id="{50A48097-7A11-4C6C-8B57-0220C353B7A3}" type="slidenum">
              <a:rPr lang="en-US" smtClean="0"/>
              <a:t>25</a:t>
            </a:fld>
            <a:endParaRPr lang="en-US" dirty="0"/>
          </a:p>
        </p:txBody>
      </p:sp>
    </p:spTree>
    <p:extLst>
      <p:ext uri="{BB962C8B-B14F-4D97-AF65-F5344CB8AC3E}">
        <p14:creationId xmlns:p14="http://schemas.microsoft.com/office/powerpoint/2010/main" val="2106917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Annual enrollment is the time of year for you to review your health and welfare benefits and to make any necessary changes for the upcoming calendar year.</a:t>
            </a:r>
          </a:p>
          <a:p>
            <a:endParaRPr lang="en-US" dirty="0"/>
          </a:p>
          <a:p>
            <a:r>
              <a:rPr lang="en-US" dirty="0"/>
              <a:t>Your Health &amp; Welfare benefits affected by annual enrollment are:</a:t>
            </a:r>
          </a:p>
          <a:p>
            <a:pPr marL="171450" indent="-171450">
              <a:buFont typeface="Arial" panose="020B0604020202020204" pitchFamily="34" charset="0"/>
              <a:buChar char="•"/>
            </a:pPr>
            <a:r>
              <a:rPr lang="en-US" dirty="0"/>
              <a:t>Medical and prescription drugs</a:t>
            </a:r>
          </a:p>
          <a:p>
            <a:pPr marL="171450" indent="-171450">
              <a:buFont typeface="Arial" panose="020B0604020202020204" pitchFamily="34" charset="0"/>
              <a:buChar char="•"/>
            </a:pPr>
            <a:r>
              <a:rPr lang="en-US" dirty="0"/>
              <a:t>Health Savings Account</a:t>
            </a:r>
          </a:p>
          <a:p>
            <a:pPr marL="171450" indent="-171450">
              <a:buFont typeface="Arial" panose="020B0604020202020204" pitchFamily="34" charset="0"/>
              <a:buChar char="•"/>
            </a:pPr>
            <a:r>
              <a:rPr lang="en-US" dirty="0"/>
              <a:t>Dental</a:t>
            </a:r>
          </a:p>
          <a:p>
            <a:pPr marL="171450" indent="-171450">
              <a:buFont typeface="Arial" panose="020B0604020202020204" pitchFamily="34" charset="0"/>
              <a:buChar char="•"/>
            </a:pPr>
            <a:r>
              <a:rPr lang="en-US" dirty="0"/>
              <a:t>Vision</a:t>
            </a:r>
          </a:p>
          <a:p>
            <a:pPr marL="171450" indent="-171450">
              <a:buFont typeface="Arial" panose="020B0604020202020204" pitchFamily="34" charset="0"/>
              <a:buChar char="•"/>
            </a:pPr>
            <a:r>
              <a:rPr lang="en-US" dirty="0"/>
              <a:t>Flexible Spending Accounts</a:t>
            </a:r>
          </a:p>
          <a:p>
            <a:pPr marL="171450" indent="-171450">
              <a:buFont typeface="Arial" panose="020B0604020202020204" pitchFamily="34" charset="0"/>
              <a:buChar char="•"/>
            </a:pPr>
            <a:r>
              <a:rPr lang="en-US" dirty="0"/>
              <a:t>Supplemental Life Insurances</a:t>
            </a:r>
          </a:p>
        </p:txBody>
      </p:sp>
      <p:sp>
        <p:nvSpPr>
          <p:cNvPr id="4" name="Slide Number Placeholder 3"/>
          <p:cNvSpPr>
            <a:spLocks noGrp="1"/>
          </p:cNvSpPr>
          <p:nvPr>
            <p:ph type="sldNum" sz="quarter" idx="5"/>
          </p:nvPr>
        </p:nvSpPr>
        <p:spPr/>
        <p:txBody>
          <a:bodyPr/>
          <a:lstStyle/>
          <a:p>
            <a:fld id="{84617D50-FC9C-1F48-BCD4-189873880A4D}" type="slidenum">
              <a:rPr lang="en-US" smtClean="0"/>
              <a:t>3</a:t>
            </a:fld>
            <a:endParaRPr lang="en-US"/>
          </a:p>
        </p:txBody>
      </p:sp>
    </p:spTree>
    <p:extLst>
      <p:ext uri="{BB962C8B-B14F-4D97-AF65-F5344CB8AC3E}">
        <p14:creationId xmlns:p14="http://schemas.microsoft.com/office/powerpoint/2010/main" val="201119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It is important to note that Annual Enrollment is the only time of year that you can make changes to your health &amp; welfare benefit elections unless you experience a qualified life event.</a:t>
            </a:r>
          </a:p>
          <a:p>
            <a:endParaRPr lang="en-US" dirty="0"/>
          </a:p>
          <a:p>
            <a:r>
              <a:rPr lang="en-US" dirty="0"/>
              <a:t>Some examples of qualified life events are:</a:t>
            </a:r>
          </a:p>
          <a:p>
            <a:pPr marL="171450" indent="-171450">
              <a:buFont typeface="Arial" panose="020B0604020202020204" pitchFamily="34" charset="0"/>
              <a:buChar char="•"/>
            </a:pPr>
            <a:r>
              <a:rPr lang="en-US" dirty="0"/>
              <a:t>Birth or adoption of a child</a:t>
            </a:r>
          </a:p>
          <a:p>
            <a:pPr marL="171450" indent="-171450">
              <a:buFont typeface="Arial" panose="020B0604020202020204" pitchFamily="34" charset="0"/>
              <a:buChar char="•"/>
            </a:pPr>
            <a:r>
              <a:rPr lang="en-US" dirty="0"/>
              <a:t>Marriage</a:t>
            </a:r>
          </a:p>
          <a:p>
            <a:pPr marL="171450" indent="-171450">
              <a:buFont typeface="Arial" panose="020B0604020202020204" pitchFamily="34" charset="0"/>
              <a:buChar char="•"/>
            </a:pPr>
            <a:r>
              <a:rPr lang="en-US" dirty="0"/>
              <a:t>Divorce or legal separation</a:t>
            </a:r>
          </a:p>
          <a:p>
            <a:pPr marL="171450" indent="-171450">
              <a:buFont typeface="Arial" panose="020B0604020202020204" pitchFamily="34" charset="0"/>
              <a:buChar char="•"/>
            </a:pPr>
            <a:endParaRPr lang="en-US" dirty="0"/>
          </a:p>
          <a:p>
            <a:r>
              <a:rPr lang="en-US" dirty="0"/>
              <a:t>If you experience a qualified life event, please note that you only have 31 days from the date of the event to make changes to your benefit elections.</a:t>
            </a:r>
          </a:p>
          <a:p>
            <a:endParaRPr lang="en-US" dirty="0"/>
          </a:p>
          <a:p>
            <a:r>
              <a:rPr lang="en-US" dirty="0"/>
              <a:t>Be sure to carefully review this information in the 2023 Benefits Guide and other annual enrollment information posted on the Wittenberg website.  </a:t>
            </a:r>
          </a:p>
          <a:p>
            <a:endParaRPr lang="en-US" dirty="0"/>
          </a:p>
        </p:txBody>
      </p:sp>
      <p:sp>
        <p:nvSpPr>
          <p:cNvPr id="4" name="Slide Number Placeholder 3"/>
          <p:cNvSpPr>
            <a:spLocks noGrp="1"/>
          </p:cNvSpPr>
          <p:nvPr>
            <p:ph type="sldNum" sz="quarter" idx="10"/>
          </p:nvPr>
        </p:nvSpPr>
        <p:spPr/>
        <p:txBody>
          <a:bodyPr/>
          <a:lstStyle/>
          <a:p>
            <a:fld id="{84617D50-FC9C-1F48-BCD4-189873880A4D}" type="slidenum">
              <a:rPr lang="en-US" smtClean="0"/>
              <a:t>4</a:t>
            </a:fld>
            <a:endParaRPr lang="en-US"/>
          </a:p>
        </p:txBody>
      </p:sp>
    </p:spTree>
    <p:extLst>
      <p:ext uri="{BB962C8B-B14F-4D97-AF65-F5344CB8AC3E}">
        <p14:creationId xmlns:p14="http://schemas.microsoft.com/office/powerpoint/2010/main" val="180482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 benefit premiums and plan deductibles are increasing in 2023.  The deductibles will go from $2,800 to $3,000 for the ‘employee only’ coverage level and from $5,600 to $6,000 for all other coverage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HSA and FSA IRS contribution limits have been adjusted for inflation.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are not premium increases or plan design changes for dental, vision, or supplemental life insurances.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sz="12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84617D50-FC9C-1F48-BCD4-189873880A4D}" type="slidenum">
              <a:rPr lang="en-US" smtClean="0"/>
              <a:t>5</a:t>
            </a:fld>
            <a:endParaRPr lang="en-US"/>
          </a:p>
        </p:txBody>
      </p:sp>
    </p:spTree>
    <p:extLst>
      <p:ext uri="{BB962C8B-B14F-4D97-AF65-F5344CB8AC3E}">
        <p14:creationId xmlns:p14="http://schemas.microsoft.com/office/powerpoint/2010/main" val="209852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Annual enrollment will begin October 24</a:t>
            </a:r>
            <a:r>
              <a:rPr lang="en-US" baseline="30000" dirty="0"/>
              <a:t>th</a:t>
            </a:r>
            <a:r>
              <a:rPr lang="en-US" dirty="0"/>
              <a:t> and end November 4</a:t>
            </a:r>
            <a:r>
              <a:rPr lang="en-US" baseline="30000" dirty="0"/>
              <a:t>th</a:t>
            </a:r>
            <a:r>
              <a:rPr lang="en-US" dirty="0"/>
              <a:t> </a:t>
            </a:r>
          </a:p>
          <a:p>
            <a:endParaRPr lang="en-US" dirty="0"/>
          </a:p>
          <a:p>
            <a:r>
              <a:rPr lang="en-US" dirty="0"/>
              <a:t>If you do not want to make any changes and you do not want to participate in a Flexible Spending Account you don’t need to do anything.  Your current 2022 elections will roll over into 2023.</a:t>
            </a:r>
          </a:p>
          <a:p>
            <a:endParaRPr lang="en-US" dirty="0"/>
          </a:p>
          <a:p>
            <a:r>
              <a:rPr lang="en-US" dirty="0"/>
              <a:t>If you want to newly enroll, make changes, or end benefits OR if you want to participate in a Flexible Spending Account, you will need to make these elections during this Annual Enrollment period.</a:t>
            </a:r>
          </a:p>
          <a:p>
            <a:r>
              <a:rPr lang="en-US" dirty="0"/>
              <a:t> </a:t>
            </a:r>
          </a:p>
          <a:p>
            <a:r>
              <a:rPr lang="en-US" dirty="0"/>
              <a:t>The Benefits Guide is posted on the Wittenberg website as well as the enrollment form and additional information.  </a:t>
            </a:r>
          </a:p>
          <a:p>
            <a:endParaRPr lang="en-US" dirty="0"/>
          </a:p>
          <a:p>
            <a:endParaRPr lang="en-US" dirty="0"/>
          </a:p>
        </p:txBody>
      </p:sp>
      <p:sp>
        <p:nvSpPr>
          <p:cNvPr id="4" name="Slide Number Placeholder 3"/>
          <p:cNvSpPr>
            <a:spLocks noGrp="1"/>
          </p:cNvSpPr>
          <p:nvPr>
            <p:ph type="sldNum" sz="quarter" idx="10"/>
          </p:nvPr>
        </p:nvSpPr>
        <p:spPr/>
        <p:txBody>
          <a:bodyPr/>
          <a:lstStyle/>
          <a:p>
            <a:fld id="{84617D50-FC9C-1F48-BCD4-189873880A4D}" type="slidenum">
              <a:rPr lang="en-US" smtClean="0"/>
              <a:t>6</a:t>
            </a:fld>
            <a:endParaRPr lang="en-US"/>
          </a:p>
        </p:txBody>
      </p:sp>
    </p:spTree>
    <p:extLst>
      <p:ext uri="{BB962C8B-B14F-4D97-AF65-F5344CB8AC3E}">
        <p14:creationId xmlns:p14="http://schemas.microsoft.com/office/powerpoint/2010/main" val="196872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Before we discuss the medical</a:t>
            </a:r>
            <a:r>
              <a:rPr lang="en-US" baseline="0" dirty="0"/>
              <a:t> plan offerings, we’ve listed some common healthcare terms for you to review.  Please take a moment to read through these.  (stay on slide for 5 seconds.  Do not read the healthcare terms aloud).</a:t>
            </a:r>
            <a:endParaRPr lang="en-US" dirty="0"/>
          </a:p>
        </p:txBody>
      </p:sp>
      <p:sp>
        <p:nvSpPr>
          <p:cNvPr id="4" name="Slide Number Placeholder 3"/>
          <p:cNvSpPr>
            <a:spLocks noGrp="1"/>
          </p:cNvSpPr>
          <p:nvPr>
            <p:ph type="sldNum" sz="quarter" idx="10"/>
          </p:nvPr>
        </p:nvSpPr>
        <p:spPr/>
        <p:txBody>
          <a:bodyPr/>
          <a:lstStyle/>
          <a:p>
            <a:fld id="{50A48097-7A11-4C6C-8B57-0220C353B7A3}" type="slidenum">
              <a:rPr lang="en-US" smtClean="0"/>
              <a:t>7</a:t>
            </a:fld>
            <a:endParaRPr lang="en-US" dirty="0"/>
          </a:p>
        </p:txBody>
      </p:sp>
    </p:spTree>
    <p:extLst>
      <p:ext uri="{BB962C8B-B14F-4D97-AF65-F5344CB8AC3E}">
        <p14:creationId xmlns:p14="http://schemas.microsoft.com/office/powerpoint/2010/main" val="1942342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Additional healthcare terms are listed here for your review.   (Stay on slide for 5 seconds then proceed to next slide (do not read aloud).</a:t>
            </a:r>
          </a:p>
        </p:txBody>
      </p:sp>
      <p:sp>
        <p:nvSpPr>
          <p:cNvPr id="4" name="Slide Number Placeholder 3"/>
          <p:cNvSpPr>
            <a:spLocks noGrp="1"/>
          </p:cNvSpPr>
          <p:nvPr>
            <p:ph type="sldNum" sz="quarter" idx="10"/>
          </p:nvPr>
        </p:nvSpPr>
        <p:spPr/>
        <p:txBody>
          <a:bodyPr/>
          <a:lstStyle/>
          <a:p>
            <a:fld id="{50A48097-7A11-4C6C-8B57-0220C353B7A3}" type="slidenum">
              <a:rPr lang="en-US" smtClean="0"/>
              <a:t>8</a:t>
            </a:fld>
            <a:endParaRPr lang="en-US" dirty="0"/>
          </a:p>
        </p:txBody>
      </p:sp>
    </p:spTree>
    <p:extLst>
      <p:ext uri="{BB962C8B-B14F-4D97-AF65-F5344CB8AC3E}">
        <p14:creationId xmlns:p14="http://schemas.microsoft.com/office/powerpoint/2010/main" val="159264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t>Wittenberg will continue to offer employees a High Deductible Health plan with a Health Savings Account.</a:t>
            </a:r>
          </a:p>
          <a:p>
            <a:pPr marL="171450" indent="-171450">
              <a:buFont typeface="Arial" panose="020B0604020202020204" pitchFamily="34" charset="0"/>
              <a:buChar char="•"/>
            </a:pPr>
            <a:r>
              <a:rPr lang="en-US" altLang="en-US" dirty="0"/>
              <a:t>Under this plan, preventive services such as  physicals, mammograms, colonoscopies and </a:t>
            </a:r>
            <a:r>
              <a:rPr lang="en-US" altLang="en-US" i="1" dirty="0"/>
              <a:t>preventive</a:t>
            </a:r>
            <a:r>
              <a:rPr lang="en-US" altLang="en-US" dirty="0"/>
              <a:t> prescription drugs are covered in full.  </a:t>
            </a:r>
          </a:p>
          <a:p>
            <a:pPr marL="171450" indent="-171450">
              <a:buFont typeface="Arial" panose="020B0604020202020204" pitchFamily="34" charset="0"/>
              <a:buChar char="•"/>
            </a:pPr>
            <a:r>
              <a:rPr lang="en-US" altLang="en-US" dirty="0"/>
              <a:t>Under</a:t>
            </a:r>
            <a:r>
              <a:rPr lang="en-US" altLang="en-US" baseline="0" dirty="0"/>
              <a:t> this medical Plan, you </a:t>
            </a:r>
            <a:r>
              <a:rPr lang="en-US" altLang="en-US" dirty="0"/>
              <a:t>pay the full Anthem discounted cost for all other services and prescriptions until you meet your (embedded) deductible.  </a:t>
            </a:r>
          </a:p>
          <a:p>
            <a:pPr marL="171450" indent="-171450">
              <a:buFont typeface="Arial" panose="020B0604020202020204" pitchFamily="34" charset="0"/>
              <a:buChar char="•"/>
            </a:pPr>
            <a:r>
              <a:rPr lang="en-US" altLang="en-US" dirty="0"/>
              <a:t>Once your deductible has been met, the plan covers</a:t>
            </a:r>
            <a:r>
              <a:rPr lang="en-US" altLang="en-US" baseline="0" dirty="0"/>
              <a:t> all medical expenses in full and covers your prescriptions at a copay level </a:t>
            </a:r>
            <a:r>
              <a:rPr lang="en-US" altLang="en-US" dirty="0"/>
              <a:t>until your out-of-pocket maximum is met.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out-of-pocket maximum includes what you pay in deductible plus prescription co-pays and is $3500 per individual and $7000 per family.  Once you have reached the (embedded) out-of-pocket maximum, the plan will pay 100% for all services including prescription drugs.</a:t>
            </a:r>
            <a:endParaRPr lang="en-US" dirty="0"/>
          </a:p>
          <a:p>
            <a:pPr marL="171450" indent="-171450">
              <a:buFont typeface="Arial" panose="020B0604020202020204" pitchFamily="34" charset="0"/>
              <a:buChar char="•"/>
            </a:pPr>
            <a:r>
              <a:rPr lang="en-US" altLang="en-US" dirty="0"/>
              <a:t>This plan allows you to deposit money on a pre-tax basis into a Health Savings Account to offset your medical expenses.  On a pro-rated basis, Wittenberg</a:t>
            </a:r>
            <a:r>
              <a:rPr lang="en-US" altLang="en-US" baseline="0" dirty="0"/>
              <a:t> </a:t>
            </a:r>
            <a:r>
              <a:rPr lang="en-US" altLang="en-US" dirty="0"/>
              <a:t>will also deposit $650 for individual coverage and $1,300 for family coverage into your HSA for 2023.</a:t>
            </a:r>
          </a:p>
          <a:p>
            <a:pPr marL="171450" indent="-171450">
              <a:buFont typeface="Arial" panose="020B0604020202020204" pitchFamily="34" charset="0"/>
              <a:buChar char="•"/>
            </a:pPr>
            <a:r>
              <a:rPr lang="en-US" altLang="en-US" dirty="0"/>
              <a:t>The HDHP also offers benefits</a:t>
            </a:r>
            <a:r>
              <a:rPr lang="en-US" altLang="en-US" baseline="0" dirty="0"/>
              <a:t> if you choose a provider outside of the Blue Access network but you will have a higher deductible and out-of-pocket responsibility if you choose a non-network provider.  </a:t>
            </a:r>
          </a:p>
          <a:p>
            <a:pPr marL="171450" indent="-171450">
              <a:buFont typeface="Arial" panose="020B0604020202020204" pitchFamily="34" charset="0"/>
              <a:buChar char="•"/>
            </a:pPr>
            <a:r>
              <a:rPr lang="en-US" altLang="en-US" baseline="0" dirty="0"/>
              <a:t>Please refer to the Anthem Summary of Benefits on the Annual Enrollment webpage for more details.</a:t>
            </a:r>
          </a:p>
          <a:p>
            <a:endParaRPr lang="en-US" alt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50A48097-7A11-4C6C-8B57-0220C353B7A3}" type="slidenum">
              <a:rPr lang="en-US" smtClean="0"/>
              <a:t>9</a:t>
            </a:fld>
            <a:endParaRPr lang="en-US" dirty="0"/>
          </a:p>
        </p:txBody>
      </p:sp>
    </p:spTree>
    <p:extLst>
      <p:ext uri="{BB962C8B-B14F-4D97-AF65-F5344CB8AC3E}">
        <p14:creationId xmlns:p14="http://schemas.microsoft.com/office/powerpoint/2010/main" val="3712074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eneric Cov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762"/>
          <a:stretch/>
        </p:blipFill>
        <p:spPr>
          <a:xfrm>
            <a:off x="3388" y="-10160"/>
            <a:ext cx="12192000" cy="4778859"/>
          </a:xfrm>
          <a:prstGeom prst="rect">
            <a:avLst/>
          </a:prstGeom>
        </p:spPr>
      </p:pic>
      <p:sp>
        <p:nvSpPr>
          <p:cNvPr id="6" name="TextBox 5"/>
          <p:cNvSpPr txBox="1"/>
          <p:nvPr userDrawn="1"/>
        </p:nvSpPr>
        <p:spPr>
          <a:xfrm>
            <a:off x="184272" y="6553200"/>
            <a:ext cx="3168528" cy="184666"/>
          </a:xfrm>
          <a:prstGeom prst="rect">
            <a:avLst/>
          </a:prstGeom>
          <a:noFill/>
        </p:spPr>
        <p:txBody>
          <a:bodyPr wrap="square">
            <a:spAutoFit/>
          </a:bodyPr>
          <a:lstStyle/>
          <a:p>
            <a:pPr defTabSz="449505">
              <a:defRPr/>
            </a:pPr>
            <a:r>
              <a:rPr lang="en-US" sz="600" dirty="0">
                <a:solidFill>
                  <a:schemeClr val="tx1">
                    <a:lumMod val="50000"/>
                    <a:lumOff val="50000"/>
                  </a:schemeClr>
                </a:solidFill>
                <a:latin typeface="Arial" pitchFamily="34" charset="0"/>
                <a:ea typeface="ＭＳ Ｐゴシック" charset="-128"/>
                <a:cs typeface="Arial" pitchFamily="34" charset="0"/>
              </a:rPr>
              <a:t>© 2016 USI Insurance Services. All rights reserved.</a:t>
            </a:r>
          </a:p>
        </p:txBody>
      </p:sp>
      <p:pic>
        <p:nvPicPr>
          <p:cNvPr id="9" name="Picture 8" descr="USI LOGO_478x250.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90219" y="5442162"/>
            <a:ext cx="1431572" cy="562135"/>
          </a:xfrm>
          <a:prstGeom prst="rect">
            <a:avLst/>
          </a:prstGeom>
        </p:spPr>
      </p:pic>
      <p:cxnSp>
        <p:nvCxnSpPr>
          <p:cNvPr id="10" name="Straight Connector 9"/>
          <p:cNvCxnSpPr/>
          <p:nvPr userDrawn="1"/>
        </p:nvCxnSpPr>
        <p:spPr>
          <a:xfrm>
            <a:off x="2856412" y="5105401"/>
            <a:ext cx="0" cy="1216479"/>
          </a:xfrm>
          <a:prstGeom prst="line">
            <a:avLst/>
          </a:prstGeom>
          <a:ln>
            <a:solidFill>
              <a:srgbClr val="09549B"/>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3048000" y="5105401"/>
            <a:ext cx="9042400" cy="1343251"/>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775968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19201"/>
            <a:ext cx="53848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1"/>
            <a:ext cx="53848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45565235-FE78-4E6E-ADFB-07584CFA83B9}"/>
              </a:ext>
            </a:extLst>
          </p:cNvPr>
          <p:cNvSpPr>
            <a:spLocks noChangeArrowheads="1"/>
          </p:cNvSpPr>
          <p:nvPr userDrawn="1"/>
        </p:nvSpPr>
        <p:spPr bwMode="white">
          <a:xfrm>
            <a:off x="11277600" y="6479701"/>
            <a:ext cx="714655"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spTree>
    <p:extLst>
      <p:ext uri="{BB962C8B-B14F-4D97-AF65-F5344CB8AC3E}">
        <p14:creationId xmlns:p14="http://schemas.microsoft.com/office/powerpoint/2010/main" val="202820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43000"/>
            <a:ext cx="5386917"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782762"/>
            <a:ext cx="5386917" cy="39512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143000"/>
            <a:ext cx="5389033"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82762"/>
            <a:ext cx="5389033" cy="39512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2585FA6C-EA4C-4341-AF95-7EC5493D7F88}"/>
              </a:ext>
            </a:extLst>
          </p:cNvPr>
          <p:cNvSpPr>
            <a:spLocks noChangeArrowheads="1"/>
          </p:cNvSpPr>
          <p:nvPr userDrawn="1"/>
        </p:nvSpPr>
        <p:spPr bwMode="white">
          <a:xfrm>
            <a:off x="11277600" y="6479701"/>
            <a:ext cx="714655"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spTree>
    <p:extLst>
      <p:ext uri="{BB962C8B-B14F-4D97-AF65-F5344CB8AC3E}">
        <p14:creationId xmlns:p14="http://schemas.microsoft.com/office/powerpoint/2010/main" val="759975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8ABC76-8025-49B8-9086-D4638DE06CAB}"/>
              </a:ext>
            </a:extLst>
          </p:cNvPr>
          <p:cNvSpPr>
            <a:spLocks noChangeArrowheads="1"/>
          </p:cNvSpPr>
          <p:nvPr userDrawn="1"/>
        </p:nvSpPr>
        <p:spPr bwMode="white">
          <a:xfrm>
            <a:off x="11277600" y="6479701"/>
            <a:ext cx="714655"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spTree>
    <p:extLst>
      <p:ext uri="{BB962C8B-B14F-4D97-AF65-F5344CB8AC3E}">
        <p14:creationId xmlns:p14="http://schemas.microsoft.com/office/powerpoint/2010/main" val="1529562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825499"/>
          </a:xfrm>
          <a:prstGeom prst="rect">
            <a:avLst/>
          </a:prstGeo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3" y="838200"/>
            <a:ext cx="6815667" cy="518160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663700"/>
            <a:ext cx="4011084" cy="43561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Rectangle 9">
            <a:extLst>
              <a:ext uri="{FF2B5EF4-FFF2-40B4-BE49-F238E27FC236}">
                <a16:creationId xmlns:a16="http://schemas.microsoft.com/office/drawing/2014/main" id="{C4A34AEE-A264-4223-A935-568E13512729}"/>
              </a:ext>
            </a:extLst>
          </p:cNvPr>
          <p:cNvSpPr>
            <a:spLocks noChangeArrowheads="1"/>
          </p:cNvSpPr>
          <p:nvPr userDrawn="1"/>
        </p:nvSpPr>
        <p:spPr bwMode="white">
          <a:xfrm>
            <a:off x="11277600" y="6479701"/>
            <a:ext cx="714655"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spTree>
    <p:extLst>
      <p:ext uri="{BB962C8B-B14F-4D97-AF65-F5344CB8AC3E}">
        <p14:creationId xmlns:p14="http://schemas.microsoft.com/office/powerpoint/2010/main" val="101262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76800"/>
            <a:ext cx="7315200" cy="566738"/>
          </a:xfrm>
          <a:prstGeom prst="rect">
            <a:avLst/>
          </a:prstGeo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389717" y="762000"/>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443538"/>
            <a:ext cx="7315200" cy="804862"/>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Rectangle 9">
            <a:extLst>
              <a:ext uri="{FF2B5EF4-FFF2-40B4-BE49-F238E27FC236}">
                <a16:creationId xmlns:a16="http://schemas.microsoft.com/office/drawing/2014/main" id="{A56C69E4-2932-4C54-8F35-41741388E6A7}"/>
              </a:ext>
            </a:extLst>
          </p:cNvPr>
          <p:cNvSpPr>
            <a:spLocks noChangeArrowheads="1"/>
          </p:cNvSpPr>
          <p:nvPr userDrawn="1"/>
        </p:nvSpPr>
        <p:spPr bwMode="white">
          <a:xfrm>
            <a:off x="11277600" y="6479701"/>
            <a:ext cx="714655"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spTree>
    <p:extLst>
      <p:ext uri="{BB962C8B-B14F-4D97-AF65-F5344CB8AC3E}">
        <p14:creationId xmlns:p14="http://schemas.microsoft.com/office/powerpoint/2010/main" val="388901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6400" y="990600"/>
            <a:ext cx="5283200" cy="4648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Title 1"/>
          <p:cNvSpPr>
            <a:spLocks noGrp="1"/>
          </p:cNvSpPr>
          <p:nvPr>
            <p:ph type="title"/>
          </p:nvPr>
        </p:nvSpPr>
        <p:spPr>
          <a:xfrm>
            <a:off x="6807200" y="5486401"/>
            <a:ext cx="4267200" cy="825499"/>
          </a:xfrm>
          <a:prstGeom prst="rect">
            <a:avLst/>
          </a:prstGeo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p>
        </p:txBody>
      </p:sp>
      <p:sp>
        <p:nvSpPr>
          <p:cNvPr id="17" name="Content Placeholder 2"/>
          <p:cNvSpPr>
            <a:spLocks noGrp="1"/>
          </p:cNvSpPr>
          <p:nvPr>
            <p:ph idx="10"/>
          </p:nvPr>
        </p:nvSpPr>
        <p:spPr>
          <a:xfrm>
            <a:off x="6807201" y="990600"/>
            <a:ext cx="4267200" cy="449580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C013CFDB-8567-4784-B830-4985146CCE48}"/>
              </a:ext>
            </a:extLst>
          </p:cNvPr>
          <p:cNvSpPr>
            <a:spLocks noChangeArrowheads="1"/>
          </p:cNvSpPr>
          <p:nvPr userDrawn="1"/>
        </p:nvSpPr>
        <p:spPr bwMode="white">
          <a:xfrm>
            <a:off x="11277600" y="6479701"/>
            <a:ext cx="714655"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spTree>
    <p:extLst>
      <p:ext uri="{BB962C8B-B14F-4D97-AF65-F5344CB8AC3E}">
        <p14:creationId xmlns:p14="http://schemas.microsoft.com/office/powerpoint/2010/main" val="824285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7F1F489-1BF0-2744-8DD8-6843F07C13A2}"/>
              </a:ext>
            </a:extLst>
          </p:cNvPr>
          <p:cNvSpPr>
            <a:spLocks noGrp="1"/>
          </p:cNvSpPr>
          <p:nvPr>
            <p:ph type="ftr" sz="quarter" idx="10"/>
          </p:nvPr>
        </p:nvSpPr>
        <p:spPr/>
        <p:txBody>
          <a:bodyPr/>
          <a:lstStyle>
            <a:lvl1pPr>
              <a:defRPr sz="825" b="0" i="0">
                <a:latin typeface="Lato" panose="020F0502020204030203" pitchFamily="34" charset="77"/>
              </a:defRPr>
            </a:lvl1pPr>
          </a:lstStyle>
          <a:p>
            <a:r>
              <a:rPr lang="en-US" dirty="0"/>
              <a:t>CNG Holdings, Inc.  |</a:t>
            </a:r>
          </a:p>
        </p:txBody>
      </p:sp>
      <p:sp>
        <p:nvSpPr>
          <p:cNvPr id="4" name="Slide Number Placeholder 3">
            <a:extLst>
              <a:ext uri="{FF2B5EF4-FFF2-40B4-BE49-F238E27FC236}">
                <a16:creationId xmlns:a16="http://schemas.microsoft.com/office/drawing/2014/main" id="{C568C218-3B66-AE46-B088-AE37389F161A}"/>
              </a:ext>
            </a:extLst>
          </p:cNvPr>
          <p:cNvSpPr>
            <a:spLocks noGrp="1"/>
          </p:cNvSpPr>
          <p:nvPr>
            <p:ph type="sldNum" sz="quarter" idx="11"/>
          </p:nvPr>
        </p:nvSpPr>
        <p:spPr/>
        <p:txBody>
          <a:bodyPr/>
          <a:lstStyle>
            <a:lvl1pPr>
              <a:defRPr sz="825" b="0" i="0">
                <a:latin typeface="Lato" panose="020F0502020204030203" pitchFamily="34" charset="77"/>
              </a:defRPr>
            </a:lvl1pPr>
          </a:lstStyle>
          <a:p>
            <a:fld id="{FA4DF192-FC59-7E44-B047-0CD6025FB648}" type="slidenum">
              <a:rPr lang="en-US" smtClean="0"/>
              <a:pPr/>
              <a:t>‹#›</a:t>
            </a:fld>
            <a:endParaRPr lang="en-US" dirty="0"/>
          </a:p>
        </p:txBody>
      </p:sp>
      <p:sp>
        <p:nvSpPr>
          <p:cNvPr id="5" name="Rectangle 4">
            <a:extLst>
              <a:ext uri="{FF2B5EF4-FFF2-40B4-BE49-F238E27FC236}">
                <a16:creationId xmlns:a16="http://schemas.microsoft.com/office/drawing/2014/main" id="{05B8729F-F343-4F86-B868-3FD0D7D99E5B}"/>
              </a:ext>
            </a:extLst>
          </p:cNvPr>
          <p:cNvSpPr>
            <a:spLocks noChangeArrowheads="1"/>
          </p:cNvSpPr>
          <p:nvPr userDrawn="1"/>
        </p:nvSpPr>
        <p:spPr bwMode="white">
          <a:xfrm>
            <a:off x="11277600" y="6479701"/>
            <a:ext cx="714655"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spTree>
    <p:extLst>
      <p:ext uri="{BB962C8B-B14F-4D97-AF65-F5344CB8AC3E}">
        <p14:creationId xmlns:p14="http://schemas.microsoft.com/office/powerpoint/2010/main" val="2846184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Tx/>
              <a:defRPr sz="1800" b="0" cap="none"/>
            </a:lvl1pPr>
            <a:lvl2pPr>
              <a:buClrTx/>
              <a:defRPr b="0"/>
            </a:lvl2pPr>
            <a:lvl3pPr>
              <a:buClrTx/>
              <a:defRPr b="0"/>
            </a:lvl3pPr>
            <a:lvl4pPr>
              <a:buClrTx/>
              <a:defRPr b="0"/>
            </a:lvl4pPr>
            <a:lvl5pPr>
              <a:buClrTx/>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538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2325" y="2053167"/>
            <a:ext cx="5395384" cy="4323510"/>
          </a:xfrm>
        </p:spPr>
        <p:txBody>
          <a:bodyPr/>
          <a:lstStyle>
            <a:lvl1pPr>
              <a:defRPr sz="1800" cap="none"/>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0910" y="2053167"/>
            <a:ext cx="5395383"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8624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851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efits Cover">
    <p:spTree>
      <p:nvGrpSpPr>
        <p:cNvPr id="1" name=""/>
        <p:cNvGrpSpPr/>
        <p:nvPr/>
      </p:nvGrpSpPr>
      <p:grpSpPr>
        <a:xfrm>
          <a:off x="0" y="0"/>
          <a:ext cx="0" cy="0"/>
          <a:chOff x="0" y="0"/>
          <a:chExt cx="0" cy="0"/>
        </a:xfrm>
      </p:grpSpPr>
      <p:cxnSp>
        <p:nvCxnSpPr>
          <p:cNvPr id="10" name="Straight Connector 9"/>
          <p:cNvCxnSpPr/>
          <p:nvPr userDrawn="1"/>
        </p:nvCxnSpPr>
        <p:spPr>
          <a:xfrm>
            <a:off x="10083137" y="6023373"/>
            <a:ext cx="0" cy="544446"/>
          </a:xfrm>
          <a:prstGeom prst="line">
            <a:avLst/>
          </a:prstGeom>
          <a:ln>
            <a:solidFill>
              <a:srgbClr val="09549B"/>
            </a:solidFill>
          </a:ln>
        </p:spPr>
        <p:style>
          <a:lnRef idx="1">
            <a:schemeClr val="accent1"/>
          </a:lnRef>
          <a:fillRef idx="0">
            <a:schemeClr val="accent1"/>
          </a:fillRef>
          <a:effectRef idx="0">
            <a:schemeClr val="accent1"/>
          </a:effectRef>
          <a:fontRef idx="minor">
            <a:schemeClr val="tx1"/>
          </a:fontRef>
        </p:style>
      </p:cxnSp>
      <p:pic>
        <p:nvPicPr>
          <p:cNvPr id="7" name="Picture 6" descr="USI LOGO_478x250.jpg"/>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98445" y="6121772"/>
            <a:ext cx="1073951" cy="421708"/>
          </a:xfrm>
          <a:prstGeom prst="rect">
            <a:avLst/>
          </a:prstGeom>
        </p:spPr>
      </p:pic>
      <p:cxnSp>
        <p:nvCxnSpPr>
          <p:cNvPr id="12" name="Straight Connector 11"/>
          <p:cNvCxnSpPr/>
          <p:nvPr userDrawn="1"/>
        </p:nvCxnSpPr>
        <p:spPr>
          <a:xfrm>
            <a:off x="4632315" y="4261692"/>
            <a:ext cx="0" cy="11918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2179396" y="818397"/>
            <a:ext cx="7620000" cy="3429001"/>
            <a:chOff x="1752600" y="838200"/>
            <a:chExt cx="5715000" cy="3429001"/>
          </a:xfrm>
        </p:grpSpPr>
        <p:pic>
          <p:nvPicPr>
            <p:cNvPr id="14" name="Picture 6" descr="the benefits"/>
            <p:cNvPicPr>
              <a:picLocks noChangeAspect="1" noChangeArrowheads="1"/>
            </p:cNvPicPr>
            <p:nvPr/>
          </p:nvPicPr>
          <p:blipFill>
            <a:blip r:embed="rId3" cstate="print"/>
            <a:srcRect/>
            <a:stretch>
              <a:fillRect/>
            </a:stretch>
          </p:blipFill>
          <p:spPr bwMode="auto">
            <a:xfrm>
              <a:off x="1752600" y="838200"/>
              <a:ext cx="5715000" cy="3429001"/>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5" name="TextBox 14"/>
            <p:cNvSpPr txBox="1"/>
            <p:nvPr/>
          </p:nvSpPr>
          <p:spPr>
            <a:xfrm>
              <a:off x="1864655" y="2667000"/>
              <a:ext cx="2895600" cy="923330"/>
            </a:xfrm>
            <a:prstGeom prst="rect">
              <a:avLst/>
            </a:prstGeom>
            <a:noFill/>
            <a:ln>
              <a:solidFill>
                <a:schemeClr val="tx2">
                  <a:lumMod val="40000"/>
                  <a:lumOff val="60000"/>
                </a:schemeClr>
              </a:solidFill>
            </a:ln>
          </p:spPr>
          <p:txBody>
            <a:bodyPr wrap="square" rtlCol="0">
              <a:spAutoFit/>
            </a:bodyPr>
            <a:lstStyle/>
            <a:p>
              <a:r>
                <a:rPr lang="en-US" sz="1800" b="1" dirty="0">
                  <a:solidFill>
                    <a:schemeClr val="bg1"/>
                  </a:solidFill>
                  <a:latin typeface="Pantone"/>
                </a:rPr>
                <a:t>Information to help you understand and make the most of your Benefits Package</a:t>
              </a:r>
            </a:p>
          </p:txBody>
        </p:sp>
      </p:grpSp>
      <p:sp>
        <p:nvSpPr>
          <p:cNvPr id="11" name="Title 1"/>
          <p:cNvSpPr>
            <a:spLocks noGrp="1"/>
          </p:cNvSpPr>
          <p:nvPr>
            <p:ph type="ctrTitle"/>
          </p:nvPr>
        </p:nvSpPr>
        <p:spPr>
          <a:xfrm>
            <a:off x="1625600" y="4648201"/>
            <a:ext cx="9042400" cy="1343251"/>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47730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Divider Title Slide 1">
    <p:spTree>
      <p:nvGrpSpPr>
        <p:cNvPr id="1" name=""/>
        <p:cNvGrpSpPr/>
        <p:nvPr/>
      </p:nvGrpSpPr>
      <p:grpSpPr>
        <a:xfrm>
          <a:off x="0" y="0"/>
          <a:ext cx="0" cy="0"/>
          <a:chOff x="0" y="0"/>
          <a:chExt cx="0" cy="0"/>
        </a:xfrm>
      </p:grpSpPr>
      <p:pic>
        <p:nvPicPr>
          <p:cNvPr id="11" name="Picture 10" descr="183588353.jpg"/>
          <p:cNvPicPr>
            <a:picLocks noChangeAspect="1"/>
          </p:cNvPicPr>
          <p:nvPr userDrawn="1"/>
        </p:nvPicPr>
        <p:blipFill>
          <a:blip r:embed="rId2" cstate="screen">
            <a:lum/>
            <a:extLst>
              <a:ext uri="{28A0092B-C50C-407E-A947-70E740481C1C}">
                <a14:useLocalDpi xmlns:a14="http://schemas.microsoft.com/office/drawing/2010/main"/>
              </a:ext>
            </a:extLst>
          </a:blip>
          <a:srcRect/>
          <a:stretch>
            <a:fillRect/>
          </a:stretch>
        </p:blipFill>
        <p:spPr>
          <a:xfrm>
            <a:off x="0" y="1226896"/>
            <a:ext cx="12192000" cy="5637716"/>
          </a:xfrm>
          <a:prstGeom prst="rect">
            <a:avLst/>
          </a:prstGeom>
        </p:spPr>
      </p:pic>
      <p:pic>
        <p:nvPicPr>
          <p:cNvPr id="23" name="Picture 22" descr="white-edge.png"/>
          <p:cNvPicPr>
            <a:picLocks noChangeAspect="1"/>
          </p:cNvPicPr>
          <p:nvPr userDrawn="1"/>
        </p:nvPicPr>
        <p:blipFill rotWithShape="1">
          <a:blip r:embed="rId3" cstate="email">
            <a:alphaModFix amt="85000"/>
            <a:extLst>
              <a:ext uri="{28A0092B-C50C-407E-A947-70E740481C1C}">
                <a14:useLocalDpi xmlns:a14="http://schemas.microsoft.com/office/drawing/2010/main"/>
              </a:ext>
            </a:extLst>
          </a:blip>
          <a:srcRect t="9806"/>
          <a:stretch/>
        </p:blipFill>
        <p:spPr>
          <a:xfrm>
            <a:off x="0" y="0"/>
            <a:ext cx="9305435" cy="2122596"/>
          </a:xfrm>
          <a:prstGeom prst="rect">
            <a:avLst/>
          </a:prstGeom>
        </p:spPr>
      </p:pic>
      <p:sp>
        <p:nvSpPr>
          <p:cNvPr id="3099" name="Rectangle 27"/>
          <p:cNvSpPr>
            <a:spLocks noGrp="1" noChangeArrowheads="1"/>
          </p:cNvSpPr>
          <p:nvPr userDrawn="1">
            <p:ph type="ctrTitle" hasCustomPrompt="1"/>
          </p:nvPr>
        </p:nvSpPr>
        <p:spPr>
          <a:xfrm>
            <a:off x="485415" y="375477"/>
            <a:ext cx="7086608" cy="767524"/>
          </a:xfrm>
          <a:prstGeom prst="rect">
            <a:avLst/>
          </a:prstGeom>
        </p:spPr>
        <p:txBody>
          <a:bodyPr anchor="t">
            <a:normAutofit/>
          </a:bodyPr>
          <a:lstStyle>
            <a:lvl1pPr>
              <a:lnSpc>
                <a:spcPct val="95000"/>
              </a:lnSpc>
              <a:defRPr sz="3200" b="1">
                <a:solidFill>
                  <a:srgbClr val="595959"/>
                </a:solidFill>
                <a:latin typeface="Arial"/>
                <a:cs typeface="Arial"/>
              </a:defRPr>
            </a:lvl1pPr>
          </a:lstStyle>
          <a:p>
            <a:r>
              <a:rPr lang="en-US" dirty="0"/>
              <a:t>Click here to enter headline</a:t>
            </a:r>
          </a:p>
        </p:txBody>
      </p:sp>
      <p:sp>
        <p:nvSpPr>
          <p:cNvPr id="19" name="Text Placeholder 18"/>
          <p:cNvSpPr>
            <a:spLocks noGrp="1"/>
          </p:cNvSpPr>
          <p:nvPr userDrawn="1">
            <p:ph type="body" sz="quarter" idx="10"/>
          </p:nvPr>
        </p:nvSpPr>
        <p:spPr>
          <a:xfrm>
            <a:off x="636618" y="1180020"/>
            <a:ext cx="6887097" cy="661480"/>
          </a:xfrm>
        </p:spPr>
        <p:txBody>
          <a:bodyPr/>
          <a:lstStyle>
            <a:lvl1pPr marL="0" indent="0">
              <a:buNone/>
              <a:defRPr b="0"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p:txBody>
      </p:sp>
      <p:pic>
        <p:nvPicPr>
          <p:cNvPr id="8" name="Picture 7" descr="Anthem BCBS HEX black blue vector 10 1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43391" y="153254"/>
            <a:ext cx="1820028" cy="259496"/>
          </a:xfrm>
          <a:prstGeom prst="rect">
            <a:avLst/>
          </a:prstGeom>
        </p:spPr>
      </p:pic>
      <p:sp>
        <p:nvSpPr>
          <p:cNvPr id="7" name="Rectangle 6">
            <a:extLst>
              <a:ext uri="{FF2B5EF4-FFF2-40B4-BE49-F238E27FC236}">
                <a16:creationId xmlns:a16="http://schemas.microsoft.com/office/drawing/2014/main" id="{BF6BB4E4-24FA-4E44-9B9D-84B74E8BB032}"/>
              </a:ext>
            </a:extLst>
          </p:cNvPr>
          <p:cNvSpPr>
            <a:spLocks noChangeArrowheads="1"/>
          </p:cNvSpPr>
          <p:nvPr userDrawn="1"/>
        </p:nvSpPr>
        <p:spPr bwMode="white">
          <a:xfrm>
            <a:off x="10972801" y="6479702"/>
            <a:ext cx="714655"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spTree>
    <p:extLst>
      <p:ext uri="{BB962C8B-B14F-4D97-AF65-F5344CB8AC3E}">
        <p14:creationId xmlns:p14="http://schemas.microsoft.com/office/powerpoint/2010/main" val="12755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4" name="Rectangle 3">
            <a:extLst>
              <a:ext uri="{FF2B5EF4-FFF2-40B4-BE49-F238E27FC236}">
                <a16:creationId xmlns:a16="http://schemas.microsoft.com/office/drawing/2014/main" id="{8529EC17-86CF-4B47-A1F3-FC15F8B3DEF4}"/>
              </a:ext>
            </a:extLst>
          </p:cNvPr>
          <p:cNvSpPr>
            <a:spLocks noChangeArrowheads="1"/>
          </p:cNvSpPr>
          <p:nvPr userDrawn="1"/>
        </p:nvSpPr>
        <p:spPr bwMode="white">
          <a:xfrm>
            <a:off x="11277600" y="6479701"/>
            <a:ext cx="714655"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spTree>
    <p:extLst>
      <p:ext uri="{BB962C8B-B14F-4D97-AF65-F5344CB8AC3E}">
        <p14:creationId xmlns:p14="http://schemas.microsoft.com/office/powerpoint/2010/main" val="57714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4" name="Group 13"/>
          <p:cNvGrpSpPr/>
          <p:nvPr userDrawn="1"/>
        </p:nvGrpSpPr>
        <p:grpSpPr>
          <a:xfrm>
            <a:off x="0" y="-2"/>
            <a:ext cx="12192000" cy="609601"/>
            <a:chOff x="0" y="-2"/>
            <a:chExt cx="9144000" cy="609601"/>
          </a:xfrm>
        </p:grpSpPr>
        <p:sp>
          <p:nvSpPr>
            <p:cNvPr id="12" name="Rectangle 11"/>
            <p:cNvSpPr/>
            <p:nvPr/>
          </p:nvSpPr>
          <p:spPr>
            <a:xfrm rot="16200000">
              <a:off x="4267199" y="-4267201"/>
              <a:ext cx="609601" cy="9144000"/>
            </a:xfrm>
            <a:prstGeom prst="rect">
              <a:avLst/>
            </a:prstGeom>
            <a:solidFill>
              <a:srgbClr val="09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p:cNvSpPr txBox="1"/>
            <p:nvPr userDrawn="1"/>
          </p:nvSpPr>
          <p:spPr>
            <a:xfrm>
              <a:off x="152400" y="70903"/>
              <a:ext cx="4267200" cy="461665"/>
            </a:xfrm>
            <a:prstGeom prst="rect">
              <a:avLst/>
            </a:prstGeom>
            <a:noFill/>
          </p:spPr>
          <p:txBody>
            <a:bodyPr wrap="square" rtlCol="0">
              <a:spAutoFit/>
            </a:bodyPr>
            <a:lstStyle/>
            <a:p>
              <a:endParaRPr lang="en-US" sz="2400" b="1" dirty="0">
                <a:solidFill>
                  <a:schemeClr val="bg1"/>
                </a:solidFill>
                <a:latin typeface="Arial" panose="020B0604020202020204" pitchFamily="34" charset="0"/>
                <a:cs typeface="Arial" panose="020B0604020202020204" pitchFamily="34" charset="0"/>
              </a:endParaRPr>
            </a:p>
          </p:txBody>
        </p:sp>
      </p:grpSp>
      <p:sp>
        <p:nvSpPr>
          <p:cNvPr id="16" name="Title 1"/>
          <p:cNvSpPr txBox="1">
            <a:spLocks/>
          </p:cNvSpPr>
          <p:nvPr userDrawn="1"/>
        </p:nvSpPr>
        <p:spPr>
          <a:xfrm>
            <a:off x="203200" y="77364"/>
            <a:ext cx="5892800" cy="6846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663573F-888C-4CF8-8A36-EFFCABA63F1B}"/>
              </a:ext>
            </a:extLst>
          </p:cNvPr>
          <p:cNvSpPr>
            <a:spLocks noChangeArrowheads="1"/>
          </p:cNvSpPr>
          <p:nvPr userDrawn="1"/>
        </p:nvSpPr>
        <p:spPr bwMode="white">
          <a:xfrm>
            <a:off x="11277600" y="6479701"/>
            <a:ext cx="714655"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spTree>
    <p:extLst>
      <p:ext uri="{BB962C8B-B14F-4D97-AF65-F5344CB8AC3E}">
        <p14:creationId xmlns:p14="http://schemas.microsoft.com/office/powerpoint/2010/main" val="293186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BE3DCD59-F943-4FA7-8725-B3DA3821380F}"/>
              </a:ext>
            </a:extLst>
          </p:cNvPr>
          <p:cNvSpPr>
            <a:spLocks noChangeArrowheads="1"/>
          </p:cNvSpPr>
          <p:nvPr userDrawn="1"/>
        </p:nvSpPr>
        <p:spPr bwMode="white">
          <a:xfrm>
            <a:off x="11277600" y="6479701"/>
            <a:ext cx="714655"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spTree>
    <p:extLst>
      <p:ext uri="{BB962C8B-B14F-4D97-AF65-F5344CB8AC3E}">
        <p14:creationId xmlns:p14="http://schemas.microsoft.com/office/powerpoint/2010/main" val="149594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461CBDCD-314B-41B0-AFEB-6B3EAFF4BBA9}"/>
              </a:ext>
            </a:extLst>
          </p:cNvPr>
          <p:cNvSpPr>
            <a:spLocks noChangeArrowheads="1"/>
          </p:cNvSpPr>
          <p:nvPr userDrawn="1"/>
        </p:nvSpPr>
        <p:spPr bwMode="white">
          <a:xfrm>
            <a:off x="11277600" y="6479701"/>
            <a:ext cx="714655"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spTree>
    <p:extLst>
      <p:ext uri="{BB962C8B-B14F-4D97-AF65-F5344CB8AC3E}">
        <p14:creationId xmlns:p14="http://schemas.microsoft.com/office/powerpoint/2010/main" val="247911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1" y="990601"/>
            <a:ext cx="10718801"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a:spLocks noChangeArrowheads="1"/>
          </p:cNvSpPr>
          <p:nvPr userDrawn="1"/>
        </p:nvSpPr>
        <p:spPr bwMode="white">
          <a:xfrm>
            <a:off x="11277600" y="6479701"/>
            <a:ext cx="714655"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spTree>
    <p:extLst>
      <p:ext uri="{BB962C8B-B14F-4D97-AF65-F5344CB8AC3E}">
        <p14:creationId xmlns:p14="http://schemas.microsoft.com/office/powerpoint/2010/main" val="3752255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246" y="0"/>
            <a:ext cx="12190753" cy="1524000"/>
          </a:xfrm>
          <a:prstGeom prst="rect">
            <a:avLst/>
          </a:prstGeom>
        </p:spPr>
      </p:pic>
      <p:sp>
        <p:nvSpPr>
          <p:cNvPr id="3" name="Content Placeholder 2"/>
          <p:cNvSpPr>
            <a:spLocks noGrp="1"/>
          </p:cNvSpPr>
          <p:nvPr>
            <p:ph idx="1"/>
          </p:nvPr>
        </p:nvSpPr>
        <p:spPr>
          <a:xfrm>
            <a:off x="406401" y="1600200"/>
            <a:ext cx="10566400" cy="4267200"/>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p:cNvGrpSpPr/>
          <p:nvPr userDrawn="1"/>
        </p:nvGrpSpPr>
        <p:grpSpPr>
          <a:xfrm rot="5400000">
            <a:off x="8528048" y="2851150"/>
            <a:ext cx="6515099" cy="812801"/>
            <a:chOff x="0" y="-2"/>
            <a:chExt cx="9144000" cy="609601"/>
          </a:xfrm>
        </p:grpSpPr>
        <p:sp>
          <p:nvSpPr>
            <p:cNvPr id="16" name="Rectangle 15"/>
            <p:cNvSpPr/>
            <p:nvPr/>
          </p:nvSpPr>
          <p:spPr>
            <a:xfrm rot="16200000">
              <a:off x="4267199" y="-4267201"/>
              <a:ext cx="609601" cy="9144000"/>
            </a:xfrm>
            <a:prstGeom prst="rect">
              <a:avLst/>
            </a:prstGeom>
            <a:solidFill>
              <a:srgbClr val="09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TextBox 16"/>
            <p:cNvSpPr txBox="1"/>
            <p:nvPr userDrawn="1"/>
          </p:nvSpPr>
          <p:spPr>
            <a:xfrm>
              <a:off x="152399" y="128611"/>
              <a:ext cx="4267201" cy="346249"/>
            </a:xfrm>
            <a:prstGeom prst="rect">
              <a:avLst/>
            </a:prstGeom>
            <a:noFill/>
          </p:spPr>
          <p:txBody>
            <a:bodyPr wrap="square" rtlCol="0">
              <a:spAutoFit/>
            </a:bodyPr>
            <a:lstStyle/>
            <a:p>
              <a:endParaRPr lang="en-US" sz="2400" b="1" dirty="0">
                <a:solidFill>
                  <a:schemeClr val="bg1"/>
                </a:solidFill>
                <a:latin typeface="Arial" panose="020B0604020202020204" pitchFamily="34" charset="0"/>
                <a:cs typeface="Arial" panose="020B0604020202020204" pitchFamily="34" charset="0"/>
              </a:endParaRPr>
            </a:p>
          </p:txBody>
        </p:sp>
      </p:grpSp>
      <p:sp>
        <p:nvSpPr>
          <p:cNvPr id="9" name="Rectangle 8">
            <a:extLst>
              <a:ext uri="{FF2B5EF4-FFF2-40B4-BE49-F238E27FC236}">
                <a16:creationId xmlns:a16="http://schemas.microsoft.com/office/drawing/2014/main" id="{A7B2E36E-E940-4E02-9BA6-F9E52F304B78}"/>
              </a:ext>
            </a:extLst>
          </p:cNvPr>
          <p:cNvSpPr>
            <a:spLocks noChangeArrowheads="1"/>
          </p:cNvSpPr>
          <p:nvPr userDrawn="1"/>
        </p:nvSpPr>
        <p:spPr bwMode="white">
          <a:xfrm>
            <a:off x="11277600" y="6479701"/>
            <a:ext cx="714655" cy="3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spTree>
    <p:extLst>
      <p:ext uri="{BB962C8B-B14F-4D97-AF65-F5344CB8AC3E}">
        <p14:creationId xmlns:p14="http://schemas.microsoft.com/office/powerpoint/2010/main" val="366594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3200" b="1"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6227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556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6" r:id="rId3"/>
    <p:sldLayoutId id="2147483649" r:id="rId4"/>
    <p:sldLayoutId id="2147483650" r:id="rId5"/>
    <p:sldLayoutId id="2147483663" r:id="rId6"/>
    <p:sldLayoutId id="2147483662" r:id="rId7"/>
    <p:sldLayoutId id="2147483664" r:id="rId8"/>
    <p:sldLayoutId id="2147483651" r:id="rId9"/>
    <p:sldLayoutId id="2147483652" r:id="rId10"/>
    <p:sldLayoutId id="2147483653" r:id="rId11"/>
    <p:sldLayoutId id="2147483654" r:id="rId12"/>
    <p:sldLayoutId id="2147483656" r:id="rId13"/>
    <p:sldLayoutId id="2147483657" r:id="rId14"/>
    <p:sldLayoutId id="2147483665" r:id="rId15"/>
    <p:sldLayoutId id="2147483681"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bwMode="auto">
          <a:xfrm>
            <a:off x="256584" y="192416"/>
            <a:ext cx="11683109" cy="6144460"/>
          </a:xfrm>
          <a:prstGeom prst="rect">
            <a:avLst/>
          </a:prstGeom>
          <a:solidFill>
            <a:schemeClr val="bg1">
              <a:alpha val="8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endParaRPr>
          </a:p>
        </p:txBody>
      </p:sp>
      <p:sp>
        <p:nvSpPr>
          <p:cNvPr id="1082" name="Rectangle 58"/>
          <p:cNvSpPr>
            <a:spLocks noGrp="1" noChangeArrowheads="1"/>
          </p:cNvSpPr>
          <p:nvPr>
            <p:ph type="sldNum" sz="quarter" idx="4"/>
          </p:nvPr>
        </p:nvSpPr>
        <p:spPr bwMode="auto">
          <a:xfrm>
            <a:off x="11616267" y="6451601"/>
            <a:ext cx="425451"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4165599" y="6444950"/>
            <a:ext cx="7428091"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732329" y="2053167"/>
            <a:ext cx="10993967" cy="4323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p:cNvSpPr>
            <a:spLocks noGrp="1"/>
          </p:cNvSpPr>
          <p:nvPr>
            <p:ph type="title"/>
          </p:nvPr>
        </p:nvSpPr>
        <p:spPr>
          <a:xfrm>
            <a:off x="623147" y="155397"/>
            <a:ext cx="10778083" cy="148654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129811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marL="0" marR="0" indent="0" algn="l" defTabSz="914400" rtl="0" eaLnBrk="1" fontAlgn="base" latinLnBrk="0" hangingPunct="1">
        <a:lnSpc>
          <a:spcPct val="90000"/>
        </a:lnSpc>
        <a:spcBef>
          <a:spcPct val="0"/>
        </a:spcBef>
        <a:spcAft>
          <a:spcPct val="0"/>
        </a:spcAft>
        <a:buClrTx/>
        <a:buSzTx/>
        <a:buFontTx/>
        <a:buNone/>
        <a:tabLst/>
        <a:defRPr sz="3600" b="0" baseline="0">
          <a:solidFill>
            <a:schemeClr val="tx1">
              <a:lumMod val="65000"/>
              <a:lumOff val="35000"/>
            </a:schemeClr>
          </a:solidFill>
          <a:latin typeface="Arial"/>
          <a:ea typeface="+mj-ea"/>
          <a:cs typeface="Arial"/>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66688" indent="-166688" algn="l" rtl="0" eaLnBrk="1" fontAlgn="base" hangingPunct="1">
        <a:spcBef>
          <a:spcPct val="20000"/>
        </a:spcBef>
        <a:spcAft>
          <a:spcPct val="0"/>
        </a:spcAft>
        <a:buClrTx/>
        <a:buFont typeface="Arial"/>
        <a:buChar char="•"/>
        <a:defRPr sz="1800" b="0" cap="none">
          <a:solidFill>
            <a:srgbClr val="595959"/>
          </a:solidFill>
          <a:latin typeface="+mn-lt"/>
          <a:ea typeface="+mn-ea"/>
          <a:cs typeface="+mn-cs"/>
        </a:defRPr>
      </a:lvl1pPr>
      <a:lvl2pPr marL="566738" indent="-2190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2pPr>
      <a:lvl3pPr marL="11430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hyperlink" Target="https://livehealthonline.com/" TargetMode="External"/><Relationship Id="rId3" Type="http://schemas.openxmlformats.org/officeDocument/2006/relationships/image" Target="../media/image18.png"/><Relationship Id="rId7" Type="http://schemas.openxmlformats.org/officeDocument/2006/relationships/hyperlink" Target="https://www.anthem.com/ms/pharmacyinformation/home.html"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https://www.anthem.com/find-care/" TargetMode="External"/><Relationship Id="rId5" Type="http://schemas.openxmlformats.org/officeDocument/2006/relationships/image" Target="../media/image19.png"/><Relationship Id="rId10" Type="http://schemas.openxmlformats.org/officeDocument/2006/relationships/image" Target="../media/image12.jpeg"/><Relationship Id="rId4" Type="http://schemas.openxmlformats.org/officeDocument/2006/relationships/hyperlink" Target="https://www.anthem.com/" TargetMode="Externa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flimp.me/HubDeliverablesHDHHSA"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23.png"/><Relationship Id="rId4" Type="http://schemas.openxmlformats.org/officeDocument/2006/relationships/hyperlink" Target="https://www.irs.gov/forms-pubs/about-publication-96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wittenberg.edu/sites/default/files/media/human_resources/Medicare-HSAs%20and%20Medicare.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hyperlink" Target="https://www.wittenberg.edu/administration/humanresources/annual-enrollmen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www.wittenberg.edu/administration/humanresources/life-and-add-insurance"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28.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hyperlink" Target="mailto:BRCMidwest@USI.com" TargetMode="External"/><Relationship Id="rId7"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hyperlink" Target="mailto:dsullivan@wittenberg.edu" TargetMode="External"/><Relationship Id="rId5" Type="http://schemas.openxmlformats.org/officeDocument/2006/relationships/image" Target="../media/image30.sv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hyperlink" Target="https://www.wittenberg.edu/administration/humanresources/annual-enrollment"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Image">
            <a:extLst>
              <a:ext uri="{FF2B5EF4-FFF2-40B4-BE49-F238E27FC236}">
                <a16:creationId xmlns:a16="http://schemas.microsoft.com/office/drawing/2014/main" id="{71D7B2B7-1989-46F8-BC05-9EC1736364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5" b="27314"/>
          <a:stretch/>
        </p:blipFill>
        <p:spPr bwMode="auto">
          <a:xfrm>
            <a:off x="228600" y="168006"/>
            <a:ext cx="12039600" cy="65072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CDFEDCD-CCE9-4273-8144-2CE5861288E4}"/>
              </a:ext>
            </a:extLst>
          </p:cNvPr>
          <p:cNvSpPr/>
          <p:nvPr/>
        </p:nvSpPr>
        <p:spPr>
          <a:xfrm>
            <a:off x="4552336" y="2998839"/>
            <a:ext cx="7654413" cy="2792362"/>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48FDE12-93E5-0E49-A720-B668C60DFFAE}"/>
              </a:ext>
            </a:extLst>
          </p:cNvPr>
          <p:cNvSpPr txBox="1"/>
          <p:nvPr/>
        </p:nvSpPr>
        <p:spPr>
          <a:xfrm>
            <a:off x="5029200" y="3733800"/>
            <a:ext cx="6461899" cy="531812"/>
          </a:xfrm>
          <a:prstGeom prst="rect">
            <a:avLst/>
          </a:prstGeom>
          <a:noFill/>
        </p:spPr>
        <p:txBody>
          <a:bodyPr wrap="square" lIns="68580" tIns="34290" rIns="68580" bIns="34290" rtlCol="0" anchor="t">
            <a:spAutoFit/>
          </a:bodyPr>
          <a:lstStyle/>
          <a:p>
            <a:pPr>
              <a:lnSpc>
                <a:spcPts val="3285"/>
              </a:lnSpc>
            </a:pPr>
            <a:r>
              <a:rPr lang="en-US" sz="5000" spc="-150" dirty="0">
                <a:solidFill>
                  <a:schemeClr val="bg1"/>
                </a:solidFill>
                <a:latin typeface="Lato Light" panose="020F0302020204030203" pitchFamily="34" charset="77"/>
              </a:rPr>
              <a:t>2023 Annual Enrollment</a:t>
            </a:r>
          </a:p>
        </p:txBody>
      </p:sp>
      <p:pic>
        <p:nvPicPr>
          <p:cNvPr id="8" name="Picture 4" descr="W Block Logo">
            <a:extLst>
              <a:ext uri="{FF2B5EF4-FFF2-40B4-BE49-F238E27FC236}">
                <a16:creationId xmlns:a16="http://schemas.microsoft.com/office/drawing/2014/main" id="{BAA9B8F8-4F12-44F7-9B2D-80157280D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783" y="4526266"/>
            <a:ext cx="2565515" cy="93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197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1" y="1295400"/>
            <a:ext cx="3511138" cy="4525963"/>
          </a:xfrm>
        </p:spPr>
        <p:txBody>
          <a:bodyPr/>
          <a:lstStyle/>
          <a:p>
            <a:pPr marL="0" indent="0">
              <a:buNone/>
            </a:pPr>
            <a:r>
              <a:rPr lang="en-US" sz="1800" b="1" dirty="0">
                <a:latin typeface="Lato" panose="020F0502020204030203" pitchFamily="34" charset="77"/>
                <a:cs typeface="+mn-cs"/>
              </a:rPr>
              <a:t>Routine preventive for Children</a:t>
            </a:r>
          </a:p>
          <a:p>
            <a:pPr marL="0" indent="0">
              <a:buNone/>
            </a:pPr>
            <a:r>
              <a:rPr lang="en-US" sz="1800" b="1" dirty="0">
                <a:latin typeface="Lato" panose="020F0502020204030203" pitchFamily="34" charset="77"/>
                <a:cs typeface="+mn-cs"/>
              </a:rPr>
              <a:t>Birth to 18 years old</a:t>
            </a:r>
          </a:p>
          <a:p>
            <a:r>
              <a:rPr lang="en-US" sz="1800" dirty="0">
                <a:latin typeface="Lato" panose="020F0502020204030203" pitchFamily="34" charset="77"/>
                <a:cs typeface="+mn-cs"/>
              </a:rPr>
              <a:t>Appropriate screenings based on gender and age</a:t>
            </a:r>
          </a:p>
          <a:p>
            <a:pPr lvl="1">
              <a:buFont typeface="Lato" panose="020F0502020204030203" pitchFamily="34" charset="0"/>
              <a:buChar char="−"/>
            </a:pPr>
            <a:r>
              <a:rPr lang="en-US" dirty="0">
                <a:latin typeface="Lato" panose="020F0502020204030203" pitchFamily="34" charset="77"/>
                <a:cs typeface="+mn-cs"/>
              </a:rPr>
              <a:t>Newborn visits</a:t>
            </a:r>
          </a:p>
          <a:p>
            <a:pPr lvl="1">
              <a:buFont typeface="Lato" panose="020F0502020204030203" pitchFamily="34" charset="0"/>
              <a:buChar char="−"/>
            </a:pPr>
            <a:r>
              <a:rPr lang="en-US" dirty="0">
                <a:latin typeface="Lato" panose="020F0502020204030203" pitchFamily="34" charset="77"/>
                <a:cs typeface="+mn-cs"/>
              </a:rPr>
              <a:t>Tuberculosis testing</a:t>
            </a:r>
          </a:p>
          <a:p>
            <a:pPr lvl="1">
              <a:buFont typeface="Lato" panose="020F0502020204030203" pitchFamily="34" charset="0"/>
              <a:buChar char="−"/>
            </a:pPr>
            <a:r>
              <a:rPr lang="en-US" dirty="0">
                <a:latin typeface="Lato" panose="020F0502020204030203" pitchFamily="34" charset="77"/>
                <a:cs typeface="+mn-cs"/>
              </a:rPr>
              <a:t>Anemia testing</a:t>
            </a:r>
          </a:p>
          <a:p>
            <a:pPr lvl="1">
              <a:buFont typeface="Lato" panose="020F0502020204030203" pitchFamily="34" charset="0"/>
              <a:buChar char="−"/>
            </a:pPr>
            <a:r>
              <a:rPr lang="en-US" dirty="0">
                <a:latin typeface="Lato" panose="020F0502020204030203" pitchFamily="34" charset="77"/>
                <a:cs typeface="+mn-cs"/>
              </a:rPr>
              <a:t>Lead exposure</a:t>
            </a:r>
          </a:p>
          <a:p>
            <a:pPr lvl="1">
              <a:buFont typeface="Lato" panose="020F0502020204030203" pitchFamily="34" charset="0"/>
              <a:buChar char="−"/>
            </a:pPr>
            <a:r>
              <a:rPr lang="en-US" dirty="0">
                <a:latin typeface="Lato" panose="020F0502020204030203" pitchFamily="34" charset="77"/>
                <a:cs typeface="+mn-cs"/>
              </a:rPr>
              <a:t>Pelvic exam and pap test</a:t>
            </a:r>
          </a:p>
          <a:p>
            <a:pPr lvl="1">
              <a:buFont typeface="Lato" panose="020F0502020204030203" pitchFamily="34" charset="0"/>
              <a:buChar char="−"/>
            </a:pPr>
            <a:r>
              <a:rPr lang="en-US" dirty="0">
                <a:latin typeface="Lato" panose="020F0502020204030203" pitchFamily="34" charset="77"/>
                <a:cs typeface="+mn-cs"/>
              </a:rPr>
              <a:t>Development and behavior</a:t>
            </a:r>
          </a:p>
          <a:p>
            <a:pPr lvl="1">
              <a:buFont typeface="Lato" panose="020F0502020204030203" pitchFamily="34" charset="0"/>
              <a:buChar char="−"/>
            </a:pPr>
            <a:r>
              <a:rPr lang="en-US" dirty="0">
                <a:latin typeface="Lato" panose="020F0502020204030203" pitchFamily="34" charset="77"/>
                <a:cs typeface="+mn-cs"/>
              </a:rPr>
              <a:t>Lipid profile</a:t>
            </a:r>
          </a:p>
          <a:p>
            <a:pPr lvl="1">
              <a:buFont typeface="Lato" panose="020F0502020204030203" pitchFamily="34" charset="0"/>
              <a:buChar char="−"/>
            </a:pPr>
            <a:r>
              <a:rPr lang="en-US" dirty="0">
                <a:latin typeface="Lato" panose="020F0502020204030203" pitchFamily="34" charset="77"/>
                <a:cs typeface="+mn-cs"/>
              </a:rPr>
              <a:t>Depression</a:t>
            </a:r>
          </a:p>
          <a:p>
            <a:pPr lvl="1">
              <a:buFont typeface="Lato" panose="020F0502020204030203" pitchFamily="34" charset="0"/>
              <a:buChar char="−"/>
            </a:pPr>
            <a:r>
              <a:rPr lang="en-US" dirty="0">
                <a:latin typeface="Lato" panose="020F0502020204030203" pitchFamily="34" charset="77"/>
                <a:cs typeface="+mn-cs"/>
              </a:rPr>
              <a:t>Obesity and counseling</a:t>
            </a:r>
          </a:p>
          <a:p>
            <a:pPr lvl="1">
              <a:buFont typeface="Lato" panose="020F0502020204030203" pitchFamily="34" charset="0"/>
              <a:buChar char="−"/>
            </a:pPr>
            <a:r>
              <a:rPr lang="en-US" dirty="0">
                <a:latin typeface="Lato" panose="020F0502020204030203" pitchFamily="34" charset="77"/>
                <a:cs typeface="+mn-cs"/>
              </a:rPr>
              <a:t>Nutrition counseling</a:t>
            </a:r>
          </a:p>
          <a:p>
            <a:pPr lvl="1"/>
            <a:endParaRPr lang="en-US" sz="1400" dirty="0"/>
          </a:p>
        </p:txBody>
      </p:sp>
      <p:sp>
        <p:nvSpPr>
          <p:cNvPr id="4" name="Content Placeholder 1"/>
          <p:cNvSpPr txBox="1">
            <a:spLocks/>
          </p:cNvSpPr>
          <p:nvPr/>
        </p:nvSpPr>
        <p:spPr>
          <a:xfrm>
            <a:off x="5829300" y="1295399"/>
            <a:ext cx="3511138"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1800" b="1" dirty="0">
                <a:latin typeface="Lato" panose="020F0502020204030203" pitchFamily="34" charset="77"/>
                <a:cs typeface="+mn-cs"/>
              </a:rPr>
              <a:t>Routine preventive for Adults</a:t>
            </a:r>
          </a:p>
          <a:p>
            <a:pPr marL="0" indent="0">
              <a:lnSpc>
                <a:spcPct val="90000"/>
              </a:lnSpc>
              <a:buNone/>
            </a:pPr>
            <a:endParaRPr lang="en-US" sz="1350" dirty="0">
              <a:solidFill>
                <a:schemeClr val="tx2"/>
              </a:solidFill>
              <a:latin typeface="Lato" panose="020F0502020204030203" pitchFamily="34" charset="77"/>
              <a:cs typeface="+mn-cs"/>
            </a:endParaRPr>
          </a:p>
          <a:p>
            <a:pPr>
              <a:lnSpc>
                <a:spcPct val="90000"/>
              </a:lnSpc>
            </a:pPr>
            <a:r>
              <a:rPr lang="en-US" sz="1800" dirty="0">
                <a:latin typeface="Lato" panose="020F0502020204030203" pitchFamily="34" charset="77"/>
                <a:cs typeface="+mn-cs"/>
              </a:rPr>
              <a:t>Appropriate screenings based on gender and age</a:t>
            </a:r>
          </a:p>
          <a:p>
            <a:pPr lvl="1">
              <a:lnSpc>
                <a:spcPct val="90000"/>
              </a:lnSpc>
            </a:pPr>
            <a:r>
              <a:rPr lang="en-US" dirty="0">
                <a:latin typeface="Lato" panose="020F0502020204030203" pitchFamily="34" charset="77"/>
                <a:cs typeface="+mn-cs"/>
              </a:rPr>
              <a:t>Lipid profile</a:t>
            </a:r>
          </a:p>
          <a:p>
            <a:pPr lvl="1">
              <a:lnSpc>
                <a:spcPct val="90000"/>
              </a:lnSpc>
            </a:pPr>
            <a:r>
              <a:rPr lang="en-US" dirty="0">
                <a:latin typeface="Lato" panose="020F0502020204030203" pitchFamily="34" charset="77"/>
                <a:cs typeface="+mn-cs"/>
              </a:rPr>
              <a:t>Diabetes</a:t>
            </a:r>
          </a:p>
          <a:p>
            <a:pPr lvl="1">
              <a:lnSpc>
                <a:spcPct val="90000"/>
              </a:lnSpc>
            </a:pPr>
            <a:r>
              <a:rPr lang="en-US" dirty="0">
                <a:latin typeface="Lato" panose="020F0502020204030203" pitchFamily="34" charset="77"/>
                <a:cs typeface="+mn-cs"/>
              </a:rPr>
              <a:t>Pelvic exam and pap testing</a:t>
            </a:r>
          </a:p>
          <a:p>
            <a:pPr lvl="1">
              <a:lnSpc>
                <a:spcPct val="90000"/>
              </a:lnSpc>
            </a:pPr>
            <a:r>
              <a:rPr lang="en-US" dirty="0">
                <a:latin typeface="Lato" panose="020F0502020204030203" pitchFamily="34" charset="77"/>
                <a:cs typeface="+mn-cs"/>
              </a:rPr>
              <a:t>Breast exam and mammogram</a:t>
            </a:r>
          </a:p>
          <a:p>
            <a:pPr lvl="1">
              <a:lnSpc>
                <a:spcPct val="90000"/>
              </a:lnSpc>
            </a:pPr>
            <a:r>
              <a:rPr lang="en-US" dirty="0">
                <a:latin typeface="Lato" panose="020F0502020204030203" pitchFamily="34" charset="77"/>
                <a:cs typeface="+mn-cs"/>
              </a:rPr>
              <a:t>PSA testing</a:t>
            </a:r>
          </a:p>
          <a:p>
            <a:pPr lvl="1">
              <a:lnSpc>
                <a:spcPct val="90000"/>
              </a:lnSpc>
            </a:pPr>
            <a:r>
              <a:rPr lang="en-US" dirty="0">
                <a:latin typeface="Lato" panose="020F0502020204030203" pitchFamily="34" charset="77"/>
                <a:cs typeface="+mn-cs"/>
              </a:rPr>
              <a:t>Bone density testing</a:t>
            </a:r>
          </a:p>
          <a:p>
            <a:pPr lvl="1">
              <a:lnSpc>
                <a:spcPct val="90000"/>
              </a:lnSpc>
            </a:pPr>
            <a:r>
              <a:rPr lang="en-US" dirty="0">
                <a:latin typeface="Lato" panose="020F0502020204030203" pitchFamily="34" charset="77"/>
                <a:cs typeface="+mn-cs"/>
              </a:rPr>
              <a:t>Colonoscopy</a:t>
            </a:r>
          </a:p>
          <a:p>
            <a:pPr lvl="1">
              <a:lnSpc>
                <a:spcPct val="90000"/>
              </a:lnSpc>
            </a:pPr>
            <a:r>
              <a:rPr lang="en-US" dirty="0">
                <a:latin typeface="Lato" panose="020F0502020204030203" pitchFamily="34" charset="77"/>
                <a:cs typeface="+mn-cs"/>
              </a:rPr>
              <a:t>Aortic aneurysm</a:t>
            </a:r>
          </a:p>
          <a:p>
            <a:pPr lvl="1"/>
            <a:endParaRPr lang="en-US" sz="1400" dirty="0"/>
          </a:p>
        </p:txBody>
      </p:sp>
      <p:pic>
        <p:nvPicPr>
          <p:cNvPr id="8" name="Graphic 7" descr="Doctor">
            <a:extLst>
              <a:ext uri="{FF2B5EF4-FFF2-40B4-BE49-F238E27FC236}">
                <a16:creationId xmlns:a16="http://schemas.microsoft.com/office/drawing/2014/main" id="{C7A3F3F8-4092-4E6B-BC68-DFA9841602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0172" y="1365529"/>
            <a:ext cx="1164656" cy="1164656"/>
          </a:xfrm>
          <a:prstGeom prst="rect">
            <a:avLst/>
          </a:prstGeom>
        </p:spPr>
      </p:pic>
      <p:sp>
        <p:nvSpPr>
          <p:cNvPr id="7" name="Rectangle 6">
            <a:extLst>
              <a:ext uri="{FF2B5EF4-FFF2-40B4-BE49-F238E27FC236}">
                <a16:creationId xmlns:a16="http://schemas.microsoft.com/office/drawing/2014/main" id="{7CD68A85-C05C-4078-B3B0-DDBC2F502951}"/>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DB582E1-E4C9-486A-BE74-5B0603F4464E}"/>
              </a:ext>
            </a:extLst>
          </p:cNvPr>
          <p:cNvSpPr txBox="1"/>
          <p:nvPr/>
        </p:nvSpPr>
        <p:spPr>
          <a:xfrm>
            <a:off x="745428" y="150059"/>
            <a:ext cx="10439400" cy="769441"/>
          </a:xfrm>
          <a:prstGeom prst="rect">
            <a:avLst/>
          </a:prstGeom>
          <a:noFill/>
        </p:spPr>
        <p:txBody>
          <a:bodyPr wrap="square" rtlCol="0">
            <a:spAutoFit/>
          </a:bodyPr>
          <a:lstStyle/>
          <a:p>
            <a:pPr algn="ctr"/>
            <a:r>
              <a:rPr lang="en-US" sz="4400" spc="-113" dirty="0">
                <a:solidFill>
                  <a:srgbClr val="970000"/>
                </a:solidFill>
                <a:latin typeface="Lato" panose="020F0502020204030203" pitchFamily="34" charset="0"/>
              </a:rPr>
              <a:t>Routine Preventive Care and Preventive Rx</a:t>
            </a:r>
          </a:p>
        </p:txBody>
      </p:sp>
      <p:sp>
        <p:nvSpPr>
          <p:cNvPr id="11" name="Rectangle 10">
            <a:extLst>
              <a:ext uri="{FF2B5EF4-FFF2-40B4-BE49-F238E27FC236}">
                <a16:creationId xmlns:a16="http://schemas.microsoft.com/office/drawing/2014/main" id="{6BA87AA4-2473-489C-BA6A-F4878E11C603}"/>
              </a:ext>
            </a:extLst>
          </p:cNvPr>
          <p:cNvSpPr/>
          <p:nvPr/>
        </p:nvSpPr>
        <p:spPr>
          <a:xfrm>
            <a:off x="9287696" y="2816638"/>
            <a:ext cx="2634948" cy="2269712"/>
          </a:xfrm>
          <a:prstGeom prst="rect">
            <a:avLst/>
          </a:prstGeom>
          <a:solidFill>
            <a:srgbClr val="97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B6E24D"/>
              </a:solidFill>
            </a:endParaRPr>
          </a:p>
        </p:txBody>
      </p:sp>
      <p:sp>
        <p:nvSpPr>
          <p:cNvPr id="5" name="Rectangle 4">
            <a:extLst>
              <a:ext uri="{FF2B5EF4-FFF2-40B4-BE49-F238E27FC236}">
                <a16:creationId xmlns:a16="http://schemas.microsoft.com/office/drawing/2014/main" id="{A435A9B9-7933-41A5-948F-16BC69D890B2}"/>
              </a:ext>
            </a:extLst>
          </p:cNvPr>
          <p:cNvSpPr/>
          <p:nvPr/>
        </p:nvSpPr>
        <p:spPr>
          <a:xfrm>
            <a:off x="9340438" y="2971800"/>
            <a:ext cx="2524125" cy="1938992"/>
          </a:xfrm>
          <a:prstGeom prst="rect">
            <a:avLst/>
          </a:prstGeom>
        </p:spPr>
        <p:txBody>
          <a:bodyPr wrap="square">
            <a:spAutoFit/>
          </a:bodyPr>
          <a:lstStyle/>
          <a:p>
            <a:r>
              <a:rPr lang="en-US" sz="1500" dirty="0">
                <a:solidFill>
                  <a:schemeClr val="bg1"/>
                </a:solidFill>
                <a:latin typeface="Lato" panose="020F0502020204030203" pitchFamily="34" charset="77"/>
              </a:rPr>
              <a:t>The HDHP Plan also includes a Preventive RX  drug list to help prevent illness and other health conditions. You can receive drugs on the list at low or no cost to you prior to meeting the deductible. </a:t>
            </a:r>
          </a:p>
        </p:txBody>
      </p:sp>
      <p:pic>
        <p:nvPicPr>
          <p:cNvPr id="13" name="Picture 12" descr="Wittenberg University logo.jpg">
            <a:extLst>
              <a:ext uri="{FF2B5EF4-FFF2-40B4-BE49-F238E27FC236}">
                <a16:creationId xmlns:a16="http://schemas.microsoft.com/office/drawing/2014/main" id="{50A6AF29-474D-421D-8D07-F97B66CDAC7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1195017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1EE4DF-9D63-9E47-A5D6-4E3B87459685}"/>
              </a:ext>
            </a:extLst>
          </p:cNvPr>
          <p:cNvSpPr txBox="1"/>
          <p:nvPr/>
        </p:nvSpPr>
        <p:spPr>
          <a:xfrm>
            <a:off x="2034384" y="2022331"/>
            <a:ext cx="4974759" cy="609847"/>
          </a:xfrm>
          <a:prstGeom prst="rect">
            <a:avLst/>
          </a:prstGeom>
          <a:noFill/>
        </p:spPr>
        <p:txBody>
          <a:bodyPr wrap="square" rtlCol="0">
            <a:spAutoFit/>
          </a:bodyPr>
          <a:lstStyle/>
          <a:p>
            <a:pPr>
              <a:lnSpc>
                <a:spcPct val="150000"/>
              </a:lnSpc>
            </a:pPr>
            <a:endParaRPr lang="en-US" sz="1200" dirty="0">
              <a:solidFill>
                <a:schemeClr val="tx2"/>
              </a:solidFill>
              <a:latin typeface="Lato" panose="020F0502020204030203" pitchFamily="34" charset="77"/>
            </a:endParaRPr>
          </a:p>
          <a:p>
            <a:pPr>
              <a:lnSpc>
                <a:spcPct val="150000"/>
              </a:lnSpc>
            </a:pPr>
            <a:endParaRPr lang="en-US" sz="1200" dirty="0">
              <a:solidFill>
                <a:schemeClr val="tx2"/>
              </a:solidFill>
              <a:latin typeface="Lato" panose="020F0502020204030203" pitchFamily="34" charset="77"/>
            </a:endParaRPr>
          </a:p>
        </p:txBody>
      </p:sp>
      <p:sp>
        <p:nvSpPr>
          <p:cNvPr id="16" name="TextBox 15">
            <a:extLst>
              <a:ext uri="{FF2B5EF4-FFF2-40B4-BE49-F238E27FC236}">
                <a16:creationId xmlns:a16="http://schemas.microsoft.com/office/drawing/2014/main" id="{DAC9DB49-4BA8-7D4D-BFE8-00C2293FAFD0}"/>
              </a:ext>
            </a:extLst>
          </p:cNvPr>
          <p:cNvSpPr txBox="1"/>
          <p:nvPr/>
        </p:nvSpPr>
        <p:spPr>
          <a:xfrm>
            <a:off x="762000" y="527261"/>
            <a:ext cx="8610600" cy="565539"/>
          </a:xfrm>
          <a:prstGeom prst="rect">
            <a:avLst/>
          </a:prstGeom>
          <a:noFill/>
        </p:spPr>
        <p:txBody>
          <a:bodyPr wrap="square" rtlCol="0">
            <a:spAutoFit/>
          </a:bodyPr>
          <a:lstStyle/>
          <a:p>
            <a:pPr>
              <a:lnSpc>
                <a:spcPts val="3510"/>
              </a:lnSpc>
            </a:pPr>
            <a:r>
              <a:rPr lang="en-US" sz="5000" spc="-150" dirty="0">
                <a:solidFill>
                  <a:srgbClr val="970000"/>
                </a:solidFill>
                <a:latin typeface="Lato" panose="020F0502020204030203" pitchFamily="34" charset="0"/>
              </a:rPr>
              <a:t>2023 Monthly Premiums</a:t>
            </a:r>
          </a:p>
        </p:txBody>
      </p:sp>
      <p:pic>
        <p:nvPicPr>
          <p:cNvPr id="11" name="Picture 10" descr="Icon&#10;&#10;Description automatically generated">
            <a:extLst>
              <a:ext uri="{FF2B5EF4-FFF2-40B4-BE49-F238E27FC236}">
                <a16:creationId xmlns:a16="http://schemas.microsoft.com/office/drawing/2014/main" id="{B3D3382C-FCA4-400D-AE99-1E159C54DD41}"/>
              </a:ext>
            </a:extLst>
          </p:cNvPr>
          <p:cNvPicPr>
            <a:picLocks noChangeAspect="1"/>
          </p:cNvPicPr>
          <p:nvPr/>
        </p:nvPicPr>
        <p:blipFill>
          <a:blip r:embed="rId3">
            <a:biLevel thresh="75000"/>
          </a:blip>
          <a:stretch>
            <a:fillRect/>
          </a:stretch>
        </p:blipFill>
        <p:spPr>
          <a:xfrm>
            <a:off x="779661" y="3539961"/>
            <a:ext cx="1371724" cy="1371724"/>
          </a:xfrm>
          <a:prstGeom prst="rect">
            <a:avLst/>
          </a:prstGeom>
        </p:spPr>
      </p:pic>
      <p:graphicFrame>
        <p:nvGraphicFramePr>
          <p:cNvPr id="3" name="Table 3">
            <a:extLst>
              <a:ext uri="{FF2B5EF4-FFF2-40B4-BE49-F238E27FC236}">
                <a16:creationId xmlns:a16="http://schemas.microsoft.com/office/drawing/2014/main" id="{2386C496-269F-4899-8F8D-5109560DF1C0}"/>
              </a:ext>
            </a:extLst>
          </p:cNvPr>
          <p:cNvGraphicFramePr>
            <a:graphicFrameLocks noGrp="1"/>
          </p:cNvGraphicFramePr>
          <p:nvPr>
            <p:extLst>
              <p:ext uri="{D42A27DB-BD31-4B8C-83A1-F6EECF244321}">
                <p14:modId xmlns:p14="http://schemas.microsoft.com/office/powerpoint/2010/main" val="337189894"/>
              </p:ext>
            </p:extLst>
          </p:nvPr>
        </p:nvGraphicFramePr>
        <p:xfrm>
          <a:off x="2517808" y="2022331"/>
          <a:ext cx="7315200" cy="1854200"/>
        </p:xfrm>
        <a:graphic>
          <a:graphicData uri="http://schemas.openxmlformats.org/drawingml/2006/table">
            <a:tbl>
              <a:tblPr firstRow="1" bandRow="1">
                <a:tableStyleId>{073A0DAA-6AF3-43AB-8588-CEC1D06C72B9}</a:tableStyleId>
              </a:tblPr>
              <a:tblGrid>
                <a:gridCol w="2438400">
                  <a:extLst>
                    <a:ext uri="{9D8B030D-6E8A-4147-A177-3AD203B41FA5}">
                      <a16:colId xmlns:a16="http://schemas.microsoft.com/office/drawing/2014/main" val="822009499"/>
                    </a:ext>
                  </a:extLst>
                </a:gridCol>
                <a:gridCol w="2438400">
                  <a:extLst>
                    <a:ext uri="{9D8B030D-6E8A-4147-A177-3AD203B41FA5}">
                      <a16:colId xmlns:a16="http://schemas.microsoft.com/office/drawing/2014/main" val="2982169710"/>
                    </a:ext>
                  </a:extLst>
                </a:gridCol>
                <a:gridCol w="2438400">
                  <a:extLst>
                    <a:ext uri="{9D8B030D-6E8A-4147-A177-3AD203B41FA5}">
                      <a16:colId xmlns:a16="http://schemas.microsoft.com/office/drawing/2014/main" val="385007214"/>
                    </a:ext>
                  </a:extLst>
                </a:gridCol>
              </a:tblGrid>
              <a:tr h="370840">
                <a:tc>
                  <a:txBody>
                    <a:bodyPr/>
                    <a:lstStyle/>
                    <a:p>
                      <a:r>
                        <a:rPr lang="en-US" sz="1800" b="1" kern="1200" dirty="0">
                          <a:solidFill>
                            <a:schemeClr val="lt1"/>
                          </a:solidFill>
                          <a:latin typeface="Lato" panose="020F0502020204030203"/>
                          <a:ea typeface="+mn-ea"/>
                          <a:cs typeface="+mn-cs"/>
                        </a:rPr>
                        <a:t>HDHP </a:t>
                      </a:r>
                    </a:p>
                  </a:txBody>
                  <a:tcPr anchor="ctr"/>
                </a:tc>
                <a:tc>
                  <a:txBody>
                    <a:bodyPr/>
                    <a:lstStyle/>
                    <a:p>
                      <a:pPr algn="ctr"/>
                      <a:r>
                        <a:rPr lang="en-US" sz="1800" b="1" kern="1200" dirty="0">
                          <a:solidFill>
                            <a:schemeClr val="lt1"/>
                          </a:solidFill>
                          <a:latin typeface="Lato" panose="020F0502020204030203"/>
                          <a:ea typeface="+mn-ea"/>
                          <a:cs typeface="+mn-cs"/>
                        </a:rPr>
                        <a:t>2022</a:t>
                      </a:r>
                    </a:p>
                  </a:txBody>
                  <a:tcPr anchor="ctr"/>
                </a:tc>
                <a:tc>
                  <a:txBody>
                    <a:bodyPr/>
                    <a:lstStyle/>
                    <a:p>
                      <a:pPr algn="ctr"/>
                      <a:r>
                        <a:rPr lang="en-US" sz="1800" b="1" kern="1200" dirty="0">
                          <a:solidFill>
                            <a:schemeClr val="lt1"/>
                          </a:solidFill>
                          <a:latin typeface="Lato" panose="020F0502020204030203"/>
                          <a:ea typeface="+mn-ea"/>
                          <a:cs typeface="+mn-cs"/>
                        </a:rPr>
                        <a:t>2023</a:t>
                      </a:r>
                    </a:p>
                  </a:txBody>
                  <a:tcPr anchor="ctr"/>
                </a:tc>
                <a:extLst>
                  <a:ext uri="{0D108BD9-81ED-4DB2-BD59-A6C34878D82A}">
                    <a16:rowId xmlns:a16="http://schemas.microsoft.com/office/drawing/2014/main" val="3202322666"/>
                  </a:ext>
                </a:extLst>
              </a:tr>
              <a:tr h="370840">
                <a:tc>
                  <a:txBody>
                    <a:bodyPr/>
                    <a:lstStyle/>
                    <a:p>
                      <a:pPr marL="0" algn="l" defTabSz="914400" rtl="0" eaLnBrk="1" latinLnBrk="0" hangingPunct="1"/>
                      <a:r>
                        <a:rPr lang="en-US" sz="1800" kern="1200" dirty="0">
                          <a:solidFill>
                            <a:schemeClr val="dk1"/>
                          </a:solidFill>
                          <a:latin typeface="Lato" panose="020F0502020204030203"/>
                          <a:ea typeface="+mn-ea"/>
                          <a:cs typeface="+mn-cs"/>
                        </a:rPr>
                        <a:t>Employee Only</a:t>
                      </a:r>
                    </a:p>
                  </a:txBody>
                  <a:tcPr anchor="ctr"/>
                </a:tc>
                <a:tc>
                  <a:txBody>
                    <a:bodyPr/>
                    <a:lstStyle/>
                    <a:p>
                      <a:pPr algn="ctr"/>
                      <a:r>
                        <a:rPr lang="en-US" sz="1800" kern="1200" dirty="0">
                          <a:solidFill>
                            <a:schemeClr val="dk1"/>
                          </a:solidFill>
                          <a:latin typeface="Lato" panose="020F0502020204030203"/>
                          <a:ea typeface="+mn-ea"/>
                          <a:cs typeface="+mn-cs"/>
                        </a:rPr>
                        <a:t>$144</a:t>
                      </a:r>
                    </a:p>
                  </a:txBody>
                  <a:tcPr/>
                </a:tc>
                <a:tc>
                  <a:txBody>
                    <a:bodyPr/>
                    <a:lstStyle/>
                    <a:p>
                      <a:pPr algn="ctr"/>
                      <a:r>
                        <a:rPr lang="en-US" sz="1800" kern="1200" dirty="0">
                          <a:solidFill>
                            <a:schemeClr val="dk1"/>
                          </a:solidFill>
                          <a:latin typeface="Lato" panose="020F0502020204030203"/>
                          <a:ea typeface="+mn-ea"/>
                          <a:cs typeface="+mn-cs"/>
                        </a:rPr>
                        <a:t>$157</a:t>
                      </a:r>
                    </a:p>
                  </a:txBody>
                  <a:tcPr/>
                </a:tc>
                <a:extLst>
                  <a:ext uri="{0D108BD9-81ED-4DB2-BD59-A6C34878D82A}">
                    <a16:rowId xmlns:a16="http://schemas.microsoft.com/office/drawing/2014/main" val="3443879971"/>
                  </a:ext>
                </a:extLst>
              </a:tr>
              <a:tr h="370840">
                <a:tc>
                  <a:txBody>
                    <a:bodyPr/>
                    <a:lstStyle/>
                    <a:p>
                      <a:pPr marL="0" algn="l" defTabSz="914400" rtl="0" eaLnBrk="1" latinLnBrk="0" hangingPunct="1"/>
                      <a:r>
                        <a:rPr lang="en-US" sz="1800" kern="1200" dirty="0">
                          <a:solidFill>
                            <a:schemeClr val="dk1"/>
                          </a:solidFill>
                          <a:latin typeface="Lato" panose="020F0502020204030203"/>
                          <a:ea typeface="+mn-ea"/>
                          <a:cs typeface="+mn-cs"/>
                        </a:rPr>
                        <a:t>Employee + Spouse</a:t>
                      </a:r>
                    </a:p>
                  </a:txBody>
                  <a:tcPr anchor="ctr"/>
                </a:tc>
                <a:tc>
                  <a:txBody>
                    <a:bodyPr/>
                    <a:lstStyle/>
                    <a:p>
                      <a:pPr algn="ctr"/>
                      <a:r>
                        <a:rPr lang="en-US" sz="1800" kern="1200" dirty="0">
                          <a:solidFill>
                            <a:schemeClr val="dk1"/>
                          </a:solidFill>
                          <a:latin typeface="Lato" panose="020F0502020204030203"/>
                          <a:ea typeface="+mn-ea"/>
                          <a:cs typeface="+mn-cs"/>
                        </a:rPr>
                        <a:t>$303</a:t>
                      </a:r>
                    </a:p>
                  </a:txBody>
                  <a:tcPr/>
                </a:tc>
                <a:tc>
                  <a:txBody>
                    <a:bodyPr/>
                    <a:lstStyle/>
                    <a:p>
                      <a:pPr algn="ctr"/>
                      <a:r>
                        <a:rPr lang="en-US" sz="1800" kern="1200" dirty="0">
                          <a:solidFill>
                            <a:schemeClr val="dk1"/>
                          </a:solidFill>
                          <a:latin typeface="Lato" panose="020F0502020204030203"/>
                          <a:ea typeface="+mn-ea"/>
                          <a:cs typeface="+mn-cs"/>
                        </a:rPr>
                        <a:t>$330</a:t>
                      </a:r>
                    </a:p>
                  </a:txBody>
                  <a:tcPr/>
                </a:tc>
                <a:extLst>
                  <a:ext uri="{0D108BD9-81ED-4DB2-BD59-A6C34878D82A}">
                    <a16:rowId xmlns:a16="http://schemas.microsoft.com/office/drawing/2014/main" val="43436115"/>
                  </a:ext>
                </a:extLst>
              </a:tr>
              <a:tr h="370840">
                <a:tc>
                  <a:txBody>
                    <a:bodyPr/>
                    <a:lstStyle/>
                    <a:p>
                      <a:pPr marL="0" algn="l" defTabSz="914400" rtl="0" eaLnBrk="1" latinLnBrk="0" hangingPunct="1"/>
                      <a:r>
                        <a:rPr lang="en-US" sz="1800" kern="1200" dirty="0">
                          <a:solidFill>
                            <a:schemeClr val="dk1"/>
                          </a:solidFill>
                          <a:latin typeface="Lato" panose="020F0502020204030203"/>
                          <a:ea typeface="+mn-ea"/>
                          <a:cs typeface="+mn-cs"/>
                        </a:rPr>
                        <a:t>Employee + Child(ren)</a:t>
                      </a:r>
                    </a:p>
                  </a:txBody>
                  <a:tcPr anchor="ctr"/>
                </a:tc>
                <a:tc>
                  <a:txBody>
                    <a:bodyPr/>
                    <a:lstStyle/>
                    <a:p>
                      <a:pPr algn="ctr"/>
                      <a:r>
                        <a:rPr lang="en-US" sz="1800" kern="1200" dirty="0">
                          <a:solidFill>
                            <a:schemeClr val="dk1"/>
                          </a:solidFill>
                          <a:latin typeface="Lato" panose="020F0502020204030203"/>
                          <a:ea typeface="+mn-ea"/>
                          <a:cs typeface="+mn-cs"/>
                        </a:rPr>
                        <a:t>$259</a:t>
                      </a:r>
                    </a:p>
                  </a:txBody>
                  <a:tcPr/>
                </a:tc>
                <a:tc>
                  <a:txBody>
                    <a:bodyPr/>
                    <a:lstStyle/>
                    <a:p>
                      <a:pPr algn="ctr"/>
                      <a:r>
                        <a:rPr lang="en-US" sz="1800" kern="1200" dirty="0">
                          <a:solidFill>
                            <a:schemeClr val="dk1"/>
                          </a:solidFill>
                          <a:latin typeface="Lato" panose="020F0502020204030203"/>
                          <a:ea typeface="+mn-ea"/>
                          <a:cs typeface="+mn-cs"/>
                        </a:rPr>
                        <a:t>$282</a:t>
                      </a:r>
                    </a:p>
                  </a:txBody>
                  <a:tcPr/>
                </a:tc>
                <a:extLst>
                  <a:ext uri="{0D108BD9-81ED-4DB2-BD59-A6C34878D82A}">
                    <a16:rowId xmlns:a16="http://schemas.microsoft.com/office/drawing/2014/main" val="914574870"/>
                  </a:ext>
                </a:extLst>
              </a:tr>
              <a:tr h="370840">
                <a:tc>
                  <a:txBody>
                    <a:bodyPr/>
                    <a:lstStyle/>
                    <a:p>
                      <a:pPr marL="0" algn="l" defTabSz="914400" rtl="0" eaLnBrk="1" latinLnBrk="0" hangingPunct="1"/>
                      <a:r>
                        <a:rPr lang="en-US" sz="1800" kern="1200" dirty="0">
                          <a:solidFill>
                            <a:schemeClr val="dk1"/>
                          </a:solidFill>
                          <a:latin typeface="Lato" panose="020F0502020204030203"/>
                          <a:ea typeface="+mn-ea"/>
                          <a:cs typeface="+mn-cs"/>
                        </a:rPr>
                        <a:t>Family</a:t>
                      </a:r>
                    </a:p>
                  </a:txBody>
                  <a:tcPr anchor="ctr"/>
                </a:tc>
                <a:tc>
                  <a:txBody>
                    <a:bodyPr/>
                    <a:lstStyle/>
                    <a:p>
                      <a:pPr algn="ctr"/>
                      <a:r>
                        <a:rPr lang="en-US" sz="1800" kern="1200" dirty="0">
                          <a:solidFill>
                            <a:schemeClr val="dk1"/>
                          </a:solidFill>
                          <a:latin typeface="Lato" panose="020F0502020204030203"/>
                          <a:ea typeface="+mn-ea"/>
                          <a:cs typeface="+mn-cs"/>
                        </a:rPr>
                        <a:t>$432</a:t>
                      </a:r>
                    </a:p>
                  </a:txBody>
                  <a:tcPr/>
                </a:tc>
                <a:tc>
                  <a:txBody>
                    <a:bodyPr/>
                    <a:lstStyle/>
                    <a:p>
                      <a:pPr algn="ctr"/>
                      <a:r>
                        <a:rPr lang="en-US" sz="1800" kern="1200" dirty="0">
                          <a:solidFill>
                            <a:schemeClr val="dk1"/>
                          </a:solidFill>
                          <a:latin typeface="Lato" panose="020F0502020204030203"/>
                          <a:ea typeface="+mn-ea"/>
                          <a:cs typeface="+mn-cs"/>
                        </a:rPr>
                        <a:t>$471</a:t>
                      </a:r>
                    </a:p>
                  </a:txBody>
                  <a:tcPr/>
                </a:tc>
                <a:extLst>
                  <a:ext uri="{0D108BD9-81ED-4DB2-BD59-A6C34878D82A}">
                    <a16:rowId xmlns:a16="http://schemas.microsoft.com/office/drawing/2014/main" val="955955036"/>
                  </a:ext>
                </a:extLst>
              </a:tr>
            </a:tbl>
          </a:graphicData>
        </a:graphic>
      </p:graphicFrame>
      <p:sp>
        <p:nvSpPr>
          <p:cNvPr id="10" name="Rectangle 9">
            <a:extLst>
              <a:ext uri="{FF2B5EF4-FFF2-40B4-BE49-F238E27FC236}">
                <a16:creationId xmlns:a16="http://schemas.microsoft.com/office/drawing/2014/main" id="{CA59C16E-A646-489A-AB7C-E7075E43E7D4}"/>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Wittenberg University logo.jpg">
            <a:extLst>
              <a:ext uri="{FF2B5EF4-FFF2-40B4-BE49-F238E27FC236}">
                <a16:creationId xmlns:a16="http://schemas.microsoft.com/office/drawing/2014/main" id="{0399C3E2-156B-43A7-801C-39C812A9D97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1929932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95400" y="1129818"/>
            <a:ext cx="7769022" cy="5478767"/>
            <a:chOff x="700561" y="77197"/>
            <a:chExt cx="4101657" cy="4123532"/>
          </a:xfrm>
        </p:grpSpPr>
        <p:pic>
          <p:nvPicPr>
            <p:cNvPr id="11" name="Picture 10" descr="estimate cost lt 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561" y="77197"/>
              <a:ext cx="332972" cy="416602"/>
            </a:xfrm>
            <a:prstGeom prst="rect">
              <a:avLst/>
            </a:prstGeom>
          </p:spPr>
        </p:pic>
        <p:sp>
          <p:nvSpPr>
            <p:cNvPr id="38" name="TextBox 37"/>
            <p:cNvSpPr txBox="1"/>
            <p:nvPr/>
          </p:nvSpPr>
          <p:spPr>
            <a:xfrm>
              <a:off x="1186833" y="3140955"/>
              <a:ext cx="3615385" cy="1059774"/>
            </a:xfrm>
            <a:prstGeom prst="rect">
              <a:avLst/>
            </a:prstGeom>
            <a:noFill/>
          </p:spPr>
          <p:txBody>
            <a:bodyPr wrap="square" rtlCol="0">
              <a:spAutoFit/>
            </a:bodyPr>
            <a:lstStyle/>
            <a:p>
              <a:pPr marL="20638" eaLnBrk="0" fontAlgn="base" hangingPunct="0">
                <a:lnSpc>
                  <a:spcPct val="95000"/>
                </a:lnSpc>
                <a:spcBef>
                  <a:spcPct val="0"/>
                </a:spcBef>
                <a:defRPr/>
              </a:pPr>
              <a:r>
                <a:rPr lang="en-US" b="1" dirty="0">
                  <a:latin typeface="Lato" panose="020F0502020204030203" pitchFamily="34" charset="0"/>
                  <a:ea typeface="ヒラギノ角ゴ Pro W3" charset="-128"/>
                </a:rPr>
                <a:t>Estimate the cost of a drug:</a:t>
              </a:r>
            </a:p>
            <a:p>
              <a:pPr marL="306388" indent="-285750" eaLnBrk="0" fontAlgn="base" hangingPunct="0">
                <a:lnSpc>
                  <a:spcPct val="95000"/>
                </a:lnSpc>
                <a:spcBef>
                  <a:spcPct val="0"/>
                </a:spcBef>
                <a:buFont typeface="Wingdings" panose="05000000000000000000" pitchFamily="2" charset="2"/>
                <a:buChar char="Ø"/>
                <a:defRPr/>
              </a:pPr>
              <a:r>
                <a:rPr lang="en-US" b="1" i="1" dirty="0">
                  <a:latin typeface="Lato" panose="020F0502020204030203" pitchFamily="34" charset="0"/>
                  <a:ea typeface="ヒラギノ角ゴ Pro W3" charset="-128"/>
                </a:rPr>
                <a:t>Log in to your account </a:t>
              </a:r>
              <a:r>
                <a:rPr lang="en-US" dirty="0">
                  <a:latin typeface="Lato" panose="020F0502020204030203" pitchFamily="34" charset="0"/>
                  <a:ea typeface="ヒラギノ角ゴ Pro W3" charset="-128"/>
                </a:rPr>
                <a:t>at </a:t>
              </a:r>
              <a:r>
                <a:rPr lang="en-US" dirty="0">
                  <a:latin typeface="Lato" panose="020F0502020204030203" pitchFamily="34" charset="0"/>
                  <a:ea typeface="ヒラギノ角ゴ Pro W3" charset="-128"/>
                  <a:hlinkClick r:id="rId4">
                    <a:extLst>
                      <a:ext uri="{A12FA001-AC4F-418D-AE19-62706E023703}">
                        <ahyp:hlinkClr xmlns:ahyp="http://schemas.microsoft.com/office/drawing/2018/hyperlinkcolor" val="tx"/>
                      </a:ext>
                    </a:extLst>
                  </a:hlinkClick>
                </a:rPr>
                <a:t>https://www.anthem.com/</a:t>
              </a:r>
              <a:endParaRPr lang="en-US" dirty="0">
                <a:latin typeface="Lato" panose="020F0502020204030203" pitchFamily="34" charset="0"/>
                <a:ea typeface="ヒラギノ角ゴ Pro W3" charset="-128"/>
              </a:endParaRPr>
            </a:p>
            <a:p>
              <a:pPr marL="306388" indent="-285750" eaLnBrk="0" fontAlgn="base" hangingPunct="0">
                <a:lnSpc>
                  <a:spcPct val="95000"/>
                </a:lnSpc>
                <a:spcBef>
                  <a:spcPct val="0"/>
                </a:spcBef>
                <a:buFont typeface="Wingdings" panose="05000000000000000000" pitchFamily="2" charset="2"/>
                <a:buChar char="Ø"/>
                <a:defRPr/>
              </a:pPr>
              <a:r>
                <a:rPr lang="en-US" dirty="0">
                  <a:latin typeface="Lato" panose="020F0502020204030203" pitchFamily="34" charset="0"/>
                  <a:ea typeface="ヒラギノ角ゴ Pro W3" charset="-128"/>
                </a:rPr>
                <a:t>Under ‘My Plan’ select ‘Pharmacy’; then “Price a Medication”</a:t>
              </a:r>
            </a:p>
            <a:p>
              <a:pPr marL="20638" eaLnBrk="0" fontAlgn="base" hangingPunct="0">
                <a:lnSpc>
                  <a:spcPct val="95000"/>
                </a:lnSpc>
                <a:spcBef>
                  <a:spcPct val="0"/>
                </a:spcBef>
                <a:defRPr/>
              </a:pPr>
              <a:r>
                <a:rPr lang="en-US" dirty="0">
                  <a:latin typeface="Arial" charset="0"/>
                  <a:ea typeface="ヒラギノ角ゴ Pro W3" charset="-128"/>
                </a:rPr>
                <a:t>  </a:t>
              </a:r>
            </a:p>
            <a:p>
              <a:pPr marL="20638" eaLnBrk="0" fontAlgn="base" hangingPunct="0">
                <a:lnSpc>
                  <a:spcPct val="95000"/>
                </a:lnSpc>
                <a:spcBef>
                  <a:spcPct val="0"/>
                </a:spcBef>
                <a:spcAft>
                  <a:spcPts val="1600"/>
                </a:spcAft>
                <a:defRPr/>
              </a:pPr>
              <a:endParaRPr lang="en-US" dirty="0">
                <a:solidFill>
                  <a:srgbClr val="000000">
                    <a:lumMod val="65000"/>
                    <a:lumOff val="35000"/>
                  </a:srgbClr>
                </a:solidFill>
                <a:latin typeface="Arial" charset="0"/>
                <a:ea typeface="ヒラギノ角ゴ Pro W3" charset="-128"/>
              </a:endParaRPr>
            </a:p>
          </p:txBody>
        </p:sp>
      </p:grpSp>
      <p:sp>
        <p:nvSpPr>
          <p:cNvPr id="14" name="Slide Number Placeholder 13"/>
          <p:cNvSpPr>
            <a:spLocks noGrp="1"/>
          </p:cNvSpPr>
          <p:nvPr>
            <p:ph type="sldNum" sz="quarter" idx="10"/>
          </p:nvPr>
        </p:nvSpPr>
        <p:spPr/>
        <p:txBody>
          <a:bodyPr/>
          <a:lstStyle/>
          <a:p>
            <a:pPr eaLnBrk="0" fontAlgn="base" hangingPunct="0">
              <a:spcBef>
                <a:spcPct val="0"/>
              </a:spcBef>
              <a:spcAft>
                <a:spcPct val="0"/>
              </a:spcAft>
              <a:defRPr/>
            </a:pPr>
            <a:fld id="{06AC7B48-3DF1-234A-A422-6A26E5E3BEFD}" type="slidenum">
              <a:rPr lang="en-US">
                <a:solidFill>
                  <a:srgbClr val="000000"/>
                </a:solidFill>
                <a:latin typeface="Arial" charset="0"/>
                <a:ea typeface="ヒラギノ角ゴ Pro W3" charset="-128"/>
              </a:rPr>
              <a:pPr eaLnBrk="0" fontAlgn="base" hangingPunct="0">
                <a:spcBef>
                  <a:spcPct val="0"/>
                </a:spcBef>
                <a:spcAft>
                  <a:spcPct val="0"/>
                </a:spcAft>
                <a:defRPr/>
              </a:pPr>
              <a:t>12</a:t>
            </a:fld>
            <a:endParaRPr lang="en-US">
              <a:solidFill>
                <a:srgbClr val="000000"/>
              </a:solidFill>
              <a:latin typeface="Arial" charset="0"/>
              <a:ea typeface="ヒラギノ角ゴ Pro W3" charset="-128"/>
            </a:endParaRPr>
          </a:p>
        </p:txBody>
      </p:sp>
      <p:sp>
        <p:nvSpPr>
          <p:cNvPr id="22" name="Title 21"/>
          <p:cNvSpPr>
            <a:spLocks noGrp="1"/>
          </p:cNvSpPr>
          <p:nvPr>
            <p:ph type="title"/>
          </p:nvPr>
        </p:nvSpPr>
        <p:spPr>
          <a:xfrm>
            <a:off x="-457200" y="-55921"/>
            <a:ext cx="8083562" cy="1094715"/>
          </a:xfrm>
        </p:spPr>
        <p:txBody>
          <a:bodyPr>
            <a:normAutofit/>
          </a:bodyPr>
          <a:lstStyle/>
          <a:p>
            <a:pPr algn="ctr"/>
            <a:r>
              <a:rPr lang="en-US" sz="5000" kern="1200" spc="-150" dirty="0">
                <a:solidFill>
                  <a:srgbClr val="970000"/>
                </a:solidFill>
                <a:latin typeface="Lato" panose="020F0502020204030203" pitchFamily="34" charset="0"/>
                <a:ea typeface="+mn-ea"/>
                <a:cs typeface="+mn-cs"/>
              </a:rPr>
              <a:t>Helpful Anthem Links</a:t>
            </a:r>
          </a:p>
        </p:txBody>
      </p:sp>
      <p:grpSp>
        <p:nvGrpSpPr>
          <p:cNvPr id="15" name="Group 14"/>
          <p:cNvGrpSpPr/>
          <p:nvPr/>
        </p:nvGrpSpPr>
        <p:grpSpPr>
          <a:xfrm>
            <a:off x="1191540" y="1200105"/>
            <a:ext cx="8663104" cy="1529137"/>
            <a:chOff x="16596" y="3316487"/>
            <a:chExt cx="4155481" cy="1049224"/>
          </a:xfrm>
        </p:grpSpPr>
        <p:pic>
          <p:nvPicPr>
            <p:cNvPr id="8" name="Picture 7" descr="eye blu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96" y="3824641"/>
              <a:ext cx="312056" cy="339354"/>
            </a:xfrm>
            <a:prstGeom prst="rect">
              <a:avLst/>
            </a:prstGeom>
          </p:spPr>
        </p:pic>
        <p:sp>
          <p:nvSpPr>
            <p:cNvPr id="10" name="TextBox 9"/>
            <p:cNvSpPr txBox="1"/>
            <p:nvPr/>
          </p:nvSpPr>
          <p:spPr>
            <a:xfrm>
              <a:off x="590050" y="3316487"/>
              <a:ext cx="3582027" cy="1049224"/>
            </a:xfrm>
            <a:prstGeom prst="rect">
              <a:avLst/>
            </a:prstGeom>
            <a:noFill/>
          </p:spPr>
          <p:txBody>
            <a:bodyPr wrap="square" rtlCol="0">
              <a:spAutoFit/>
            </a:bodyPr>
            <a:lstStyle/>
            <a:p>
              <a:pPr marL="20638" eaLnBrk="0" fontAlgn="base" hangingPunct="0">
                <a:lnSpc>
                  <a:spcPct val="95000"/>
                </a:lnSpc>
                <a:spcBef>
                  <a:spcPct val="0"/>
                </a:spcBef>
                <a:spcAft>
                  <a:spcPts val="1600"/>
                </a:spcAft>
                <a:defRPr/>
              </a:pPr>
              <a:r>
                <a:rPr lang="en-US" b="1" dirty="0">
                  <a:latin typeface="Lato" panose="020F0502020204030203" pitchFamily="34" charset="0"/>
                  <a:ea typeface="ヒラギノ角ゴ Pro W3" charset="-128"/>
                </a:rPr>
                <a:t>Download the Sydney mobile app:  </a:t>
              </a:r>
              <a:r>
                <a:rPr lang="en-US" dirty="0">
                  <a:latin typeface="Lato" panose="020F0502020204030203" pitchFamily="34" charset="0"/>
                  <a:ea typeface="ヒラギノ角ゴ Pro W3" charset="-128"/>
                </a:rPr>
                <a:t>https://www.sydneyhealth.com/</a:t>
              </a:r>
            </a:p>
            <a:p>
              <a:pPr marL="20638" eaLnBrk="0" fontAlgn="base" hangingPunct="0">
                <a:lnSpc>
                  <a:spcPct val="95000"/>
                </a:lnSpc>
                <a:spcBef>
                  <a:spcPct val="0"/>
                </a:spcBef>
                <a:spcAft>
                  <a:spcPts val="1600"/>
                </a:spcAft>
                <a:defRPr/>
              </a:pPr>
              <a:r>
                <a:rPr lang="en-US" b="1" dirty="0">
                  <a:latin typeface="Lato" panose="020F0502020204030203" pitchFamily="34" charset="0"/>
                  <a:ea typeface="ヒラギノ角ゴ Pro W3" charset="-128"/>
                </a:rPr>
                <a:t>Find a Provider or Facility:</a:t>
              </a:r>
              <a:r>
                <a:rPr lang="en-US" dirty="0">
                  <a:latin typeface="Lato" panose="020F0502020204030203" pitchFamily="34" charset="0"/>
                  <a:ea typeface="ヒラギノ角ゴ Pro W3" charset="-128"/>
                </a:rPr>
                <a:t>  </a:t>
              </a:r>
              <a:r>
                <a:rPr lang="en-US" sz="1600" dirty="0">
                  <a:latin typeface="Lato" panose="020F0502020204030203" pitchFamily="34" charset="0"/>
                  <a:hlinkClick r:id="rId6">
                    <a:extLst>
                      <a:ext uri="{A12FA001-AC4F-418D-AE19-62706E023703}">
                        <ahyp:hlinkClr xmlns:ahyp="http://schemas.microsoft.com/office/drawing/2018/hyperlinkcolor" val="tx"/>
                      </a:ext>
                    </a:extLst>
                  </a:hlinkClick>
                </a:rPr>
                <a:t>https://www.anthem.com/find-care/</a:t>
              </a:r>
              <a:endParaRPr lang="en-US" sz="1600" dirty="0">
                <a:latin typeface="Lato" panose="020F0502020204030203" pitchFamily="34" charset="0"/>
              </a:endParaRPr>
            </a:p>
            <a:p>
              <a:pPr marL="306388" indent="-285750" eaLnBrk="0" fontAlgn="base" hangingPunct="0">
                <a:lnSpc>
                  <a:spcPct val="50000"/>
                </a:lnSpc>
                <a:spcBef>
                  <a:spcPct val="0"/>
                </a:spcBef>
                <a:spcAft>
                  <a:spcPts val="1600"/>
                </a:spcAft>
                <a:buFont typeface="Wingdings" panose="05000000000000000000" pitchFamily="2" charset="2"/>
                <a:buChar char="Ø"/>
                <a:defRPr/>
              </a:pPr>
              <a:r>
                <a:rPr lang="en-US" dirty="0">
                  <a:latin typeface="Lato" panose="020F0502020204030203" pitchFamily="34" charset="0"/>
                  <a:ea typeface="ヒラギノ角ゴ Pro W3" charset="-128"/>
                </a:rPr>
                <a:t>Log in as a member using the member ID on your Anthem ID card </a:t>
              </a:r>
              <a:r>
                <a:rPr lang="en-US" i="1" dirty="0">
                  <a:latin typeface="Lato" panose="020F0502020204030203" pitchFamily="34" charset="0"/>
                  <a:ea typeface="ヒラギノ角ゴ Pro W3" charset="-128"/>
                </a:rPr>
                <a:t>or</a:t>
              </a:r>
              <a:endParaRPr lang="en-US" dirty="0">
                <a:latin typeface="Lato" panose="020F0502020204030203" pitchFamily="34" charset="0"/>
                <a:ea typeface="ヒラギノ角ゴ Pro W3" charset="-128"/>
              </a:endParaRPr>
            </a:p>
            <a:p>
              <a:pPr marL="306388" indent="-285750" eaLnBrk="0" fontAlgn="base" hangingPunct="0">
                <a:lnSpc>
                  <a:spcPct val="50000"/>
                </a:lnSpc>
                <a:spcBef>
                  <a:spcPct val="0"/>
                </a:spcBef>
                <a:spcAft>
                  <a:spcPts val="1600"/>
                </a:spcAft>
                <a:buFont typeface="Wingdings" panose="05000000000000000000" pitchFamily="2" charset="2"/>
                <a:buChar char="Ø"/>
                <a:defRPr/>
              </a:pPr>
              <a:r>
                <a:rPr lang="en-US" dirty="0">
                  <a:latin typeface="Lato" panose="020F0502020204030203" pitchFamily="34" charset="0"/>
                  <a:ea typeface="ヒラギノ角ゴ Pro W3" charset="-128"/>
                </a:rPr>
                <a:t>Log in as a guest &amp; choose the Blue Access PPO network</a:t>
              </a:r>
            </a:p>
          </p:txBody>
        </p:sp>
      </p:grpSp>
      <p:grpSp>
        <p:nvGrpSpPr>
          <p:cNvPr id="9" name="Group 8"/>
          <p:cNvGrpSpPr/>
          <p:nvPr/>
        </p:nvGrpSpPr>
        <p:grpSpPr>
          <a:xfrm>
            <a:off x="1398983" y="4046209"/>
            <a:ext cx="7792016" cy="1017890"/>
            <a:chOff x="587843" y="4668889"/>
            <a:chExt cx="4035557" cy="900787"/>
          </a:xfrm>
        </p:grpSpPr>
        <p:grpSp>
          <p:nvGrpSpPr>
            <p:cNvPr id="16" name="Group 15"/>
            <p:cNvGrpSpPr/>
            <p:nvPr/>
          </p:nvGrpSpPr>
          <p:grpSpPr>
            <a:xfrm>
              <a:off x="587843" y="4668889"/>
              <a:ext cx="405099" cy="397409"/>
              <a:chOff x="3134688" y="2513015"/>
              <a:chExt cx="590648" cy="579435"/>
            </a:xfrm>
            <a:solidFill>
              <a:schemeClr val="bg2"/>
            </a:solidFill>
          </p:grpSpPr>
          <p:sp>
            <p:nvSpPr>
              <p:cNvPr id="17" name="Freeform 16"/>
              <p:cNvSpPr>
                <a:spLocks noEditPoints="1"/>
              </p:cNvSpPr>
              <p:nvPr/>
            </p:nvSpPr>
            <p:spPr bwMode="auto">
              <a:xfrm>
                <a:off x="3134688" y="2513015"/>
                <a:ext cx="225425" cy="511176"/>
              </a:xfrm>
              <a:custGeom>
                <a:avLst/>
                <a:gdLst>
                  <a:gd name="T0" fmla="*/ 72 w 142"/>
                  <a:gd name="T1" fmla="*/ 0 h 322"/>
                  <a:gd name="T2" fmla="*/ 44 w 142"/>
                  <a:gd name="T3" fmla="*/ 5 h 322"/>
                  <a:gd name="T4" fmla="*/ 21 w 142"/>
                  <a:gd name="T5" fmla="*/ 21 h 322"/>
                  <a:gd name="T6" fmla="*/ 6 w 142"/>
                  <a:gd name="T7" fmla="*/ 44 h 322"/>
                  <a:gd name="T8" fmla="*/ 0 w 142"/>
                  <a:gd name="T9" fmla="*/ 72 h 322"/>
                  <a:gd name="T10" fmla="*/ 0 w 142"/>
                  <a:gd name="T11" fmla="*/ 252 h 322"/>
                  <a:gd name="T12" fmla="*/ 2 w 142"/>
                  <a:gd name="T13" fmla="*/ 266 h 322"/>
                  <a:gd name="T14" fmla="*/ 13 w 142"/>
                  <a:gd name="T15" fmla="*/ 291 h 322"/>
                  <a:gd name="T16" fmla="*/ 32 w 142"/>
                  <a:gd name="T17" fmla="*/ 310 h 322"/>
                  <a:gd name="T18" fmla="*/ 56 w 142"/>
                  <a:gd name="T19" fmla="*/ 321 h 322"/>
                  <a:gd name="T20" fmla="*/ 72 w 142"/>
                  <a:gd name="T21" fmla="*/ 322 h 322"/>
                  <a:gd name="T22" fmla="*/ 98 w 142"/>
                  <a:gd name="T23" fmla="*/ 317 h 322"/>
                  <a:gd name="T24" fmla="*/ 121 w 142"/>
                  <a:gd name="T25" fmla="*/ 301 h 322"/>
                  <a:gd name="T26" fmla="*/ 137 w 142"/>
                  <a:gd name="T27" fmla="*/ 279 h 322"/>
                  <a:gd name="T28" fmla="*/ 142 w 142"/>
                  <a:gd name="T29" fmla="*/ 252 h 322"/>
                  <a:gd name="T30" fmla="*/ 142 w 142"/>
                  <a:gd name="T31" fmla="*/ 72 h 322"/>
                  <a:gd name="T32" fmla="*/ 140 w 142"/>
                  <a:gd name="T33" fmla="*/ 58 h 322"/>
                  <a:gd name="T34" fmla="*/ 130 w 142"/>
                  <a:gd name="T35" fmla="*/ 32 h 322"/>
                  <a:gd name="T36" fmla="*/ 111 w 142"/>
                  <a:gd name="T37" fmla="*/ 12 h 322"/>
                  <a:gd name="T38" fmla="*/ 86 w 142"/>
                  <a:gd name="T39" fmla="*/ 2 h 322"/>
                  <a:gd name="T40" fmla="*/ 72 w 142"/>
                  <a:gd name="T41" fmla="*/ 0 h 322"/>
                  <a:gd name="T42" fmla="*/ 16 w 142"/>
                  <a:gd name="T43" fmla="*/ 154 h 322"/>
                  <a:gd name="T44" fmla="*/ 16 w 142"/>
                  <a:gd name="T45" fmla="*/ 72 h 322"/>
                  <a:gd name="T46" fmla="*/ 20 w 142"/>
                  <a:gd name="T47" fmla="*/ 49 h 322"/>
                  <a:gd name="T48" fmla="*/ 32 w 142"/>
                  <a:gd name="T49" fmla="*/ 32 h 322"/>
                  <a:gd name="T50" fmla="*/ 49 w 142"/>
                  <a:gd name="T51" fmla="*/ 19 h 322"/>
                  <a:gd name="T52" fmla="*/ 72 w 142"/>
                  <a:gd name="T53" fmla="*/ 16 h 322"/>
                  <a:gd name="T54" fmla="*/ 83 w 142"/>
                  <a:gd name="T55" fmla="*/ 18 h 322"/>
                  <a:gd name="T56" fmla="*/ 102 w 142"/>
                  <a:gd name="T57" fmla="*/ 25 h 322"/>
                  <a:gd name="T58" fmla="*/ 118 w 142"/>
                  <a:gd name="T59" fmla="*/ 41 h 322"/>
                  <a:gd name="T60" fmla="*/ 126 w 142"/>
                  <a:gd name="T61" fmla="*/ 60 h 322"/>
                  <a:gd name="T62" fmla="*/ 126 w 142"/>
                  <a:gd name="T63" fmla="*/ 15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322">
                    <a:moveTo>
                      <a:pt x="72" y="0"/>
                    </a:moveTo>
                    <a:lnTo>
                      <a:pt x="72" y="0"/>
                    </a:lnTo>
                    <a:lnTo>
                      <a:pt x="56" y="2"/>
                    </a:lnTo>
                    <a:lnTo>
                      <a:pt x="44" y="5"/>
                    </a:lnTo>
                    <a:lnTo>
                      <a:pt x="32" y="12"/>
                    </a:lnTo>
                    <a:lnTo>
                      <a:pt x="21" y="21"/>
                    </a:lnTo>
                    <a:lnTo>
                      <a:pt x="13" y="32"/>
                    </a:lnTo>
                    <a:lnTo>
                      <a:pt x="6" y="44"/>
                    </a:lnTo>
                    <a:lnTo>
                      <a:pt x="2" y="58"/>
                    </a:lnTo>
                    <a:lnTo>
                      <a:pt x="0" y="72"/>
                    </a:lnTo>
                    <a:lnTo>
                      <a:pt x="0" y="154"/>
                    </a:lnTo>
                    <a:lnTo>
                      <a:pt x="0" y="252"/>
                    </a:lnTo>
                    <a:lnTo>
                      <a:pt x="0" y="252"/>
                    </a:lnTo>
                    <a:lnTo>
                      <a:pt x="2" y="266"/>
                    </a:lnTo>
                    <a:lnTo>
                      <a:pt x="6" y="279"/>
                    </a:lnTo>
                    <a:lnTo>
                      <a:pt x="13" y="291"/>
                    </a:lnTo>
                    <a:lnTo>
                      <a:pt x="21" y="301"/>
                    </a:lnTo>
                    <a:lnTo>
                      <a:pt x="32" y="310"/>
                    </a:lnTo>
                    <a:lnTo>
                      <a:pt x="44" y="317"/>
                    </a:lnTo>
                    <a:lnTo>
                      <a:pt x="56" y="321"/>
                    </a:lnTo>
                    <a:lnTo>
                      <a:pt x="72" y="322"/>
                    </a:lnTo>
                    <a:lnTo>
                      <a:pt x="72" y="322"/>
                    </a:lnTo>
                    <a:lnTo>
                      <a:pt x="86" y="321"/>
                    </a:lnTo>
                    <a:lnTo>
                      <a:pt x="98" y="317"/>
                    </a:lnTo>
                    <a:lnTo>
                      <a:pt x="111" y="310"/>
                    </a:lnTo>
                    <a:lnTo>
                      <a:pt x="121" y="301"/>
                    </a:lnTo>
                    <a:lnTo>
                      <a:pt x="130" y="291"/>
                    </a:lnTo>
                    <a:lnTo>
                      <a:pt x="137" y="279"/>
                    </a:lnTo>
                    <a:lnTo>
                      <a:pt x="140" y="266"/>
                    </a:lnTo>
                    <a:lnTo>
                      <a:pt x="142" y="252"/>
                    </a:lnTo>
                    <a:lnTo>
                      <a:pt x="142" y="154"/>
                    </a:lnTo>
                    <a:lnTo>
                      <a:pt x="142" y="72"/>
                    </a:lnTo>
                    <a:lnTo>
                      <a:pt x="142" y="72"/>
                    </a:lnTo>
                    <a:lnTo>
                      <a:pt x="140" y="58"/>
                    </a:lnTo>
                    <a:lnTo>
                      <a:pt x="137" y="44"/>
                    </a:lnTo>
                    <a:lnTo>
                      <a:pt x="130" y="32"/>
                    </a:lnTo>
                    <a:lnTo>
                      <a:pt x="121" y="21"/>
                    </a:lnTo>
                    <a:lnTo>
                      <a:pt x="111" y="12"/>
                    </a:lnTo>
                    <a:lnTo>
                      <a:pt x="98" y="5"/>
                    </a:lnTo>
                    <a:lnTo>
                      <a:pt x="86" y="2"/>
                    </a:lnTo>
                    <a:lnTo>
                      <a:pt x="72" y="0"/>
                    </a:lnTo>
                    <a:lnTo>
                      <a:pt x="72" y="0"/>
                    </a:lnTo>
                    <a:close/>
                    <a:moveTo>
                      <a:pt x="126" y="154"/>
                    </a:moveTo>
                    <a:lnTo>
                      <a:pt x="16" y="154"/>
                    </a:lnTo>
                    <a:lnTo>
                      <a:pt x="16" y="72"/>
                    </a:lnTo>
                    <a:lnTo>
                      <a:pt x="16" y="72"/>
                    </a:lnTo>
                    <a:lnTo>
                      <a:pt x="18" y="60"/>
                    </a:lnTo>
                    <a:lnTo>
                      <a:pt x="20" y="49"/>
                    </a:lnTo>
                    <a:lnTo>
                      <a:pt x="25" y="41"/>
                    </a:lnTo>
                    <a:lnTo>
                      <a:pt x="32" y="32"/>
                    </a:lnTo>
                    <a:lnTo>
                      <a:pt x="41" y="25"/>
                    </a:lnTo>
                    <a:lnTo>
                      <a:pt x="49" y="19"/>
                    </a:lnTo>
                    <a:lnTo>
                      <a:pt x="60" y="18"/>
                    </a:lnTo>
                    <a:lnTo>
                      <a:pt x="72" y="16"/>
                    </a:lnTo>
                    <a:lnTo>
                      <a:pt x="72" y="16"/>
                    </a:lnTo>
                    <a:lnTo>
                      <a:pt x="83" y="18"/>
                    </a:lnTo>
                    <a:lnTo>
                      <a:pt x="93" y="19"/>
                    </a:lnTo>
                    <a:lnTo>
                      <a:pt x="102" y="25"/>
                    </a:lnTo>
                    <a:lnTo>
                      <a:pt x="111" y="32"/>
                    </a:lnTo>
                    <a:lnTo>
                      <a:pt x="118" y="41"/>
                    </a:lnTo>
                    <a:lnTo>
                      <a:pt x="123" y="49"/>
                    </a:lnTo>
                    <a:lnTo>
                      <a:pt x="126" y="60"/>
                    </a:lnTo>
                    <a:lnTo>
                      <a:pt x="126" y="72"/>
                    </a:lnTo>
                    <a:lnTo>
                      <a:pt x="126" y="1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defRPr/>
                </a:pPr>
                <a:endParaRPr lang="en-US" dirty="0">
                  <a:solidFill>
                    <a:srgbClr val="005C9E"/>
                  </a:solidFill>
                  <a:latin typeface="Arial" charset="0"/>
                  <a:ea typeface="ヒラギノ角ゴ Pro W3" charset="-128"/>
                </a:endParaRPr>
              </a:p>
            </p:txBody>
          </p:sp>
          <p:sp>
            <p:nvSpPr>
              <p:cNvPr id="18" name="Freeform 17"/>
              <p:cNvSpPr>
                <a:spLocks/>
              </p:cNvSpPr>
              <p:nvPr/>
            </p:nvSpPr>
            <p:spPr bwMode="auto">
              <a:xfrm>
                <a:off x="3484035" y="2851150"/>
                <a:ext cx="214313" cy="180975"/>
              </a:xfrm>
              <a:custGeom>
                <a:avLst/>
                <a:gdLst>
                  <a:gd name="T0" fmla="*/ 135 w 135"/>
                  <a:gd name="T1" fmla="*/ 26 h 114"/>
                  <a:gd name="T2" fmla="*/ 135 w 135"/>
                  <a:gd name="T3" fmla="*/ 26 h 114"/>
                  <a:gd name="T4" fmla="*/ 124 w 135"/>
                  <a:gd name="T5" fmla="*/ 16 h 114"/>
                  <a:gd name="T6" fmla="*/ 112 w 135"/>
                  <a:gd name="T7" fmla="*/ 9 h 114"/>
                  <a:gd name="T8" fmla="*/ 100 w 135"/>
                  <a:gd name="T9" fmla="*/ 4 h 114"/>
                  <a:gd name="T10" fmla="*/ 86 w 135"/>
                  <a:gd name="T11" fmla="*/ 0 h 114"/>
                  <a:gd name="T12" fmla="*/ 72 w 135"/>
                  <a:gd name="T13" fmla="*/ 0 h 114"/>
                  <a:gd name="T14" fmla="*/ 58 w 135"/>
                  <a:gd name="T15" fmla="*/ 2 h 114"/>
                  <a:gd name="T16" fmla="*/ 45 w 135"/>
                  <a:gd name="T17" fmla="*/ 5 h 114"/>
                  <a:gd name="T18" fmla="*/ 31 w 135"/>
                  <a:gd name="T19" fmla="*/ 12 h 114"/>
                  <a:gd name="T20" fmla="*/ 31 w 135"/>
                  <a:gd name="T21" fmla="*/ 12 h 114"/>
                  <a:gd name="T22" fmla="*/ 21 w 135"/>
                  <a:gd name="T23" fmla="*/ 23 h 114"/>
                  <a:gd name="T24" fmla="*/ 12 w 135"/>
                  <a:gd name="T25" fmla="*/ 33 h 114"/>
                  <a:gd name="T26" fmla="*/ 5 w 135"/>
                  <a:gd name="T27" fmla="*/ 46 h 114"/>
                  <a:gd name="T28" fmla="*/ 2 w 135"/>
                  <a:gd name="T29" fmla="*/ 60 h 114"/>
                  <a:gd name="T30" fmla="*/ 0 w 135"/>
                  <a:gd name="T31" fmla="*/ 74 h 114"/>
                  <a:gd name="T32" fmla="*/ 0 w 135"/>
                  <a:gd name="T33" fmla="*/ 86 h 114"/>
                  <a:gd name="T34" fmla="*/ 3 w 135"/>
                  <a:gd name="T35" fmla="*/ 100 h 114"/>
                  <a:gd name="T36" fmla="*/ 9 w 135"/>
                  <a:gd name="T37" fmla="*/ 114 h 114"/>
                  <a:gd name="T38" fmla="*/ 135 w 135"/>
                  <a:gd name="T39" fmla="*/ 2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14">
                    <a:moveTo>
                      <a:pt x="135" y="26"/>
                    </a:moveTo>
                    <a:lnTo>
                      <a:pt x="135" y="26"/>
                    </a:lnTo>
                    <a:lnTo>
                      <a:pt x="124" y="16"/>
                    </a:lnTo>
                    <a:lnTo>
                      <a:pt x="112" y="9"/>
                    </a:lnTo>
                    <a:lnTo>
                      <a:pt x="100" y="4"/>
                    </a:lnTo>
                    <a:lnTo>
                      <a:pt x="86" y="0"/>
                    </a:lnTo>
                    <a:lnTo>
                      <a:pt x="72" y="0"/>
                    </a:lnTo>
                    <a:lnTo>
                      <a:pt x="58" y="2"/>
                    </a:lnTo>
                    <a:lnTo>
                      <a:pt x="45" y="5"/>
                    </a:lnTo>
                    <a:lnTo>
                      <a:pt x="31" y="12"/>
                    </a:lnTo>
                    <a:lnTo>
                      <a:pt x="31" y="12"/>
                    </a:lnTo>
                    <a:lnTo>
                      <a:pt x="21" y="23"/>
                    </a:lnTo>
                    <a:lnTo>
                      <a:pt x="12" y="33"/>
                    </a:lnTo>
                    <a:lnTo>
                      <a:pt x="5" y="46"/>
                    </a:lnTo>
                    <a:lnTo>
                      <a:pt x="2" y="60"/>
                    </a:lnTo>
                    <a:lnTo>
                      <a:pt x="0" y="74"/>
                    </a:lnTo>
                    <a:lnTo>
                      <a:pt x="0" y="86"/>
                    </a:lnTo>
                    <a:lnTo>
                      <a:pt x="3" y="100"/>
                    </a:lnTo>
                    <a:lnTo>
                      <a:pt x="9" y="114"/>
                    </a:lnTo>
                    <a:lnTo>
                      <a:pt x="135"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defRPr/>
                </a:pPr>
                <a:endParaRPr lang="en-US">
                  <a:solidFill>
                    <a:srgbClr val="005C9E"/>
                  </a:solidFill>
                  <a:latin typeface="Arial" charset="0"/>
                  <a:ea typeface="ヒラギノ角ゴ Pro W3" charset="-128"/>
                </a:endParaRPr>
              </a:p>
            </p:txBody>
          </p:sp>
          <p:sp>
            <p:nvSpPr>
              <p:cNvPr id="19" name="Freeform 18"/>
              <p:cNvSpPr>
                <a:spLocks/>
              </p:cNvSpPr>
              <p:nvPr/>
            </p:nvSpPr>
            <p:spPr bwMode="auto">
              <a:xfrm>
                <a:off x="3511023" y="2913063"/>
                <a:ext cx="214313" cy="179387"/>
              </a:xfrm>
              <a:custGeom>
                <a:avLst/>
                <a:gdLst>
                  <a:gd name="T0" fmla="*/ 0 w 135"/>
                  <a:gd name="T1" fmla="*/ 85 h 113"/>
                  <a:gd name="T2" fmla="*/ 0 w 135"/>
                  <a:gd name="T3" fmla="*/ 85 h 113"/>
                  <a:gd name="T4" fmla="*/ 11 w 135"/>
                  <a:gd name="T5" fmla="*/ 96 h 113"/>
                  <a:gd name="T6" fmla="*/ 23 w 135"/>
                  <a:gd name="T7" fmla="*/ 105 h 113"/>
                  <a:gd name="T8" fmla="*/ 35 w 135"/>
                  <a:gd name="T9" fmla="*/ 110 h 113"/>
                  <a:gd name="T10" fmla="*/ 49 w 135"/>
                  <a:gd name="T11" fmla="*/ 112 h 113"/>
                  <a:gd name="T12" fmla="*/ 63 w 135"/>
                  <a:gd name="T13" fmla="*/ 113 h 113"/>
                  <a:gd name="T14" fmla="*/ 76 w 135"/>
                  <a:gd name="T15" fmla="*/ 112 h 113"/>
                  <a:gd name="T16" fmla="*/ 90 w 135"/>
                  <a:gd name="T17" fmla="*/ 106 h 113"/>
                  <a:gd name="T18" fmla="*/ 102 w 135"/>
                  <a:gd name="T19" fmla="*/ 99 h 113"/>
                  <a:gd name="T20" fmla="*/ 102 w 135"/>
                  <a:gd name="T21" fmla="*/ 99 h 113"/>
                  <a:gd name="T22" fmla="*/ 114 w 135"/>
                  <a:gd name="T23" fmla="*/ 91 h 113"/>
                  <a:gd name="T24" fmla="*/ 123 w 135"/>
                  <a:gd name="T25" fmla="*/ 78 h 113"/>
                  <a:gd name="T26" fmla="*/ 130 w 135"/>
                  <a:gd name="T27" fmla="*/ 66 h 113"/>
                  <a:gd name="T28" fmla="*/ 133 w 135"/>
                  <a:gd name="T29" fmla="*/ 54 h 113"/>
                  <a:gd name="T30" fmla="*/ 135 w 135"/>
                  <a:gd name="T31" fmla="*/ 40 h 113"/>
                  <a:gd name="T32" fmla="*/ 135 w 135"/>
                  <a:gd name="T33" fmla="*/ 26 h 113"/>
                  <a:gd name="T34" fmla="*/ 132 w 135"/>
                  <a:gd name="T35" fmla="*/ 12 h 113"/>
                  <a:gd name="T36" fmla="*/ 125 w 135"/>
                  <a:gd name="T37" fmla="*/ 0 h 113"/>
                  <a:gd name="T38" fmla="*/ 0 w 135"/>
                  <a:gd name="T39" fmla="*/ 8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13">
                    <a:moveTo>
                      <a:pt x="0" y="85"/>
                    </a:moveTo>
                    <a:lnTo>
                      <a:pt x="0" y="85"/>
                    </a:lnTo>
                    <a:lnTo>
                      <a:pt x="11" y="96"/>
                    </a:lnTo>
                    <a:lnTo>
                      <a:pt x="23" y="105"/>
                    </a:lnTo>
                    <a:lnTo>
                      <a:pt x="35" y="110"/>
                    </a:lnTo>
                    <a:lnTo>
                      <a:pt x="49" y="112"/>
                    </a:lnTo>
                    <a:lnTo>
                      <a:pt x="63" y="113"/>
                    </a:lnTo>
                    <a:lnTo>
                      <a:pt x="76" y="112"/>
                    </a:lnTo>
                    <a:lnTo>
                      <a:pt x="90" y="106"/>
                    </a:lnTo>
                    <a:lnTo>
                      <a:pt x="102" y="99"/>
                    </a:lnTo>
                    <a:lnTo>
                      <a:pt x="102" y="99"/>
                    </a:lnTo>
                    <a:lnTo>
                      <a:pt x="114" y="91"/>
                    </a:lnTo>
                    <a:lnTo>
                      <a:pt x="123" y="78"/>
                    </a:lnTo>
                    <a:lnTo>
                      <a:pt x="130" y="66"/>
                    </a:lnTo>
                    <a:lnTo>
                      <a:pt x="133" y="54"/>
                    </a:lnTo>
                    <a:lnTo>
                      <a:pt x="135" y="40"/>
                    </a:lnTo>
                    <a:lnTo>
                      <a:pt x="135" y="26"/>
                    </a:lnTo>
                    <a:lnTo>
                      <a:pt x="132" y="12"/>
                    </a:lnTo>
                    <a:lnTo>
                      <a:pt x="125"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defRPr/>
                </a:pPr>
                <a:endParaRPr lang="en-US">
                  <a:solidFill>
                    <a:srgbClr val="005C9E"/>
                  </a:solidFill>
                  <a:latin typeface="Arial" charset="0"/>
                  <a:ea typeface="ヒラギノ角ゴ Pro W3" charset="-128"/>
                </a:endParaRPr>
              </a:p>
            </p:txBody>
          </p:sp>
          <p:sp>
            <p:nvSpPr>
              <p:cNvPr id="20" name="Freeform 19"/>
              <p:cNvSpPr>
                <a:spLocks noEditPoints="1"/>
              </p:cNvSpPr>
              <p:nvPr/>
            </p:nvSpPr>
            <p:spPr bwMode="auto">
              <a:xfrm>
                <a:off x="3569760" y="2584450"/>
                <a:ext cx="136525" cy="163512"/>
              </a:xfrm>
              <a:custGeom>
                <a:avLst/>
                <a:gdLst>
                  <a:gd name="T0" fmla="*/ 28 w 86"/>
                  <a:gd name="T1" fmla="*/ 9 h 103"/>
                  <a:gd name="T2" fmla="*/ 28 w 86"/>
                  <a:gd name="T3" fmla="*/ 9 h 103"/>
                  <a:gd name="T4" fmla="*/ 40 w 86"/>
                  <a:gd name="T5" fmla="*/ 10 h 103"/>
                  <a:gd name="T6" fmla="*/ 51 w 86"/>
                  <a:gd name="T7" fmla="*/ 14 h 103"/>
                  <a:gd name="T8" fmla="*/ 61 w 86"/>
                  <a:gd name="T9" fmla="*/ 21 h 103"/>
                  <a:gd name="T10" fmla="*/ 68 w 86"/>
                  <a:gd name="T11" fmla="*/ 30 h 103"/>
                  <a:gd name="T12" fmla="*/ 68 w 86"/>
                  <a:gd name="T13" fmla="*/ 30 h 103"/>
                  <a:gd name="T14" fmla="*/ 74 w 86"/>
                  <a:gd name="T15" fmla="*/ 39 h 103"/>
                  <a:gd name="T16" fmla="*/ 75 w 86"/>
                  <a:gd name="T17" fmla="*/ 47 h 103"/>
                  <a:gd name="T18" fmla="*/ 77 w 86"/>
                  <a:gd name="T19" fmla="*/ 56 h 103"/>
                  <a:gd name="T20" fmla="*/ 77 w 86"/>
                  <a:gd name="T21" fmla="*/ 65 h 103"/>
                  <a:gd name="T22" fmla="*/ 77 w 86"/>
                  <a:gd name="T23" fmla="*/ 65 h 103"/>
                  <a:gd name="T24" fmla="*/ 74 w 86"/>
                  <a:gd name="T25" fmla="*/ 79 h 103"/>
                  <a:gd name="T26" fmla="*/ 67 w 86"/>
                  <a:gd name="T27" fmla="*/ 89 h 103"/>
                  <a:gd name="T28" fmla="*/ 12 w 86"/>
                  <a:gd name="T29" fmla="*/ 12 h 103"/>
                  <a:gd name="T30" fmla="*/ 12 w 86"/>
                  <a:gd name="T31" fmla="*/ 12 h 103"/>
                  <a:gd name="T32" fmla="*/ 19 w 86"/>
                  <a:gd name="T33" fmla="*/ 10 h 103"/>
                  <a:gd name="T34" fmla="*/ 28 w 86"/>
                  <a:gd name="T35" fmla="*/ 9 h 103"/>
                  <a:gd name="T36" fmla="*/ 28 w 86"/>
                  <a:gd name="T37" fmla="*/ 9 h 103"/>
                  <a:gd name="T38" fmla="*/ 28 w 86"/>
                  <a:gd name="T39" fmla="*/ 0 h 103"/>
                  <a:gd name="T40" fmla="*/ 28 w 86"/>
                  <a:gd name="T41" fmla="*/ 0 h 103"/>
                  <a:gd name="T42" fmla="*/ 14 w 86"/>
                  <a:gd name="T43" fmla="*/ 2 h 103"/>
                  <a:gd name="T44" fmla="*/ 0 w 86"/>
                  <a:gd name="T45" fmla="*/ 9 h 103"/>
                  <a:gd name="T46" fmla="*/ 65 w 86"/>
                  <a:gd name="T47" fmla="*/ 103 h 103"/>
                  <a:gd name="T48" fmla="*/ 65 w 86"/>
                  <a:gd name="T49" fmla="*/ 103 h 103"/>
                  <a:gd name="T50" fmla="*/ 74 w 86"/>
                  <a:gd name="T51" fmla="*/ 95 h 103"/>
                  <a:gd name="T52" fmla="*/ 79 w 86"/>
                  <a:gd name="T53" fmla="*/ 86 h 103"/>
                  <a:gd name="T54" fmla="*/ 82 w 86"/>
                  <a:gd name="T55" fmla="*/ 77 h 103"/>
                  <a:gd name="T56" fmla="*/ 86 w 86"/>
                  <a:gd name="T57" fmla="*/ 67 h 103"/>
                  <a:gd name="T58" fmla="*/ 86 w 86"/>
                  <a:gd name="T59" fmla="*/ 56 h 103"/>
                  <a:gd name="T60" fmla="*/ 84 w 86"/>
                  <a:gd name="T61" fmla="*/ 46 h 103"/>
                  <a:gd name="T62" fmla="*/ 81 w 86"/>
                  <a:gd name="T63" fmla="*/ 35 h 103"/>
                  <a:gd name="T64" fmla="*/ 75 w 86"/>
                  <a:gd name="T65" fmla="*/ 26 h 103"/>
                  <a:gd name="T66" fmla="*/ 75 w 86"/>
                  <a:gd name="T67" fmla="*/ 26 h 103"/>
                  <a:gd name="T68" fmla="*/ 67 w 86"/>
                  <a:gd name="T69" fmla="*/ 14 h 103"/>
                  <a:gd name="T70" fmla="*/ 54 w 86"/>
                  <a:gd name="T71" fmla="*/ 7 h 103"/>
                  <a:gd name="T72" fmla="*/ 42 w 86"/>
                  <a:gd name="T73" fmla="*/ 2 h 103"/>
                  <a:gd name="T74" fmla="*/ 28 w 86"/>
                  <a:gd name="T75" fmla="*/ 0 h 103"/>
                  <a:gd name="T76" fmla="*/ 28 w 86"/>
                  <a:gd name="T7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103">
                    <a:moveTo>
                      <a:pt x="28" y="9"/>
                    </a:moveTo>
                    <a:lnTo>
                      <a:pt x="28" y="9"/>
                    </a:lnTo>
                    <a:lnTo>
                      <a:pt x="40" y="10"/>
                    </a:lnTo>
                    <a:lnTo>
                      <a:pt x="51" y="14"/>
                    </a:lnTo>
                    <a:lnTo>
                      <a:pt x="61" y="21"/>
                    </a:lnTo>
                    <a:lnTo>
                      <a:pt x="68" y="30"/>
                    </a:lnTo>
                    <a:lnTo>
                      <a:pt x="68" y="30"/>
                    </a:lnTo>
                    <a:lnTo>
                      <a:pt x="74" y="39"/>
                    </a:lnTo>
                    <a:lnTo>
                      <a:pt x="75" y="47"/>
                    </a:lnTo>
                    <a:lnTo>
                      <a:pt x="77" y="56"/>
                    </a:lnTo>
                    <a:lnTo>
                      <a:pt x="77" y="65"/>
                    </a:lnTo>
                    <a:lnTo>
                      <a:pt x="77" y="65"/>
                    </a:lnTo>
                    <a:lnTo>
                      <a:pt x="74" y="79"/>
                    </a:lnTo>
                    <a:lnTo>
                      <a:pt x="67" y="89"/>
                    </a:lnTo>
                    <a:lnTo>
                      <a:pt x="12" y="12"/>
                    </a:lnTo>
                    <a:lnTo>
                      <a:pt x="12" y="12"/>
                    </a:lnTo>
                    <a:lnTo>
                      <a:pt x="19" y="10"/>
                    </a:lnTo>
                    <a:lnTo>
                      <a:pt x="28" y="9"/>
                    </a:lnTo>
                    <a:lnTo>
                      <a:pt x="28" y="9"/>
                    </a:lnTo>
                    <a:close/>
                    <a:moveTo>
                      <a:pt x="28" y="0"/>
                    </a:moveTo>
                    <a:lnTo>
                      <a:pt x="28" y="0"/>
                    </a:lnTo>
                    <a:lnTo>
                      <a:pt x="14" y="2"/>
                    </a:lnTo>
                    <a:lnTo>
                      <a:pt x="0" y="9"/>
                    </a:lnTo>
                    <a:lnTo>
                      <a:pt x="65" y="103"/>
                    </a:lnTo>
                    <a:lnTo>
                      <a:pt x="65" y="103"/>
                    </a:lnTo>
                    <a:lnTo>
                      <a:pt x="74" y="95"/>
                    </a:lnTo>
                    <a:lnTo>
                      <a:pt x="79" y="86"/>
                    </a:lnTo>
                    <a:lnTo>
                      <a:pt x="82" y="77"/>
                    </a:lnTo>
                    <a:lnTo>
                      <a:pt x="86" y="67"/>
                    </a:lnTo>
                    <a:lnTo>
                      <a:pt x="86" y="56"/>
                    </a:lnTo>
                    <a:lnTo>
                      <a:pt x="84" y="46"/>
                    </a:lnTo>
                    <a:lnTo>
                      <a:pt x="81" y="35"/>
                    </a:lnTo>
                    <a:lnTo>
                      <a:pt x="75" y="26"/>
                    </a:lnTo>
                    <a:lnTo>
                      <a:pt x="75" y="26"/>
                    </a:lnTo>
                    <a:lnTo>
                      <a:pt x="67" y="14"/>
                    </a:lnTo>
                    <a:lnTo>
                      <a:pt x="54" y="7"/>
                    </a:lnTo>
                    <a:lnTo>
                      <a:pt x="42" y="2"/>
                    </a:lnTo>
                    <a:lnTo>
                      <a:pt x="28" y="0"/>
                    </a:ln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defRPr/>
                </a:pPr>
                <a:endParaRPr lang="en-US">
                  <a:solidFill>
                    <a:srgbClr val="005C9E"/>
                  </a:solidFill>
                  <a:latin typeface="Arial" charset="0"/>
                  <a:ea typeface="ヒラギノ角ゴ Pro W3" charset="-128"/>
                </a:endParaRPr>
              </a:p>
            </p:txBody>
          </p:sp>
          <p:sp>
            <p:nvSpPr>
              <p:cNvPr id="21" name="Freeform 20"/>
              <p:cNvSpPr>
                <a:spLocks noEditPoints="1"/>
              </p:cNvSpPr>
              <p:nvPr/>
            </p:nvSpPr>
            <p:spPr bwMode="auto">
              <a:xfrm>
                <a:off x="3522135" y="2606675"/>
                <a:ext cx="136525" cy="161925"/>
              </a:xfrm>
              <a:custGeom>
                <a:avLst/>
                <a:gdLst>
                  <a:gd name="T0" fmla="*/ 20 w 86"/>
                  <a:gd name="T1" fmla="*/ 14 h 102"/>
                  <a:gd name="T2" fmla="*/ 74 w 86"/>
                  <a:gd name="T3" fmla="*/ 91 h 102"/>
                  <a:gd name="T4" fmla="*/ 74 w 86"/>
                  <a:gd name="T5" fmla="*/ 91 h 102"/>
                  <a:gd name="T6" fmla="*/ 67 w 86"/>
                  <a:gd name="T7" fmla="*/ 93 h 102"/>
                  <a:gd name="T8" fmla="*/ 58 w 86"/>
                  <a:gd name="T9" fmla="*/ 95 h 102"/>
                  <a:gd name="T10" fmla="*/ 58 w 86"/>
                  <a:gd name="T11" fmla="*/ 95 h 102"/>
                  <a:gd name="T12" fmla="*/ 46 w 86"/>
                  <a:gd name="T13" fmla="*/ 93 h 102"/>
                  <a:gd name="T14" fmla="*/ 35 w 86"/>
                  <a:gd name="T15" fmla="*/ 88 h 102"/>
                  <a:gd name="T16" fmla="*/ 25 w 86"/>
                  <a:gd name="T17" fmla="*/ 82 h 102"/>
                  <a:gd name="T18" fmla="*/ 18 w 86"/>
                  <a:gd name="T19" fmla="*/ 74 h 102"/>
                  <a:gd name="T20" fmla="*/ 18 w 86"/>
                  <a:gd name="T21" fmla="*/ 74 h 102"/>
                  <a:gd name="T22" fmla="*/ 13 w 86"/>
                  <a:gd name="T23" fmla="*/ 65 h 102"/>
                  <a:gd name="T24" fmla="*/ 11 w 86"/>
                  <a:gd name="T25" fmla="*/ 56 h 102"/>
                  <a:gd name="T26" fmla="*/ 9 w 86"/>
                  <a:gd name="T27" fmla="*/ 47 h 102"/>
                  <a:gd name="T28" fmla="*/ 9 w 86"/>
                  <a:gd name="T29" fmla="*/ 39 h 102"/>
                  <a:gd name="T30" fmla="*/ 9 w 86"/>
                  <a:gd name="T31" fmla="*/ 39 h 102"/>
                  <a:gd name="T32" fmla="*/ 13 w 86"/>
                  <a:gd name="T33" fmla="*/ 25 h 102"/>
                  <a:gd name="T34" fmla="*/ 20 w 86"/>
                  <a:gd name="T35" fmla="*/ 14 h 102"/>
                  <a:gd name="T36" fmla="*/ 20 w 86"/>
                  <a:gd name="T37" fmla="*/ 14 h 102"/>
                  <a:gd name="T38" fmla="*/ 21 w 86"/>
                  <a:gd name="T39" fmla="*/ 0 h 102"/>
                  <a:gd name="T40" fmla="*/ 21 w 86"/>
                  <a:gd name="T41" fmla="*/ 0 h 102"/>
                  <a:gd name="T42" fmla="*/ 13 w 86"/>
                  <a:gd name="T43" fmla="*/ 9 h 102"/>
                  <a:gd name="T44" fmla="*/ 7 w 86"/>
                  <a:gd name="T45" fmla="*/ 17 h 102"/>
                  <a:gd name="T46" fmla="*/ 2 w 86"/>
                  <a:gd name="T47" fmla="*/ 26 h 102"/>
                  <a:gd name="T48" fmla="*/ 0 w 86"/>
                  <a:gd name="T49" fmla="*/ 37 h 102"/>
                  <a:gd name="T50" fmla="*/ 0 w 86"/>
                  <a:gd name="T51" fmla="*/ 47 h 102"/>
                  <a:gd name="T52" fmla="*/ 2 w 86"/>
                  <a:gd name="T53" fmla="*/ 58 h 102"/>
                  <a:gd name="T54" fmla="*/ 6 w 86"/>
                  <a:gd name="T55" fmla="*/ 68 h 102"/>
                  <a:gd name="T56" fmla="*/ 11 w 86"/>
                  <a:gd name="T57" fmla="*/ 77 h 102"/>
                  <a:gd name="T58" fmla="*/ 11 w 86"/>
                  <a:gd name="T59" fmla="*/ 77 h 102"/>
                  <a:gd name="T60" fmla="*/ 20 w 86"/>
                  <a:gd name="T61" fmla="*/ 88 h 102"/>
                  <a:gd name="T62" fmla="*/ 32 w 86"/>
                  <a:gd name="T63" fmla="*/ 96 h 102"/>
                  <a:gd name="T64" fmla="*/ 44 w 86"/>
                  <a:gd name="T65" fmla="*/ 102 h 102"/>
                  <a:gd name="T66" fmla="*/ 58 w 86"/>
                  <a:gd name="T67" fmla="*/ 102 h 102"/>
                  <a:gd name="T68" fmla="*/ 58 w 86"/>
                  <a:gd name="T69" fmla="*/ 102 h 102"/>
                  <a:gd name="T70" fmla="*/ 72 w 86"/>
                  <a:gd name="T71" fmla="*/ 100 h 102"/>
                  <a:gd name="T72" fmla="*/ 86 w 86"/>
                  <a:gd name="T73" fmla="*/ 95 h 102"/>
                  <a:gd name="T74" fmla="*/ 21 w 86"/>
                  <a:gd name="T75" fmla="*/ 0 h 102"/>
                  <a:gd name="T76" fmla="*/ 21 w 86"/>
                  <a:gd name="T7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102">
                    <a:moveTo>
                      <a:pt x="20" y="14"/>
                    </a:moveTo>
                    <a:lnTo>
                      <a:pt x="74" y="91"/>
                    </a:lnTo>
                    <a:lnTo>
                      <a:pt x="74" y="91"/>
                    </a:lnTo>
                    <a:lnTo>
                      <a:pt x="67" y="93"/>
                    </a:lnTo>
                    <a:lnTo>
                      <a:pt x="58" y="95"/>
                    </a:lnTo>
                    <a:lnTo>
                      <a:pt x="58" y="95"/>
                    </a:lnTo>
                    <a:lnTo>
                      <a:pt x="46" y="93"/>
                    </a:lnTo>
                    <a:lnTo>
                      <a:pt x="35" y="88"/>
                    </a:lnTo>
                    <a:lnTo>
                      <a:pt x="25" y="82"/>
                    </a:lnTo>
                    <a:lnTo>
                      <a:pt x="18" y="74"/>
                    </a:lnTo>
                    <a:lnTo>
                      <a:pt x="18" y="74"/>
                    </a:lnTo>
                    <a:lnTo>
                      <a:pt x="13" y="65"/>
                    </a:lnTo>
                    <a:lnTo>
                      <a:pt x="11" y="56"/>
                    </a:lnTo>
                    <a:lnTo>
                      <a:pt x="9" y="47"/>
                    </a:lnTo>
                    <a:lnTo>
                      <a:pt x="9" y="39"/>
                    </a:lnTo>
                    <a:lnTo>
                      <a:pt x="9" y="39"/>
                    </a:lnTo>
                    <a:lnTo>
                      <a:pt x="13" y="25"/>
                    </a:lnTo>
                    <a:lnTo>
                      <a:pt x="20" y="14"/>
                    </a:lnTo>
                    <a:lnTo>
                      <a:pt x="20" y="14"/>
                    </a:lnTo>
                    <a:close/>
                    <a:moveTo>
                      <a:pt x="21" y="0"/>
                    </a:moveTo>
                    <a:lnTo>
                      <a:pt x="21" y="0"/>
                    </a:lnTo>
                    <a:lnTo>
                      <a:pt x="13" y="9"/>
                    </a:lnTo>
                    <a:lnTo>
                      <a:pt x="7" y="17"/>
                    </a:lnTo>
                    <a:lnTo>
                      <a:pt x="2" y="26"/>
                    </a:lnTo>
                    <a:lnTo>
                      <a:pt x="0" y="37"/>
                    </a:lnTo>
                    <a:lnTo>
                      <a:pt x="0" y="47"/>
                    </a:lnTo>
                    <a:lnTo>
                      <a:pt x="2" y="58"/>
                    </a:lnTo>
                    <a:lnTo>
                      <a:pt x="6" y="68"/>
                    </a:lnTo>
                    <a:lnTo>
                      <a:pt x="11" y="77"/>
                    </a:lnTo>
                    <a:lnTo>
                      <a:pt x="11" y="77"/>
                    </a:lnTo>
                    <a:lnTo>
                      <a:pt x="20" y="88"/>
                    </a:lnTo>
                    <a:lnTo>
                      <a:pt x="32" y="96"/>
                    </a:lnTo>
                    <a:lnTo>
                      <a:pt x="44" y="102"/>
                    </a:lnTo>
                    <a:lnTo>
                      <a:pt x="58" y="102"/>
                    </a:lnTo>
                    <a:lnTo>
                      <a:pt x="58" y="102"/>
                    </a:lnTo>
                    <a:lnTo>
                      <a:pt x="72" y="100"/>
                    </a:lnTo>
                    <a:lnTo>
                      <a:pt x="86" y="95"/>
                    </a:lnTo>
                    <a:lnTo>
                      <a:pt x="21" y="0"/>
                    </a:lnTo>
                    <a:lnTo>
                      <a:pt x="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defRPr/>
                </a:pPr>
                <a:endParaRPr lang="en-US">
                  <a:solidFill>
                    <a:srgbClr val="005C9E"/>
                  </a:solidFill>
                  <a:latin typeface="Arial" charset="0"/>
                  <a:ea typeface="ヒラギノ角ゴ Pro W3" charset="-128"/>
                </a:endParaRPr>
              </a:p>
            </p:txBody>
          </p:sp>
        </p:grpSp>
        <p:sp>
          <p:nvSpPr>
            <p:cNvPr id="47" name="TextBox 46"/>
            <p:cNvSpPr txBox="1"/>
            <p:nvPr/>
          </p:nvSpPr>
          <p:spPr>
            <a:xfrm>
              <a:off x="1076776" y="4702183"/>
              <a:ext cx="3546624" cy="867493"/>
            </a:xfrm>
            <a:prstGeom prst="rect">
              <a:avLst/>
            </a:prstGeom>
            <a:noFill/>
          </p:spPr>
          <p:txBody>
            <a:bodyPr wrap="square" rtlCol="0">
              <a:spAutoFit/>
            </a:bodyPr>
            <a:lstStyle/>
            <a:p>
              <a:pPr marL="20638" eaLnBrk="0" fontAlgn="base" hangingPunct="0">
                <a:lnSpc>
                  <a:spcPct val="95000"/>
                </a:lnSpc>
                <a:spcBef>
                  <a:spcPct val="0"/>
                </a:spcBef>
                <a:spcAft>
                  <a:spcPts val="1600"/>
                </a:spcAft>
                <a:defRPr/>
              </a:pPr>
              <a:r>
                <a:rPr lang="en-US" b="1" dirty="0">
                  <a:latin typeface="Lato" panose="020F0502020204030203" pitchFamily="34" charset="0"/>
                  <a:ea typeface="ヒラギノ角ゴ Pro W3" charset="-128"/>
                </a:rPr>
                <a:t>See if a drug is covered under the Plan’s formulary: </a:t>
              </a:r>
              <a:r>
                <a:rPr lang="en-US" sz="1600" dirty="0">
                  <a:latin typeface="Lato" panose="020F0502020204030203" pitchFamily="34" charset="0"/>
                  <a:hlinkClick r:id="rId7">
                    <a:extLst>
                      <a:ext uri="{A12FA001-AC4F-418D-AE19-62706E023703}">
                        <ahyp:hlinkClr xmlns:ahyp="http://schemas.microsoft.com/office/drawing/2018/hyperlinkcolor" val="tx"/>
                      </a:ext>
                    </a:extLst>
                  </a:hlinkClick>
                </a:rPr>
                <a:t>https://www.anthem.com/ms/pharmacyinformation/home.html</a:t>
              </a:r>
              <a:endParaRPr lang="en-US" sz="1600" dirty="0">
                <a:latin typeface="Lato" panose="020F0502020204030203" pitchFamily="34" charset="0"/>
                <a:ea typeface="ヒラギノ角ゴ Pro W3" charset="-128"/>
              </a:endParaRPr>
            </a:p>
            <a:p>
              <a:pPr marL="306388" indent="-285750" eaLnBrk="0" fontAlgn="base" hangingPunct="0">
                <a:lnSpc>
                  <a:spcPct val="50000"/>
                </a:lnSpc>
                <a:spcBef>
                  <a:spcPct val="0"/>
                </a:spcBef>
                <a:spcAft>
                  <a:spcPts val="1600"/>
                </a:spcAft>
                <a:buFont typeface="Wingdings" panose="05000000000000000000" pitchFamily="2" charset="2"/>
                <a:buChar char="Ø"/>
                <a:defRPr/>
              </a:pPr>
              <a:r>
                <a:rPr lang="en-US" dirty="0">
                  <a:latin typeface="Lato" panose="020F0502020204030203" pitchFamily="34" charset="0"/>
                  <a:ea typeface="ヒラギノ角ゴ Pro W3" charset="-128"/>
                </a:rPr>
                <a:t>Select “Essential Drug List 4-Tier”</a:t>
              </a:r>
            </a:p>
          </p:txBody>
        </p:sp>
      </p:grpSp>
      <p:sp>
        <p:nvSpPr>
          <p:cNvPr id="25" name="TextBox 24">
            <a:extLst>
              <a:ext uri="{FF2B5EF4-FFF2-40B4-BE49-F238E27FC236}">
                <a16:creationId xmlns:a16="http://schemas.microsoft.com/office/drawing/2014/main" id="{C60E63A8-1F2F-455E-983A-8A97C655976D}"/>
              </a:ext>
            </a:extLst>
          </p:cNvPr>
          <p:cNvSpPr txBox="1"/>
          <p:nvPr/>
        </p:nvSpPr>
        <p:spPr>
          <a:xfrm>
            <a:off x="2362199" y="2773681"/>
            <a:ext cx="7467601" cy="1186479"/>
          </a:xfrm>
          <a:prstGeom prst="rect">
            <a:avLst/>
          </a:prstGeom>
          <a:noFill/>
        </p:spPr>
        <p:txBody>
          <a:bodyPr wrap="square" rtlCol="0">
            <a:spAutoFit/>
          </a:bodyPr>
          <a:lstStyle/>
          <a:p>
            <a:pPr marL="20638" eaLnBrk="0" fontAlgn="base" hangingPunct="0">
              <a:lnSpc>
                <a:spcPct val="95000"/>
              </a:lnSpc>
              <a:spcBef>
                <a:spcPct val="0"/>
              </a:spcBef>
              <a:defRPr/>
            </a:pPr>
            <a:r>
              <a:rPr lang="en-US" b="1" dirty="0">
                <a:latin typeface="Lato" panose="020F0502020204030203" pitchFamily="34" charset="0"/>
                <a:ea typeface="ヒラギノ角ゴ Pro W3" charset="-128"/>
              </a:rPr>
              <a:t>Use</a:t>
            </a:r>
            <a:r>
              <a:rPr lang="en-US" b="1" dirty="0">
                <a:solidFill>
                  <a:srgbClr val="000000">
                    <a:lumMod val="65000"/>
                    <a:lumOff val="35000"/>
                  </a:srgbClr>
                </a:solidFill>
                <a:latin typeface="Lato" panose="020F0502020204030203" pitchFamily="34" charset="0"/>
                <a:ea typeface="ヒラギノ角ゴ Pro W3" charset="-128"/>
              </a:rPr>
              <a:t> </a:t>
            </a:r>
            <a:r>
              <a:rPr lang="en-US" b="1" dirty="0" err="1">
                <a:latin typeface="Lato" panose="020F0502020204030203" pitchFamily="34" charset="0"/>
                <a:ea typeface="ヒラギノ角ゴ Pro W3" charset="-128"/>
              </a:rPr>
              <a:t>LiveHealth</a:t>
            </a:r>
            <a:r>
              <a:rPr lang="en-US" b="1" dirty="0">
                <a:latin typeface="Lato" panose="020F0502020204030203" pitchFamily="34" charset="0"/>
                <a:ea typeface="ヒラギノ角ゴ Pro W3" charset="-128"/>
              </a:rPr>
              <a:t> online (tele-medicine</a:t>
            </a:r>
            <a:r>
              <a:rPr lang="en-US" dirty="0">
                <a:latin typeface="Lato" panose="020F0502020204030203" pitchFamily="34" charset="0"/>
                <a:ea typeface="ヒラギノ角ゴ Pro W3" charset="-128"/>
              </a:rPr>
              <a:t>):  </a:t>
            </a:r>
            <a:r>
              <a:rPr lang="en-US" dirty="0">
                <a:latin typeface="Lato" panose="020F0502020204030203" pitchFamily="34" charset="0"/>
                <a:ea typeface="ヒラギノ角ゴ Pro W3" charset="-128"/>
                <a:hlinkClick r:id="rId8">
                  <a:extLst>
                    <a:ext uri="{A12FA001-AC4F-418D-AE19-62706E023703}">
                      <ahyp:hlinkClr xmlns:ahyp="http://schemas.microsoft.com/office/drawing/2018/hyperlinkcolor" val="tx"/>
                    </a:ext>
                  </a:extLst>
                </a:hlinkClick>
              </a:rPr>
              <a:t>https://livehealthonline.com/</a:t>
            </a:r>
            <a:endParaRPr lang="en-US" sz="1600" dirty="0">
              <a:latin typeface="Lato" panose="020F0502020204030203" pitchFamily="34" charset="0"/>
            </a:endParaRPr>
          </a:p>
          <a:p>
            <a:pPr marL="306388" indent="-285750" eaLnBrk="0" fontAlgn="base" hangingPunct="0">
              <a:spcBef>
                <a:spcPct val="0"/>
              </a:spcBef>
              <a:buFont typeface="Wingdings" panose="05000000000000000000" pitchFamily="2" charset="2"/>
              <a:buChar char="Ø"/>
              <a:defRPr/>
            </a:pPr>
            <a:r>
              <a:rPr lang="en-US" dirty="0">
                <a:latin typeface="Lato" panose="020F0502020204030203" pitchFamily="34" charset="0"/>
                <a:ea typeface="ヒラギノ角ゴ Pro W3" charset="-128"/>
              </a:rPr>
              <a:t>Available in all states, anywhere you have a computer or mobile device with Internet access</a:t>
            </a:r>
          </a:p>
          <a:p>
            <a:pPr marL="306388" indent="-285750" eaLnBrk="0" fontAlgn="base" hangingPunct="0">
              <a:spcBef>
                <a:spcPct val="0"/>
              </a:spcBef>
              <a:buFont typeface="Wingdings" panose="05000000000000000000" pitchFamily="2" charset="2"/>
              <a:buChar char="Ø"/>
              <a:defRPr/>
            </a:pPr>
            <a:r>
              <a:rPr lang="en-US" dirty="0">
                <a:latin typeface="Lato" panose="020F0502020204030203" pitchFamily="34" charset="0"/>
                <a:ea typeface="ヒラギノ角ゴ Pro W3" charset="-128"/>
              </a:rPr>
              <a:t>Sign-up online, then log in when you need care</a:t>
            </a:r>
          </a:p>
        </p:txBody>
      </p:sp>
      <p:sp>
        <p:nvSpPr>
          <p:cNvPr id="26" name="Freeform 12">
            <a:extLst>
              <a:ext uri="{FF2B5EF4-FFF2-40B4-BE49-F238E27FC236}">
                <a16:creationId xmlns:a16="http://schemas.microsoft.com/office/drawing/2014/main" id="{82FD02EF-11A8-42E8-BCCC-CF06245E071A}"/>
              </a:ext>
            </a:extLst>
          </p:cNvPr>
          <p:cNvSpPr>
            <a:spLocks noEditPoints="1"/>
          </p:cNvSpPr>
          <p:nvPr/>
        </p:nvSpPr>
        <p:spPr bwMode="auto">
          <a:xfrm flipH="1" flipV="1">
            <a:off x="1346369" y="2875478"/>
            <a:ext cx="418680" cy="553522"/>
          </a:xfrm>
          <a:custGeom>
            <a:avLst/>
            <a:gdLst>
              <a:gd name="T0" fmla="*/ 148 w 197"/>
              <a:gd name="T1" fmla="*/ 290 h 327"/>
              <a:gd name="T2" fmla="*/ 156 w 197"/>
              <a:gd name="T3" fmla="*/ 300 h 327"/>
              <a:gd name="T4" fmla="*/ 167 w 197"/>
              <a:gd name="T5" fmla="*/ 298 h 327"/>
              <a:gd name="T6" fmla="*/ 167 w 197"/>
              <a:gd name="T7" fmla="*/ 282 h 327"/>
              <a:gd name="T8" fmla="*/ 156 w 197"/>
              <a:gd name="T9" fmla="*/ 280 h 327"/>
              <a:gd name="T10" fmla="*/ 187 w 197"/>
              <a:gd name="T11" fmla="*/ 262 h 327"/>
              <a:gd name="T12" fmla="*/ 159 w 197"/>
              <a:gd name="T13" fmla="*/ 253 h 327"/>
              <a:gd name="T14" fmla="*/ 132 w 197"/>
              <a:gd name="T15" fmla="*/ 262 h 327"/>
              <a:gd name="T16" fmla="*/ 122 w 197"/>
              <a:gd name="T17" fmla="*/ 288 h 327"/>
              <a:gd name="T18" fmla="*/ 116 w 197"/>
              <a:gd name="T19" fmla="*/ 296 h 327"/>
              <a:gd name="T20" fmla="*/ 88 w 197"/>
              <a:gd name="T21" fmla="*/ 288 h 327"/>
              <a:gd name="T22" fmla="*/ 71 w 197"/>
              <a:gd name="T23" fmla="*/ 266 h 327"/>
              <a:gd name="T24" fmla="*/ 71 w 197"/>
              <a:gd name="T25" fmla="*/ 229 h 327"/>
              <a:gd name="T26" fmla="*/ 69 w 197"/>
              <a:gd name="T27" fmla="*/ 211 h 327"/>
              <a:gd name="T28" fmla="*/ 47 w 197"/>
              <a:gd name="T29" fmla="*/ 229 h 327"/>
              <a:gd name="T30" fmla="*/ 51 w 197"/>
              <a:gd name="T31" fmla="*/ 276 h 327"/>
              <a:gd name="T32" fmla="*/ 77 w 197"/>
              <a:gd name="T33" fmla="*/ 308 h 327"/>
              <a:gd name="T34" fmla="*/ 116 w 197"/>
              <a:gd name="T35" fmla="*/ 320 h 327"/>
              <a:gd name="T36" fmla="*/ 140 w 197"/>
              <a:gd name="T37" fmla="*/ 322 h 327"/>
              <a:gd name="T38" fmla="*/ 167 w 197"/>
              <a:gd name="T39" fmla="*/ 327 h 327"/>
              <a:gd name="T40" fmla="*/ 187 w 197"/>
              <a:gd name="T41" fmla="*/ 318 h 327"/>
              <a:gd name="T42" fmla="*/ 197 w 197"/>
              <a:gd name="T43" fmla="*/ 290 h 327"/>
              <a:gd name="T44" fmla="*/ 187 w 197"/>
              <a:gd name="T45" fmla="*/ 262 h 327"/>
              <a:gd name="T46" fmla="*/ 169 w 197"/>
              <a:gd name="T47" fmla="*/ 314 h 327"/>
              <a:gd name="T48" fmla="*/ 140 w 197"/>
              <a:gd name="T49" fmla="*/ 308 h 327"/>
              <a:gd name="T50" fmla="*/ 140 w 197"/>
              <a:gd name="T51" fmla="*/ 270 h 327"/>
              <a:gd name="T52" fmla="*/ 169 w 197"/>
              <a:gd name="T53" fmla="*/ 264 h 327"/>
              <a:gd name="T54" fmla="*/ 185 w 197"/>
              <a:gd name="T55" fmla="*/ 290 h 327"/>
              <a:gd name="T56" fmla="*/ 189 w 197"/>
              <a:gd name="T57" fmla="*/ 97 h 327"/>
              <a:gd name="T58" fmla="*/ 152 w 197"/>
              <a:gd name="T59" fmla="*/ 6 h 327"/>
              <a:gd name="T60" fmla="*/ 136 w 197"/>
              <a:gd name="T61" fmla="*/ 0 h 327"/>
              <a:gd name="T62" fmla="*/ 114 w 197"/>
              <a:gd name="T63" fmla="*/ 20 h 327"/>
              <a:gd name="T64" fmla="*/ 128 w 197"/>
              <a:gd name="T65" fmla="*/ 40 h 327"/>
              <a:gd name="T66" fmla="*/ 152 w 197"/>
              <a:gd name="T67" fmla="*/ 34 h 327"/>
              <a:gd name="T68" fmla="*/ 165 w 197"/>
              <a:gd name="T69" fmla="*/ 113 h 327"/>
              <a:gd name="T70" fmla="*/ 134 w 197"/>
              <a:gd name="T71" fmla="*/ 158 h 327"/>
              <a:gd name="T72" fmla="*/ 94 w 197"/>
              <a:gd name="T73" fmla="*/ 170 h 327"/>
              <a:gd name="T74" fmla="*/ 43 w 197"/>
              <a:gd name="T75" fmla="*/ 148 h 327"/>
              <a:gd name="T76" fmla="*/ 21 w 197"/>
              <a:gd name="T77" fmla="*/ 97 h 327"/>
              <a:gd name="T78" fmla="*/ 43 w 197"/>
              <a:gd name="T79" fmla="*/ 40 h 327"/>
              <a:gd name="T80" fmla="*/ 67 w 197"/>
              <a:gd name="T81" fmla="*/ 36 h 327"/>
              <a:gd name="T82" fmla="*/ 71 w 197"/>
              <a:gd name="T83" fmla="*/ 12 h 327"/>
              <a:gd name="T84" fmla="*/ 53 w 197"/>
              <a:gd name="T85" fmla="*/ 0 h 327"/>
              <a:gd name="T86" fmla="*/ 33 w 197"/>
              <a:gd name="T87" fmla="*/ 12 h 327"/>
              <a:gd name="T88" fmla="*/ 2 w 197"/>
              <a:gd name="T89" fmla="*/ 116 h 327"/>
              <a:gd name="T90" fmla="*/ 41 w 197"/>
              <a:gd name="T91" fmla="*/ 176 h 327"/>
              <a:gd name="T92" fmla="*/ 94 w 197"/>
              <a:gd name="T93" fmla="*/ 191 h 327"/>
              <a:gd name="T94" fmla="*/ 161 w 197"/>
              <a:gd name="T95" fmla="*/ 164 h 327"/>
              <a:gd name="T96" fmla="*/ 189 w 197"/>
              <a:gd name="T97" fmla="*/ 9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327">
                <a:moveTo>
                  <a:pt x="152" y="282"/>
                </a:moveTo>
                <a:lnTo>
                  <a:pt x="152" y="282"/>
                </a:lnTo>
                <a:lnTo>
                  <a:pt x="150" y="286"/>
                </a:lnTo>
                <a:lnTo>
                  <a:pt x="148" y="290"/>
                </a:lnTo>
                <a:lnTo>
                  <a:pt x="150" y="294"/>
                </a:lnTo>
                <a:lnTo>
                  <a:pt x="152" y="298"/>
                </a:lnTo>
                <a:lnTo>
                  <a:pt x="152" y="298"/>
                </a:lnTo>
                <a:lnTo>
                  <a:pt x="156" y="300"/>
                </a:lnTo>
                <a:lnTo>
                  <a:pt x="159" y="302"/>
                </a:lnTo>
                <a:lnTo>
                  <a:pt x="163" y="300"/>
                </a:lnTo>
                <a:lnTo>
                  <a:pt x="167" y="298"/>
                </a:lnTo>
                <a:lnTo>
                  <a:pt x="167" y="298"/>
                </a:lnTo>
                <a:lnTo>
                  <a:pt x="169" y="294"/>
                </a:lnTo>
                <a:lnTo>
                  <a:pt x="171" y="290"/>
                </a:lnTo>
                <a:lnTo>
                  <a:pt x="169" y="286"/>
                </a:lnTo>
                <a:lnTo>
                  <a:pt x="167" y="282"/>
                </a:lnTo>
                <a:lnTo>
                  <a:pt x="167" y="282"/>
                </a:lnTo>
                <a:lnTo>
                  <a:pt x="163" y="280"/>
                </a:lnTo>
                <a:lnTo>
                  <a:pt x="159" y="278"/>
                </a:lnTo>
                <a:lnTo>
                  <a:pt x="156" y="280"/>
                </a:lnTo>
                <a:lnTo>
                  <a:pt x="152" y="282"/>
                </a:lnTo>
                <a:lnTo>
                  <a:pt x="152" y="282"/>
                </a:lnTo>
                <a:close/>
                <a:moveTo>
                  <a:pt x="187" y="262"/>
                </a:moveTo>
                <a:lnTo>
                  <a:pt x="187" y="262"/>
                </a:lnTo>
                <a:lnTo>
                  <a:pt x="181" y="258"/>
                </a:lnTo>
                <a:lnTo>
                  <a:pt x="173" y="254"/>
                </a:lnTo>
                <a:lnTo>
                  <a:pt x="167" y="253"/>
                </a:lnTo>
                <a:lnTo>
                  <a:pt x="159" y="253"/>
                </a:lnTo>
                <a:lnTo>
                  <a:pt x="152" y="253"/>
                </a:lnTo>
                <a:lnTo>
                  <a:pt x="146" y="254"/>
                </a:lnTo>
                <a:lnTo>
                  <a:pt x="138" y="258"/>
                </a:lnTo>
                <a:lnTo>
                  <a:pt x="132" y="262"/>
                </a:lnTo>
                <a:lnTo>
                  <a:pt x="132" y="262"/>
                </a:lnTo>
                <a:lnTo>
                  <a:pt x="126" y="270"/>
                </a:lnTo>
                <a:lnTo>
                  <a:pt x="124" y="278"/>
                </a:lnTo>
                <a:lnTo>
                  <a:pt x="122" y="288"/>
                </a:lnTo>
                <a:lnTo>
                  <a:pt x="122" y="296"/>
                </a:lnTo>
                <a:lnTo>
                  <a:pt x="122" y="296"/>
                </a:lnTo>
                <a:lnTo>
                  <a:pt x="116" y="296"/>
                </a:lnTo>
                <a:lnTo>
                  <a:pt x="116" y="296"/>
                </a:lnTo>
                <a:lnTo>
                  <a:pt x="116" y="296"/>
                </a:lnTo>
                <a:lnTo>
                  <a:pt x="106" y="296"/>
                </a:lnTo>
                <a:lnTo>
                  <a:pt x="98" y="292"/>
                </a:lnTo>
                <a:lnTo>
                  <a:pt x="88" y="288"/>
                </a:lnTo>
                <a:lnTo>
                  <a:pt x="83" y="282"/>
                </a:lnTo>
                <a:lnTo>
                  <a:pt x="83" y="282"/>
                </a:lnTo>
                <a:lnTo>
                  <a:pt x="75" y="274"/>
                </a:lnTo>
                <a:lnTo>
                  <a:pt x="71" y="266"/>
                </a:lnTo>
                <a:lnTo>
                  <a:pt x="69" y="256"/>
                </a:lnTo>
                <a:lnTo>
                  <a:pt x="67" y="247"/>
                </a:lnTo>
                <a:lnTo>
                  <a:pt x="69" y="239"/>
                </a:lnTo>
                <a:lnTo>
                  <a:pt x="71" y="229"/>
                </a:lnTo>
                <a:lnTo>
                  <a:pt x="75" y="221"/>
                </a:lnTo>
                <a:lnTo>
                  <a:pt x="81" y="213"/>
                </a:lnTo>
                <a:lnTo>
                  <a:pt x="81" y="213"/>
                </a:lnTo>
                <a:lnTo>
                  <a:pt x="69" y="211"/>
                </a:lnTo>
                <a:lnTo>
                  <a:pt x="57" y="207"/>
                </a:lnTo>
                <a:lnTo>
                  <a:pt x="57" y="207"/>
                </a:lnTo>
                <a:lnTo>
                  <a:pt x="51" y="217"/>
                </a:lnTo>
                <a:lnTo>
                  <a:pt x="47" y="229"/>
                </a:lnTo>
                <a:lnTo>
                  <a:pt x="45" y="241"/>
                </a:lnTo>
                <a:lnTo>
                  <a:pt x="45" y="253"/>
                </a:lnTo>
                <a:lnTo>
                  <a:pt x="47" y="266"/>
                </a:lnTo>
                <a:lnTo>
                  <a:pt x="51" y="276"/>
                </a:lnTo>
                <a:lnTo>
                  <a:pt x="57" y="288"/>
                </a:lnTo>
                <a:lnTo>
                  <a:pt x="65" y="298"/>
                </a:lnTo>
                <a:lnTo>
                  <a:pt x="65" y="298"/>
                </a:lnTo>
                <a:lnTo>
                  <a:pt x="77" y="308"/>
                </a:lnTo>
                <a:lnTo>
                  <a:pt x="88" y="314"/>
                </a:lnTo>
                <a:lnTo>
                  <a:pt x="102" y="318"/>
                </a:lnTo>
                <a:lnTo>
                  <a:pt x="116" y="320"/>
                </a:lnTo>
                <a:lnTo>
                  <a:pt x="116" y="320"/>
                </a:lnTo>
                <a:lnTo>
                  <a:pt x="116" y="320"/>
                </a:lnTo>
                <a:lnTo>
                  <a:pt x="134" y="318"/>
                </a:lnTo>
                <a:lnTo>
                  <a:pt x="134" y="318"/>
                </a:lnTo>
                <a:lnTo>
                  <a:pt x="140" y="322"/>
                </a:lnTo>
                <a:lnTo>
                  <a:pt x="146" y="325"/>
                </a:lnTo>
                <a:lnTo>
                  <a:pt x="152" y="327"/>
                </a:lnTo>
                <a:lnTo>
                  <a:pt x="159" y="327"/>
                </a:lnTo>
                <a:lnTo>
                  <a:pt x="167" y="327"/>
                </a:lnTo>
                <a:lnTo>
                  <a:pt x="173" y="325"/>
                </a:lnTo>
                <a:lnTo>
                  <a:pt x="181" y="322"/>
                </a:lnTo>
                <a:lnTo>
                  <a:pt x="187" y="318"/>
                </a:lnTo>
                <a:lnTo>
                  <a:pt x="187" y="318"/>
                </a:lnTo>
                <a:lnTo>
                  <a:pt x="191" y="310"/>
                </a:lnTo>
                <a:lnTo>
                  <a:pt x="195" y="304"/>
                </a:lnTo>
                <a:lnTo>
                  <a:pt x="197" y="298"/>
                </a:lnTo>
                <a:lnTo>
                  <a:pt x="197" y="290"/>
                </a:lnTo>
                <a:lnTo>
                  <a:pt x="197" y="282"/>
                </a:lnTo>
                <a:lnTo>
                  <a:pt x="195" y="276"/>
                </a:lnTo>
                <a:lnTo>
                  <a:pt x="191" y="268"/>
                </a:lnTo>
                <a:lnTo>
                  <a:pt x="187" y="262"/>
                </a:lnTo>
                <a:lnTo>
                  <a:pt x="187" y="262"/>
                </a:lnTo>
                <a:close/>
                <a:moveTo>
                  <a:pt x="177" y="308"/>
                </a:moveTo>
                <a:lnTo>
                  <a:pt x="177" y="308"/>
                </a:lnTo>
                <a:lnTo>
                  <a:pt x="169" y="314"/>
                </a:lnTo>
                <a:lnTo>
                  <a:pt x="159" y="316"/>
                </a:lnTo>
                <a:lnTo>
                  <a:pt x="150" y="314"/>
                </a:lnTo>
                <a:lnTo>
                  <a:pt x="140" y="308"/>
                </a:lnTo>
                <a:lnTo>
                  <a:pt x="140" y="308"/>
                </a:lnTo>
                <a:lnTo>
                  <a:pt x="134" y="300"/>
                </a:lnTo>
                <a:lnTo>
                  <a:pt x="132" y="290"/>
                </a:lnTo>
                <a:lnTo>
                  <a:pt x="134" y="280"/>
                </a:lnTo>
                <a:lnTo>
                  <a:pt x="140" y="270"/>
                </a:lnTo>
                <a:lnTo>
                  <a:pt x="140" y="270"/>
                </a:lnTo>
                <a:lnTo>
                  <a:pt x="150" y="264"/>
                </a:lnTo>
                <a:lnTo>
                  <a:pt x="159" y="262"/>
                </a:lnTo>
                <a:lnTo>
                  <a:pt x="169" y="264"/>
                </a:lnTo>
                <a:lnTo>
                  <a:pt x="177" y="270"/>
                </a:lnTo>
                <a:lnTo>
                  <a:pt x="177" y="270"/>
                </a:lnTo>
                <a:lnTo>
                  <a:pt x="183" y="280"/>
                </a:lnTo>
                <a:lnTo>
                  <a:pt x="185" y="290"/>
                </a:lnTo>
                <a:lnTo>
                  <a:pt x="183" y="300"/>
                </a:lnTo>
                <a:lnTo>
                  <a:pt x="177" y="308"/>
                </a:lnTo>
                <a:lnTo>
                  <a:pt x="177" y="308"/>
                </a:lnTo>
                <a:close/>
                <a:moveTo>
                  <a:pt x="189" y="97"/>
                </a:moveTo>
                <a:lnTo>
                  <a:pt x="189" y="20"/>
                </a:lnTo>
                <a:lnTo>
                  <a:pt x="156" y="12"/>
                </a:lnTo>
                <a:lnTo>
                  <a:pt x="156" y="12"/>
                </a:lnTo>
                <a:lnTo>
                  <a:pt x="152" y="6"/>
                </a:lnTo>
                <a:lnTo>
                  <a:pt x="148" y="2"/>
                </a:lnTo>
                <a:lnTo>
                  <a:pt x="142" y="0"/>
                </a:lnTo>
                <a:lnTo>
                  <a:pt x="136" y="0"/>
                </a:lnTo>
                <a:lnTo>
                  <a:pt x="136" y="0"/>
                </a:lnTo>
                <a:lnTo>
                  <a:pt x="128" y="0"/>
                </a:lnTo>
                <a:lnTo>
                  <a:pt x="122" y="6"/>
                </a:lnTo>
                <a:lnTo>
                  <a:pt x="116" y="12"/>
                </a:lnTo>
                <a:lnTo>
                  <a:pt x="114" y="20"/>
                </a:lnTo>
                <a:lnTo>
                  <a:pt x="114" y="20"/>
                </a:lnTo>
                <a:lnTo>
                  <a:pt x="116" y="28"/>
                </a:lnTo>
                <a:lnTo>
                  <a:pt x="122" y="36"/>
                </a:lnTo>
                <a:lnTo>
                  <a:pt x="128" y="40"/>
                </a:lnTo>
                <a:lnTo>
                  <a:pt x="136" y="42"/>
                </a:lnTo>
                <a:lnTo>
                  <a:pt x="136" y="42"/>
                </a:lnTo>
                <a:lnTo>
                  <a:pt x="146" y="40"/>
                </a:lnTo>
                <a:lnTo>
                  <a:pt x="152" y="34"/>
                </a:lnTo>
                <a:lnTo>
                  <a:pt x="167" y="38"/>
                </a:lnTo>
                <a:lnTo>
                  <a:pt x="167" y="97"/>
                </a:lnTo>
                <a:lnTo>
                  <a:pt x="167" y="97"/>
                </a:lnTo>
                <a:lnTo>
                  <a:pt x="165" y="113"/>
                </a:lnTo>
                <a:lnTo>
                  <a:pt x="161" y="124"/>
                </a:lnTo>
                <a:lnTo>
                  <a:pt x="154" y="138"/>
                </a:lnTo>
                <a:lnTo>
                  <a:pt x="146" y="148"/>
                </a:lnTo>
                <a:lnTo>
                  <a:pt x="134" y="158"/>
                </a:lnTo>
                <a:lnTo>
                  <a:pt x="122" y="164"/>
                </a:lnTo>
                <a:lnTo>
                  <a:pt x="108" y="168"/>
                </a:lnTo>
                <a:lnTo>
                  <a:pt x="94" y="170"/>
                </a:lnTo>
                <a:lnTo>
                  <a:pt x="94" y="170"/>
                </a:lnTo>
                <a:lnTo>
                  <a:pt x="79" y="168"/>
                </a:lnTo>
                <a:lnTo>
                  <a:pt x="67" y="164"/>
                </a:lnTo>
                <a:lnTo>
                  <a:pt x="53" y="158"/>
                </a:lnTo>
                <a:lnTo>
                  <a:pt x="43" y="148"/>
                </a:lnTo>
                <a:lnTo>
                  <a:pt x="33" y="138"/>
                </a:lnTo>
                <a:lnTo>
                  <a:pt x="27" y="124"/>
                </a:lnTo>
                <a:lnTo>
                  <a:pt x="23" y="113"/>
                </a:lnTo>
                <a:lnTo>
                  <a:pt x="21" y="97"/>
                </a:lnTo>
                <a:lnTo>
                  <a:pt x="21" y="38"/>
                </a:lnTo>
                <a:lnTo>
                  <a:pt x="37" y="34"/>
                </a:lnTo>
                <a:lnTo>
                  <a:pt x="37" y="34"/>
                </a:lnTo>
                <a:lnTo>
                  <a:pt x="43" y="40"/>
                </a:lnTo>
                <a:lnTo>
                  <a:pt x="53" y="42"/>
                </a:lnTo>
                <a:lnTo>
                  <a:pt x="53" y="42"/>
                </a:lnTo>
                <a:lnTo>
                  <a:pt x="61" y="40"/>
                </a:lnTo>
                <a:lnTo>
                  <a:pt x="67" y="36"/>
                </a:lnTo>
                <a:lnTo>
                  <a:pt x="71" y="28"/>
                </a:lnTo>
                <a:lnTo>
                  <a:pt x="73" y="20"/>
                </a:lnTo>
                <a:lnTo>
                  <a:pt x="73" y="20"/>
                </a:lnTo>
                <a:lnTo>
                  <a:pt x="71" y="12"/>
                </a:lnTo>
                <a:lnTo>
                  <a:pt x="67" y="6"/>
                </a:lnTo>
                <a:lnTo>
                  <a:pt x="61" y="0"/>
                </a:lnTo>
                <a:lnTo>
                  <a:pt x="53" y="0"/>
                </a:lnTo>
                <a:lnTo>
                  <a:pt x="53" y="0"/>
                </a:lnTo>
                <a:lnTo>
                  <a:pt x="47" y="0"/>
                </a:lnTo>
                <a:lnTo>
                  <a:pt x="41" y="2"/>
                </a:lnTo>
                <a:lnTo>
                  <a:pt x="37" y="6"/>
                </a:lnTo>
                <a:lnTo>
                  <a:pt x="33" y="12"/>
                </a:lnTo>
                <a:lnTo>
                  <a:pt x="0" y="20"/>
                </a:lnTo>
                <a:lnTo>
                  <a:pt x="0" y="97"/>
                </a:lnTo>
                <a:lnTo>
                  <a:pt x="0" y="97"/>
                </a:lnTo>
                <a:lnTo>
                  <a:pt x="2" y="116"/>
                </a:lnTo>
                <a:lnTo>
                  <a:pt x="6" y="134"/>
                </a:lnTo>
                <a:lnTo>
                  <a:pt x="16" y="150"/>
                </a:lnTo>
                <a:lnTo>
                  <a:pt x="27" y="164"/>
                </a:lnTo>
                <a:lnTo>
                  <a:pt x="41" y="176"/>
                </a:lnTo>
                <a:lnTo>
                  <a:pt x="57" y="185"/>
                </a:lnTo>
                <a:lnTo>
                  <a:pt x="75" y="189"/>
                </a:lnTo>
                <a:lnTo>
                  <a:pt x="94" y="191"/>
                </a:lnTo>
                <a:lnTo>
                  <a:pt x="94" y="191"/>
                </a:lnTo>
                <a:lnTo>
                  <a:pt x="114" y="189"/>
                </a:lnTo>
                <a:lnTo>
                  <a:pt x="132" y="185"/>
                </a:lnTo>
                <a:lnTo>
                  <a:pt x="148" y="176"/>
                </a:lnTo>
                <a:lnTo>
                  <a:pt x="161" y="164"/>
                </a:lnTo>
                <a:lnTo>
                  <a:pt x="173" y="150"/>
                </a:lnTo>
                <a:lnTo>
                  <a:pt x="181" y="134"/>
                </a:lnTo>
                <a:lnTo>
                  <a:pt x="187" y="116"/>
                </a:lnTo>
                <a:lnTo>
                  <a:pt x="189" y="97"/>
                </a:lnTo>
                <a:lnTo>
                  <a:pt x="189" y="9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defRPr/>
            </a:pPr>
            <a:endParaRPr lang="en-US" dirty="0">
              <a:solidFill>
                <a:srgbClr val="005C9E"/>
              </a:solidFill>
              <a:latin typeface="Arial" charset="0"/>
              <a:ea typeface="ヒラギノ角ゴ Pro W3" charset="-128"/>
            </a:endParaRPr>
          </a:p>
        </p:txBody>
      </p:sp>
      <p:pic>
        <p:nvPicPr>
          <p:cNvPr id="23" name="Picture 22" descr="ambulance.png">
            <a:extLst>
              <a:ext uri="{FF2B5EF4-FFF2-40B4-BE49-F238E27FC236}">
                <a16:creationId xmlns:a16="http://schemas.microsoft.com/office/drawing/2014/main" id="{5078A7D3-9BE6-45D5-9725-70E0DEBA87A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05624" y="5290505"/>
            <a:ext cx="300170" cy="391234"/>
          </a:xfrm>
          <a:prstGeom prst="rect">
            <a:avLst/>
          </a:prstGeom>
        </p:spPr>
      </p:pic>
      <p:sp>
        <p:nvSpPr>
          <p:cNvPr id="24" name="Rectangle 23">
            <a:extLst>
              <a:ext uri="{FF2B5EF4-FFF2-40B4-BE49-F238E27FC236}">
                <a16:creationId xmlns:a16="http://schemas.microsoft.com/office/drawing/2014/main" id="{19393782-F82C-4982-ADBF-A2516E3BFFEE}"/>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Wittenberg University logo.jpg">
            <a:extLst>
              <a:ext uri="{FF2B5EF4-FFF2-40B4-BE49-F238E27FC236}">
                <a16:creationId xmlns:a16="http://schemas.microsoft.com/office/drawing/2014/main" id="{7567712E-5F97-4BFE-B1F6-05E6D2A81EDF}"/>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396344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3374360"/>
            <a:ext cx="8229600" cy="2286000"/>
          </a:xfrm>
          <a:solidFill>
            <a:srgbClr val="970000"/>
          </a:solidFill>
          <a:ln>
            <a:noFill/>
          </a:ln>
        </p:spPr>
        <p:txBody>
          <a:bodyPr/>
          <a:lstStyle/>
          <a:p>
            <a:pPr marL="0" indent="0">
              <a:buNone/>
            </a:pPr>
            <a:r>
              <a:rPr lang="en-US" sz="1800" dirty="0">
                <a:solidFill>
                  <a:schemeClr val="bg1"/>
                </a:solidFill>
                <a:latin typeface="Lato" panose="020F0502020204030203" pitchFamily="34" charset="0"/>
              </a:rPr>
              <a:t>To be an eligible individual and qualify to contribute to an HSA, you must meet the following requirements:</a:t>
            </a:r>
          </a:p>
          <a:p>
            <a:r>
              <a:rPr lang="en-US" sz="1800" dirty="0">
                <a:solidFill>
                  <a:schemeClr val="bg1"/>
                </a:solidFill>
                <a:latin typeface="Lato" panose="020F0502020204030203" pitchFamily="34" charset="0"/>
              </a:rPr>
              <a:t>You must be covered under an HDHP on the first day of the month</a:t>
            </a:r>
          </a:p>
          <a:p>
            <a:r>
              <a:rPr lang="en-US" sz="1800" dirty="0">
                <a:solidFill>
                  <a:schemeClr val="bg1"/>
                </a:solidFill>
                <a:latin typeface="Lato" panose="020F0502020204030203" pitchFamily="34" charset="0"/>
              </a:rPr>
              <a:t>You must not be covered by other health coverage (a non-qualified medical plan that is not an HSA or a spouse’s full purpose FSA)</a:t>
            </a:r>
          </a:p>
          <a:p>
            <a:r>
              <a:rPr lang="en-US" sz="1800" dirty="0">
                <a:solidFill>
                  <a:schemeClr val="bg1"/>
                </a:solidFill>
                <a:latin typeface="Lato" panose="020F0502020204030203" pitchFamily="34" charset="0"/>
              </a:rPr>
              <a:t>You must not be enrolled in Medicare</a:t>
            </a:r>
          </a:p>
          <a:p>
            <a:r>
              <a:rPr lang="en-US" sz="1800" dirty="0">
                <a:solidFill>
                  <a:schemeClr val="bg1"/>
                </a:solidFill>
                <a:latin typeface="Lato" panose="020F0502020204030203" pitchFamily="34" charset="0"/>
              </a:rPr>
              <a:t>You must not be claimed as a dependent on someone else’s tax return</a:t>
            </a:r>
          </a:p>
        </p:txBody>
      </p:sp>
      <p:grpSp>
        <p:nvGrpSpPr>
          <p:cNvPr id="19" name="Group 18"/>
          <p:cNvGrpSpPr/>
          <p:nvPr/>
        </p:nvGrpSpPr>
        <p:grpSpPr>
          <a:xfrm>
            <a:off x="1283644" y="1197641"/>
            <a:ext cx="8553450" cy="2133600"/>
            <a:chOff x="285750" y="990600"/>
            <a:chExt cx="8553450" cy="2133600"/>
          </a:xfrm>
        </p:grpSpPr>
        <p:sp>
          <p:nvSpPr>
            <p:cNvPr id="6" name="Content Placeholder 1"/>
            <p:cNvSpPr txBox="1">
              <a:spLocks/>
            </p:cNvSpPr>
            <p:nvPr/>
          </p:nvSpPr>
          <p:spPr>
            <a:xfrm>
              <a:off x="285750" y="990600"/>
              <a:ext cx="3962400" cy="160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cap="small" dirty="0">
                  <a:latin typeface="Lato" panose="020F0502020204030203" pitchFamily="34" charset="0"/>
                </a:rPr>
                <a:t>High Deductible Health Plan (HDHP)</a:t>
              </a:r>
            </a:p>
            <a:p>
              <a:r>
                <a:rPr lang="en-US" sz="1800" dirty="0">
                  <a:latin typeface="Lato" panose="020F0502020204030203" pitchFamily="34" charset="0"/>
                  <a:cs typeface="+mn-cs"/>
                </a:rPr>
                <a:t>Medical plan with Anthem</a:t>
              </a:r>
            </a:p>
            <a:p>
              <a:r>
                <a:rPr lang="en-US" sz="1800" dirty="0">
                  <a:latin typeface="Lato" panose="020F0502020204030203" pitchFamily="34" charset="77"/>
                  <a:cs typeface="+mn-cs"/>
                </a:rPr>
                <a:t>Deductible</a:t>
              </a:r>
            </a:p>
            <a:p>
              <a:r>
                <a:rPr lang="en-US" sz="1800" dirty="0">
                  <a:latin typeface="Lato" panose="020F0502020204030203" pitchFamily="34" charset="77"/>
                  <a:cs typeface="+mn-cs"/>
                </a:rPr>
                <a:t>Prescription Copays</a:t>
              </a:r>
            </a:p>
          </p:txBody>
        </p:sp>
        <p:sp>
          <p:nvSpPr>
            <p:cNvPr id="7" name="Content Placeholder 1"/>
            <p:cNvSpPr txBox="1">
              <a:spLocks/>
            </p:cNvSpPr>
            <p:nvPr/>
          </p:nvSpPr>
          <p:spPr>
            <a:xfrm>
              <a:off x="4876800" y="990600"/>
              <a:ext cx="3962400" cy="2133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cap="small" dirty="0">
                  <a:latin typeface="Lato" panose="020F0502020204030203" pitchFamily="34" charset="0"/>
                </a:rPr>
                <a:t>Health Savings Account (HSA)</a:t>
              </a:r>
            </a:p>
            <a:p>
              <a:r>
                <a:rPr lang="en-US" sz="1800" dirty="0">
                  <a:latin typeface="Lato" panose="020F0502020204030203" pitchFamily="34" charset="77"/>
                  <a:cs typeface="+mn-cs"/>
                </a:rPr>
                <a:t>Tax free, Personal Bank Account</a:t>
              </a:r>
            </a:p>
            <a:p>
              <a:r>
                <a:rPr lang="en-US" sz="1800" dirty="0">
                  <a:latin typeface="Lato" panose="020F0502020204030203" pitchFamily="34" charset="77"/>
                  <a:cs typeface="+mn-cs"/>
                </a:rPr>
                <a:t>You own it, you keep it</a:t>
              </a:r>
            </a:p>
            <a:p>
              <a:r>
                <a:rPr lang="en-US" sz="1800" dirty="0">
                  <a:latin typeface="Lato" panose="020F0502020204030203" pitchFamily="34" charset="77"/>
                  <a:cs typeface="+mn-cs"/>
                </a:rPr>
                <a:t>Balance rolls over year over year</a:t>
              </a:r>
            </a:p>
          </p:txBody>
        </p:sp>
        <p:cxnSp>
          <p:nvCxnSpPr>
            <p:cNvPr id="10" name="Straight Connector 9"/>
            <p:cNvCxnSpPr/>
            <p:nvPr/>
          </p:nvCxnSpPr>
          <p:spPr>
            <a:xfrm>
              <a:off x="4267200" y="1524000"/>
              <a:ext cx="0" cy="609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62400" y="1828800"/>
              <a:ext cx="609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524000" y="1"/>
            <a:ext cx="8839200" cy="492443"/>
          </a:xfrm>
          <a:prstGeom prst="rect">
            <a:avLst/>
          </a:prstGeom>
          <a:noFill/>
        </p:spPr>
        <p:txBody>
          <a:bodyPr wrap="square" rtlCol="0">
            <a:spAutoFit/>
          </a:bodyPr>
          <a:lstStyle/>
          <a:p>
            <a:pPr algn="ctr"/>
            <a:r>
              <a:rPr lang="en-US" sz="2600" b="1" dirty="0">
                <a:solidFill>
                  <a:schemeClr val="bg1"/>
                </a:solidFill>
                <a:latin typeface="Arial" panose="020B0604020202020204" pitchFamily="34" charset="0"/>
                <a:cs typeface="Arial" panose="020B0604020202020204" pitchFamily="34" charset="0"/>
              </a:rPr>
              <a:t>HDHP + HSA</a:t>
            </a:r>
          </a:p>
        </p:txBody>
      </p:sp>
      <p:sp>
        <p:nvSpPr>
          <p:cNvPr id="15" name="Rectangle 14">
            <a:extLst>
              <a:ext uri="{FF2B5EF4-FFF2-40B4-BE49-F238E27FC236}">
                <a16:creationId xmlns:a16="http://schemas.microsoft.com/office/drawing/2014/main" id="{ED75DFC8-B9AE-4CCB-868F-4D4F72E9F3D8}"/>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21">
            <a:extLst>
              <a:ext uri="{FF2B5EF4-FFF2-40B4-BE49-F238E27FC236}">
                <a16:creationId xmlns:a16="http://schemas.microsoft.com/office/drawing/2014/main" id="{A830FBA1-36A7-49D5-A13A-449DE8763D9D}"/>
              </a:ext>
            </a:extLst>
          </p:cNvPr>
          <p:cNvSpPr txBox="1">
            <a:spLocks/>
          </p:cNvSpPr>
          <p:nvPr/>
        </p:nvSpPr>
        <p:spPr>
          <a:xfrm>
            <a:off x="-1371600" y="242871"/>
            <a:ext cx="8083562" cy="10947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spc="-150" dirty="0">
                <a:solidFill>
                  <a:srgbClr val="970000"/>
                </a:solidFill>
                <a:latin typeface="Lato" panose="020F0502020204030203" pitchFamily="34" charset="0"/>
                <a:ea typeface="+mn-ea"/>
                <a:cs typeface="+mn-cs"/>
              </a:rPr>
              <a:t>HDHP + HSA</a:t>
            </a:r>
          </a:p>
        </p:txBody>
      </p:sp>
      <p:pic>
        <p:nvPicPr>
          <p:cNvPr id="18" name="Picture 17" descr="Wittenberg University logo.jpg">
            <a:extLst>
              <a:ext uri="{FF2B5EF4-FFF2-40B4-BE49-F238E27FC236}">
                <a16:creationId xmlns:a16="http://schemas.microsoft.com/office/drawing/2014/main" id="{388F95F5-8A51-4164-A8CD-32531ED42E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pic>
        <p:nvPicPr>
          <p:cNvPr id="21" name="Graphic 20" descr="Money">
            <a:extLst>
              <a:ext uri="{FF2B5EF4-FFF2-40B4-BE49-F238E27FC236}">
                <a16:creationId xmlns:a16="http://schemas.microsoft.com/office/drawing/2014/main" id="{41531394-BCB7-46CA-ABEA-7A2651A1DC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16062">
            <a:off x="9917145" y="506881"/>
            <a:ext cx="1338403" cy="1338403"/>
          </a:xfrm>
          <a:prstGeom prst="rect">
            <a:avLst/>
          </a:prstGeom>
        </p:spPr>
      </p:pic>
    </p:spTree>
    <p:extLst>
      <p:ext uri="{BB962C8B-B14F-4D97-AF65-F5344CB8AC3E}">
        <p14:creationId xmlns:p14="http://schemas.microsoft.com/office/powerpoint/2010/main" val="1796880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479" y="96147"/>
            <a:ext cx="9011680" cy="861774"/>
          </a:xfrm>
          <a:prstGeom prst="rect">
            <a:avLst/>
          </a:prstGeom>
          <a:noFill/>
        </p:spPr>
        <p:txBody>
          <a:bodyPr wrap="square" rtlCol="0">
            <a:spAutoFit/>
          </a:bodyPr>
          <a:lstStyle/>
          <a:p>
            <a:pPr algn="ctr"/>
            <a:r>
              <a:rPr lang="en-US" sz="5000" spc="-113" dirty="0">
                <a:solidFill>
                  <a:srgbClr val="970000"/>
                </a:solidFill>
                <a:latin typeface="Lato" panose="020F0502020204030203" pitchFamily="34" charset="0"/>
              </a:rPr>
              <a:t>How a HDHP with HSA  Works</a:t>
            </a:r>
          </a:p>
        </p:txBody>
      </p:sp>
      <p:sp>
        <p:nvSpPr>
          <p:cNvPr id="9" name="Content Placeholder 8">
            <a:extLst>
              <a:ext uri="{FF2B5EF4-FFF2-40B4-BE49-F238E27FC236}">
                <a16:creationId xmlns:a16="http://schemas.microsoft.com/office/drawing/2014/main" id="{6B048293-A867-4895-9617-5DCF16976964}"/>
              </a:ext>
            </a:extLst>
          </p:cNvPr>
          <p:cNvSpPr>
            <a:spLocks noGrp="1"/>
          </p:cNvSpPr>
          <p:nvPr>
            <p:ph idx="1"/>
          </p:nvPr>
        </p:nvSpPr>
        <p:spPr>
          <a:xfrm>
            <a:off x="838200" y="2597246"/>
            <a:ext cx="10744200" cy="3416320"/>
          </a:xfrm>
          <a:prstGeom prst="rect">
            <a:avLst/>
          </a:prstGeom>
        </p:spPr>
        <p:txBody>
          <a:bodyPr wrap="square">
            <a:spAutoFit/>
          </a:bodyPr>
          <a:lstStyle/>
          <a:p>
            <a:pPr marL="0" indent="0">
              <a:spcBef>
                <a:spcPts val="0"/>
              </a:spcBef>
              <a:buNone/>
              <a:defRPr/>
            </a:pPr>
            <a:r>
              <a:rPr lang="en-US" b="1" dirty="0">
                <a:solidFill>
                  <a:prstClr val="black"/>
                </a:solidFill>
                <a:latin typeface="Lato" panose="020F0502020204030203" pitchFamily="34" charset="0"/>
              </a:rPr>
              <a:t>At the doctor’s office, hospital, or lab:</a:t>
            </a:r>
          </a:p>
          <a:p>
            <a:pPr marL="288036" indent="-288036">
              <a:spcBef>
                <a:spcPts val="0"/>
              </a:spcBef>
              <a:defRPr/>
            </a:pPr>
            <a:r>
              <a:rPr lang="en-US" sz="1600" dirty="0">
                <a:solidFill>
                  <a:prstClr val="black"/>
                </a:solidFill>
                <a:latin typeface="Lato" panose="020F0502020204030203" pitchFamily="34" charset="0"/>
              </a:rPr>
              <a:t>You will leave the office without paying a copay. Wait for the claim to process and be discounted by Anthem. Pay from the invoice/statement you receive in the mail from your doctor at the discounted rate using your HSA if funds are available.</a:t>
            </a:r>
          </a:p>
          <a:p>
            <a:pPr marL="0" indent="0">
              <a:spcBef>
                <a:spcPts val="0"/>
              </a:spcBef>
              <a:buNone/>
              <a:defRPr/>
            </a:pPr>
            <a:endParaRPr lang="en-US" sz="1400" b="1" dirty="0">
              <a:solidFill>
                <a:prstClr val="black"/>
              </a:solidFill>
              <a:latin typeface="Lato" panose="020F0502020204030203" pitchFamily="34" charset="0"/>
            </a:endParaRPr>
          </a:p>
          <a:p>
            <a:pPr marL="0" indent="0">
              <a:spcBef>
                <a:spcPts val="0"/>
              </a:spcBef>
              <a:buNone/>
              <a:defRPr/>
            </a:pPr>
            <a:r>
              <a:rPr lang="en-US" b="1" dirty="0">
                <a:solidFill>
                  <a:prstClr val="black"/>
                </a:solidFill>
                <a:latin typeface="Lato" panose="020F0502020204030203" pitchFamily="34" charset="0"/>
              </a:rPr>
              <a:t>At the pharmacy:</a:t>
            </a:r>
          </a:p>
          <a:p>
            <a:pPr marL="288036" indent="-288036">
              <a:spcBef>
                <a:spcPts val="0"/>
              </a:spcBef>
              <a:defRPr/>
            </a:pPr>
            <a:r>
              <a:rPr lang="en-US" sz="1600" dirty="0">
                <a:solidFill>
                  <a:prstClr val="black"/>
                </a:solidFill>
                <a:latin typeface="Lato" panose="020F0502020204030203" pitchFamily="34" charset="0"/>
              </a:rPr>
              <a:t>Pay the Anthem discounted price at the pharmacy counter or to the mail order service using your HSA if funds are available</a:t>
            </a:r>
          </a:p>
          <a:p>
            <a:pPr marL="288036" indent="-288036">
              <a:spcBef>
                <a:spcPts val="0"/>
              </a:spcBef>
              <a:defRPr/>
            </a:pPr>
            <a:endParaRPr lang="en-US" sz="1400" dirty="0">
              <a:solidFill>
                <a:prstClr val="black"/>
              </a:solidFill>
              <a:latin typeface="Lato" panose="020F0502020204030203" pitchFamily="34" charset="0"/>
            </a:endParaRPr>
          </a:p>
          <a:p>
            <a:pPr marL="0" indent="0">
              <a:spcBef>
                <a:spcPts val="0"/>
              </a:spcBef>
              <a:buNone/>
              <a:defRPr/>
            </a:pPr>
            <a:r>
              <a:rPr lang="en-US" b="1" dirty="0">
                <a:solidFill>
                  <a:prstClr val="black"/>
                </a:solidFill>
                <a:latin typeface="Lato" panose="020F0502020204030203" pitchFamily="34" charset="0"/>
              </a:rPr>
              <a:t>Want more information on HDHP and HSA’s?</a:t>
            </a:r>
          </a:p>
          <a:p>
            <a:pPr>
              <a:spcBef>
                <a:spcPts val="0"/>
              </a:spcBef>
              <a:defRPr/>
            </a:pPr>
            <a:r>
              <a:rPr lang="en-US" sz="1600" dirty="0">
                <a:solidFill>
                  <a:prstClr val="black"/>
                </a:solidFill>
                <a:latin typeface="Lato" panose="020F0502020204030203" pitchFamily="34" charset="0"/>
                <a:hlinkClick r:id="rId3"/>
              </a:rPr>
              <a:t>Watch this video </a:t>
            </a:r>
            <a:r>
              <a:rPr lang="en-US" sz="1600" dirty="0">
                <a:solidFill>
                  <a:prstClr val="black"/>
                </a:solidFill>
                <a:latin typeface="Lato" panose="020F0502020204030203" pitchFamily="34" charset="0"/>
              </a:rPr>
              <a:t>on HDHP’s and HSA’s to learn more about how they work</a:t>
            </a:r>
          </a:p>
          <a:p>
            <a:pPr marL="288036" indent="-288036">
              <a:spcBef>
                <a:spcPts val="0"/>
              </a:spcBef>
              <a:defRPr/>
            </a:pPr>
            <a:r>
              <a:rPr lang="en-US" sz="1600" dirty="0">
                <a:solidFill>
                  <a:prstClr val="black"/>
                </a:solidFill>
                <a:latin typeface="Lato" panose="020F0502020204030203" pitchFamily="34" charset="0"/>
              </a:rPr>
              <a:t>Review the sample HSA scenarios showing how your HSA might work with your HDHP.</a:t>
            </a:r>
          </a:p>
          <a:p>
            <a:pPr marL="288036" indent="-288036">
              <a:spcBef>
                <a:spcPts val="0"/>
              </a:spcBef>
              <a:defRPr/>
            </a:pPr>
            <a:r>
              <a:rPr lang="en-US" sz="1600" dirty="0">
                <a:solidFill>
                  <a:prstClr val="black"/>
                </a:solidFill>
                <a:latin typeface="Lato" panose="020F0502020204030203" pitchFamily="34" charset="0"/>
              </a:rPr>
              <a:t>Read the </a:t>
            </a:r>
            <a:r>
              <a:rPr lang="en-US" sz="1600" dirty="0">
                <a:solidFill>
                  <a:prstClr val="black"/>
                </a:solidFill>
                <a:latin typeface="Lato" panose="020F0502020204030203" pitchFamily="34" charset="0"/>
                <a:hlinkClick r:id="rId4"/>
              </a:rPr>
              <a:t>IRS Publication 969</a:t>
            </a:r>
            <a:r>
              <a:rPr lang="en-US" sz="1600" dirty="0">
                <a:solidFill>
                  <a:prstClr val="black"/>
                </a:solidFill>
                <a:latin typeface="Lato" panose="020F0502020204030203" pitchFamily="34" charset="0"/>
              </a:rPr>
              <a:t> on Health Savings Account &amp; Other Tax Favored Health Plans</a:t>
            </a:r>
          </a:p>
        </p:txBody>
      </p:sp>
      <p:pic>
        <p:nvPicPr>
          <p:cNvPr id="7" name="Picture 2">
            <a:extLst>
              <a:ext uri="{FF2B5EF4-FFF2-40B4-BE49-F238E27FC236}">
                <a16:creationId xmlns:a16="http://schemas.microsoft.com/office/drawing/2014/main" id="{C486945B-AF32-4316-AA83-F0D3CFF486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559" y="1076070"/>
            <a:ext cx="7010400" cy="134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80787C95-3BA2-49EA-BCBD-B00FED1D0585}"/>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Wittenberg University logo.jpg">
            <a:extLst>
              <a:ext uri="{FF2B5EF4-FFF2-40B4-BE49-F238E27FC236}">
                <a16:creationId xmlns:a16="http://schemas.microsoft.com/office/drawing/2014/main" id="{1BAFA0C1-2AB9-47AF-80B5-674E79E787C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261182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32900813"/>
              </p:ext>
            </p:extLst>
          </p:nvPr>
        </p:nvGraphicFramePr>
        <p:xfrm>
          <a:off x="1022838" y="1600200"/>
          <a:ext cx="9721362" cy="3148856"/>
        </p:xfrm>
        <a:graphic>
          <a:graphicData uri="http://schemas.openxmlformats.org/drawingml/2006/table">
            <a:tbl>
              <a:tblPr firstRow="1" bandRow="1">
                <a:tableStyleId>{073A0DAA-6AF3-43AB-8588-CEC1D06C72B9}</a:tableStyleId>
              </a:tblPr>
              <a:tblGrid>
                <a:gridCol w="3780530">
                  <a:extLst>
                    <a:ext uri="{9D8B030D-6E8A-4147-A177-3AD203B41FA5}">
                      <a16:colId xmlns:a16="http://schemas.microsoft.com/office/drawing/2014/main" val="20000"/>
                    </a:ext>
                  </a:extLst>
                </a:gridCol>
                <a:gridCol w="2700378">
                  <a:extLst>
                    <a:ext uri="{9D8B030D-6E8A-4147-A177-3AD203B41FA5}">
                      <a16:colId xmlns:a16="http://schemas.microsoft.com/office/drawing/2014/main" val="20001"/>
                    </a:ext>
                  </a:extLst>
                </a:gridCol>
                <a:gridCol w="3240454">
                  <a:extLst>
                    <a:ext uri="{9D8B030D-6E8A-4147-A177-3AD203B41FA5}">
                      <a16:colId xmlns:a16="http://schemas.microsoft.com/office/drawing/2014/main" val="20002"/>
                    </a:ext>
                  </a:extLst>
                </a:gridCol>
              </a:tblGrid>
              <a:tr h="914399">
                <a:tc>
                  <a:txBody>
                    <a:bodyPr/>
                    <a:lstStyle/>
                    <a:p>
                      <a:endParaRPr lang="en-US" dirty="0">
                        <a:latin typeface="Lato" panose="020F0502020204030203" pitchFamily="34" charset="0"/>
                        <a:cs typeface="Arial" panose="020B0604020202020204" pitchFamily="34" charset="0"/>
                      </a:endParaRPr>
                    </a:p>
                  </a:txBody>
                  <a:tcPr/>
                </a:tc>
                <a:tc>
                  <a:txBody>
                    <a:bodyPr/>
                    <a:lstStyle/>
                    <a:p>
                      <a:pPr algn="ctr"/>
                      <a:r>
                        <a:rPr lang="en-US" dirty="0">
                          <a:latin typeface="Lato" panose="020F0502020204030203" pitchFamily="34" charset="0"/>
                        </a:rPr>
                        <a:t>Individual Plan Contribution</a:t>
                      </a:r>
                      <a:endParaRPr lang="en-US" dirty="0">
                        <a:solidFill>
                          <a:schemeClr val="tx1"/>
                        </a:solidFill>
                        <a:latin typeface="Lato" panose="020F0502020204030203" pitchFamily="34" charset="0"/>
                        <a:cs typeface="Arial" panose="020B0604020202020204" pitchFamily="34" charset="0"/>
                      </a:endParaRPr>
                    </a:p>
                  </a:txBody>
                  <a:tcPr/>
                </a:tc>
                <a:tc>
                  <a:txBody>
                    <a:bodyPr/>
                    <a:lstStyle/>
                    <a:p>
                      <a:pPr algn="ctr"/>
                      <a:r>
                        <a:rPr lang="en-US" dirty="0">
                          <a:latin typeface="Lato" panose="020F0502020204030203" pitchFamily="34" charset="0"/>
                        </a:rPr>
                        <a:t>Family Plan Contribution</a:t>
                      </a:r>
                      <a:endParaRPr lang="en-US" dirty="0">
                        <a:solidFill>
                          <a:schemeClr val="tx1"/>
                        </a:solidFill>
                        <a:latin typeface="Lato" panose="020F0502020204030203" pitchFamily="34" charset="0"/>
                        <a:cs typeface="Arial" panose="020B0604020202020204" pitchFamily="34" charset="0"/>
                      </a:endParaRPr>
                    </a:p>
                  </a:txBody>
                  <a:tcPr/>
                </a:tc>
                <a:extLst>
                  <a:ext uri="{0D108BD9-81ED-4DB2-BD59-A6C34878D82A}">
                    <a16:rowId xmlns:a16="http://schemas.microsoft.com/office/drawing/2014/main" val="10000"/>
                  </a:ext>
                </a:extLst>
              </a:tr>
              <a:tr h="530488">
                <a:tc>
                  <a:txBody>
                    <a:bodyPr/>
                    <a:lstStyle/>
                    <a:p>
                      <a:r>
                        <a:rPr lang="en-US" dirty="0">
                          <a:latin typeface="Lato" panose="020F0502020204030203" pitchFamily="34" charset="0"/>
                        </a:rPr>
                        <a:t>Maximum HSA</a:t>
                      </a:r>
                      <a:r>
                        <a:rPr lang="en-US" baseline="0" dirty="0">
                          <a:latin typeface="Lato" panose="020F0502020204030203" pitchFamily="34" charset="0"/>
                        </a:rPr>
                        <a:t> Limit for 2023 Tax Year</a:t>
                      </a:r>
                      <a:endParaRPr lang="en-US" dirty="0">
                        <a:latin typeface="Lato" panose="020F0502020204030203" pitchFamily="34" charset="0"/>
                        <a:cs typeface="Arial" panose="020B0604020202020204" pitchFamily="34" charset="0"/>
                      </a:endParaRPr>
                    </a:p>
                  </a:txBody>
                  <a:tcPr/>
                </a:tc>
                <a:tc>
                  <a:txBody>
                    <a:bodyPr/>
                    <a:lstStyle/>
                    <a:p>
                      <a:pPr algn="ctr"/>
                      <a:r>
                        <a:rPr lang="en-US" dirty="0">
                          <a:latin typeface="Lato" panose="020F0502020204030203" pitchFamily="34" charset="0"/>
                        </a:rPr>
                        <a:t>$3,850</a:t>
                      </a:r>
                      <a:endParaRPr lang="en-US" dirty="0">
                        <a:latin typeface="Lato" panose="020F0502020204030203" pitchFamily="34" charset="0"/>
                        <a:cs typeface="Arial" panose="020B0604020202020204" pitchFamily="34" charset="0"/>
                      </a:endParaRPr>
                    </a:p>
                  </a:txBody>
                  <a:tcPr/>
                </a:tc>
                <a:tc>
                  <a:txBody>
                    <a:bodyPr/>
                    <a:lstStyle/>
                    <a:p>
                      <a:pPr algn="ctr"/>
                      <a:r>
                        <a:rPr lang="en-US" dirty="0">
                          <a:latin typeface="Lato" panose="020F0502020204030203" pitchFamily="34" charset="0"/>
                        </a:rPr>
                        <a:t>$7,750</a:t>
                      </a:r>
                      <a:endParaRPr lang="en-US" dirty="0">
                        <a:latin typeface="Lato" panose="020F0502020204030203" pitchFamily="34" charset="0"/>
                        <a:cs typeface="Arial" panose="020B0604020202020204" pitchFamily="34" charset="0"/>
                      </a:endParaRPr>
                    </a:p>
                  </a:txBody>
                  <a:tcPr/>
                </a:tc>
                <a:extLst>
                  <a:ext uri="{0D108BD9-81ED-4DB2-BD59-A6C34878D82A}">
                    <a16:rowId xmlns:a16="http://schemas.microsoft.com/office/drawing/2014/main" val="10001"/>
                  </a:ext>
                </a:extLst>
              </a:tr>
              <a:tr h="531459">
                <a:tc>
                  <a:txBody>
                    <a:bodyPr/>
                    <a:lstStyle/>
                    <a:p>
                      <a:r>
                        <a:rPr lang="en-US" dirty="0">
                          <a:latin typeface="Lato" panose="020F0502020204030203" pitchFamily="34" charset="0"/>
                        </a:rPr>
                        <a:t>Employer Contribution</a:t>
                      </a:r>
                      <a:endParaRPr lang="en-US" dirty="0">
                        <a:latin typeface="Lato" panose="020F0502020204030203" pitchFamily="34" charset="0"/>
                        <a:cs typeface="Arial" panose="020B0604020202020204" pitchFamily="34" charset="0"/>
                      </a:endParaRPr>
                    </a:p>
                  </a:txBody>
                  <a:tcPr/>
                </a:tc>
                <a:tc>
                  <a:txBody>
                    <a:bodyPr/>
                    <a:lstStyle/>
                    <a:p>
                      <a:pPr algn="ctr"/>
                      <a:r>
                        <a:rPr lang="en-US" dirty="0">
                          <a:latin typeface="Lato" panose="020F0502020204030203" pitchFamily="34" charset="0"/>
                        </a:rPr>
                        <a:t>$650</a:t>
                      </a:r>
                      <a:endParaRPr lang="en-US" dirty="0">
                        <a:solidFill>
                          <a:schemeClr val="tx1"/>
                        </a:solidFill>
                        <a:latin typeface="Lato" panose="020F0502020204030203" pitchFamily="34" charset="0"/>
                        <a:cs typeface="Arial" panose="020B0604020202020204" pitchFamily="34" charset="0"/>
                      </a:endParaRPr>
                    </a:p>
                  </a:txBody>
                  <a:tcPr/>
                </a:tc>
                <a:tc>
                  <a:txBody>
                    <a:bodyPr/>
                    <a:lstStyle/>
                    <a:p>
                      <a:pPr algn="ctr"/>
                      <a:r>
                        <a:rPr lang="en-US" dirty="0">
                          <a:latin typeface="Lato" panose="020F0502020204030203" pitchFamily="34" charset="0"/>
                        </a:rPr>
                        <a:t>$1,300</a:t>
                      </a:r>
                      <a:endParaRPr lang="en-US" dirty="0">
                        <a:solidFill>
                          <a:schemeClr val="tx1"/>
                        </a:solidFill>
                        <a:latin typeface="Lato" panose="020F0502020204030203" pitchFamily="34" charset="0"/>
                        <a:cs typeface="Arial" panose="020B0604020202020204" pitchFamily="34" charset="0"/>
                      </a:endParaRPr>
                    </a:p>
                  </a:txBody>
                  <a:tcPr/>
                </a:tc>
                <a:extLst>
                  <a:ext uri="{0D108BD9-81ED-4DB2-BD59-A6C34878D82A}">
                    <a16:rowId xmlns:a16="http://schemas.microsoft.com/office/drawing/2014/main" val="10002"/>
                  </a:ext>
                </a:extLst>
              </a:tr>
              <a:tr h="531459">
                <a:tc>
                  <a:txBody>
                    <a:bodyPr/>
                    <a:lstStyle/>
                    <a:p>
                      <a:r>
                        <a:rPr lang="en-US" dirty="0">
                          <a:latin typeface="Lato" panose="020F0502020204030203" pitchFamily="34" charset="0"/>
                        </a:rPr>
                        <a:t>Your Maximum Contribution</a:t>
                      </a:r>
                      <a:endParaRPr lang="en-US" dirty="0">
                        <a:latin typeface="Lato" panose="020F0502020204030203" pitchFamily="34" charset="0"/>
                        <a:cs typeface="Arial" panose="020B0604020202020204" pitchFamily="34" charset="0"/>
                      </a:endParaRPr>
                    </a:p>
                  </a:txBody>
                  <a:tcPr/>
                </a:tc>
                <a:tc>
                  <a:txBody>
                    <a:bodyPr/>
                    <a:lstStyle/>
                    <a:p>
                      <a:pPr algn="ctr"/>
                      <a:r>
                        <a:rPr lang="en-US" dirty="0">
                          <a:latin typeface="Lato" panose="020F0502020204030203" pitchFamily="34" charset="0"/>
                        </a:rPr>
                        <a:t>$3,200</a:t>
                      </a:r>
                      <a:endParaRPr lang="en-US" dirty="0">
                        <a:solidFill>
                          <a:schemeClr val="tx1"/>
                        </a:solidFill>
                        <a:latin typeface="Lato" panose="020F0502020204030203" pitchFamily="34" charset="0"/>
                        <a:cs typeface="Arial" panose="020B0604020202020204" pitchFamily="34" charset="0"/>
                      </a:endParaRPr>
                    </a:p>
                  </a:txBody>
                  <a:tcPr/>
                </a:tc>
                <a:tc>
                  <a:txBody>
                    <a:bodyPr/>
                    <a:lstStyle/>
                    <a:p>
                      <a:pPr algn="ctr"/>
                      <a:r>
                        <a:rPr lang="en-US" dirty="0">
                          <a:latin typeface="Lato" panose="020F0502020204030203" pitchFamily="34" charset="0"/>
                        </a:rPr>
                        <a:t>$6,450</a:t>
                      </a:r>
                      <a:endParaRPr lang="en-US" dirty="0">
                        <a:solidFill>
                          <a:schemeClr val="tx1"/>
                        </a:solidFill>
                        <a:latin typeface="Lato" panose="020F0502020204030203" pitchFamily="34" charset="0"/>
                        <a:cs typeface="Arial" panose="020B0604020202020204" pitchFamily="34" charset="0"/>
                      </a:endParaRPr>
                    </a:p>
                  </a:txBody>
                  <a:tcPr/>
                </a:tc>
                <a:extLst>
                  <a:ext uri="{0D108BD9-81ED-4DB2-BD59-A6C34878D82A}">
                    <a16:rowId xmlns:a16="http://schemas.microsoft.com/office/drawing/2014/main" val="10003"/>
                  </a:ext>
                </a:extLst>
              </a:tr>
              <a:tr h="531459">
                <a:tc>
                  <a:txBody>
                    <a:bodyPr/>
                    <a:lstStyle/>
                    <a:p>
                      <a:r>
                        <a:rPr lang="en-US" dirty="0">
                          <a:latin typeface="Lato" panose="020F0502020204030203" pitchFamily="34" charset="0"/>
                        </a:rPr>
                        <a:t>Catch Up Ages 55 to 65</a:t>
                      </a:r>
                      <a:endParaRPr lang="en-US" b="1" dirty="0">
                        <a:solidFill>
                          <a:schemeClr val="tx1"/>
                        </a:solidFill>
                        <a:latin typeface="Lato" panose="020F0502020204030203" pitchFamily="34" charset="0"/>
                        <a:cs typeface="Arial" panose="020B0604020202020204" pitchFamily="34" charset="0"/>
                      </a:endParaRPr>
                    </a:p>
                  </a:txBody>
                  <a:tcPr/>
                </a:tc>
                <a:tc>
                  <a:txBody>
                    <a:bodyPr/>
                    <a:lstStyle/>
                    <a:p>
                      <a:pPr algn="ctr"/>
                      <a:r>
                        <a:rPr lang="en-US" dirty="0">
                          <a:latin typeface="Lato" panose="020F0502020204030203" pitchFamily="34" charset="0"/>
                        </a:rPr>
                        <a:t>$1,000</a:t>
                      </a:r>
                      <a:endParaRPr lang="en-US" b="1" dirty="0">
                        <a:solidFill>
                          <a:schemeClr val="tx1"/>
                        </a:solidFill>
                        <a:latin typeface="Lato" panose="020F0502020204030203" pitchFamily="34" charset="0"/>
                        <a:cs typeface="Arial" panose="020B0604020202020204" pitchFamily="34" charset="0"/>
                      </a:endParaRPr>
                    </a:p>
                  </a:txBody>
                  <a:tcPr/>
                </a:tc>
                <a:tc>
                  <a:txBody>
                    <a:bodyPr/>
                    <a:lstStyle/>
                    <a:p>
                      <a:pPr algn="ctr"/>
                      <a:r>
                        <a:rPr lang="en-US" dirty="0">
                          <a:latin typeface="Lato" panose="020F0502020204030203" pitchFamily="34" charset="0"/>
                        </a:rPr>
                        <a:t>$1,000</a:t>
                      </a:r>
                      <a:endParaRPr lang="en-US" b="1" dirty="0">
                        <a:solidFill>
                          <a:schemeClr val="tx1"/>
                        </a:solidFill>
                        <a:latin typeface="Lato" panose="020F0502020204030203"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206619" y="228600"/>
            <a:ext cx="8915400" cy="861774"/>
          </a:xfrm>
          <a:prstGeom prst="rect">
            <a:avLst/>
          </a:prstGeom>
          <a:noFill/>
        </p:spPr>
        <p:txBody>
          <a:bodyPr wrap="square" rtlCol="0">
            <a:spAutoFit/>
          </a:bodyPr>
          <a:lstStyle/>
          <a:p>
            <a:pPr algn="ctr"/>
            <a:r>
              <a:rPr lang="en-US" sz="5000" spc="-113" dirty="0">
                <a:solidFill>
                  <a:srgbClr val="970000"/>
                </a:solidFill>
                <a:latin typeface="Lato" panose="020F0502020204030203" pitchFamily="34" charset="0"/>
              </a:rPr>
              <a:t>HSA IRS Contribution Limits</a:t>
            </a:r>
          </a:p>
        </p:txBody>
      </p:sp>
      <p:sp>
        <p:nvSpPr>
          <p:cNvPr id="9" name="Rectangle 8">
            <a:extLst>
              <a:ext uri="{FF2B5EF4-FFF2-40B4-BE49-F238E27FC236}">
                <a16:creationId xmlns:a16="http://schemas.microsoft.com/office/drawing/2014/main" id="{8ECA8EC5-FA13-4E55-8615-694780F8DC9B}"/>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Wittenberg University logo.jpg">
            <a:extLst>
              <a:ext uri="{FF2B5EF4-FFF2-40B4-BE49-F238E27FC236}">
                <a16:creationId xmlns:a16="http://schemas.microsoft.com/office/drawing/2014/main" id="{4D8B24AE-D1D5-4482-A209-13F29BFE714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2544779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67B16C-BCC5-4035-A393-57EB9B0EB33F}"/>
              </a:ext>
            </a:extLst>
          </p:cNvPr>
          <p:cNvSpPr>
            <a:spLocks noGrp="1"/>
          </p:cNvSpPr>
          <p:nvPr>
            <p:ph idx="1"/>
          </p:nvPr>
        </p:nvSpPr>
        <p:spPr>
          <a:xfrm>
            <a:off x="914400" y="914400"/>
            <a:ext cx="10668000" cy="5207252"/>
          </a:xfrm>
        </p:spPr>
        <p:txBody>
          <a:bodyPr/>
          <a:lstStyle/>
          <a:p>
            <a:pPr marL="0" indent="0">
              <a:buNone/>
            </a:pPr>
            <a:endParaRPr lang="en-US" sz="1500" b="1" dirty="0"/>
          </a:p>
          <a:p>
            <a:pPr marL="0" indent="0">
              <a:buNone/>
            </a:pPr>
            <a:r>
              <a:rPr lang="en-US" sz="1500" b="1" dirty="0">
                <a:latin typeface="Lato" panose="020F0502020204030203" pitchFamily="34" charset="0"/>
              </a:rPr>
              <a:t>Important Note for employees nearing or at age 65+ who are currently enrolled, or are considering enrolling, in Medicare or Social Security benefits in 2023:  </a:t>
            </a:r>
          </a:p>
          <a:p>
            <a:pPr marL="0" indent="0">
              <a:buNone/>
            </a:pPr>
            <a:endParaRPr lang="en-US" sz="1500" b="1" dirty="0">
              <a:latin typeface="Lato" panose="020F0502020204030203" pitchFamily="34" charset="0"/>
            </a:endParaRPr>
          </a:p>
          <a:p>
            <a:pPr marL="285750" indent="-285750"/>
            <a:r>
              <a:rPr lang="en-US" sz="1500" dirty="0">
                <a:latin typeface="Lato" panose="020F0502020204030203" pitchFamily="34" charset="0"/>
              </a:rPr>
              <a:t>While you are actively working full time at Wittenberg, you remain eligible to enroll in the HDHP as your primary coverage with Medicare being secondary coverage.  However, you may </a:t>
            </a:r>
            <a:r>
              <a:rPr lang="en-US" sz="1500" b="1" i="1" dirty="0">
                <a:latin typeface="Lato" panose="020F0502020204030203" pitchFamily="34" charset="0"/>
              </a:rPr>
              <a:t>NOT want to CONTRIBUTE</a:t>
            </a:r>
            <a:r>
              <a:rPr lang="en-US" sz="1500" dirty="0">
                <a:latin typeface="Lato" panose="020F0502020204030203" pitchFamily="34" charset="0"/>
              </a:rPr>
              <a:t> to an HSA or receive the employer HSA contributions if you are considering Medicare enrollment.  </a:t>
            </a:r>
          </a:p>
          <a:p>
            <a:pPr marL="285750" indent="-285750"/>
            <a:endParaRPr lang="en-US" sz="1500" dirty="0">
              <a:latin typeface="Lato" panose="020F0502020204030203" pitchFamily="34" charset="0"/>
            </a:endParaRPr>
          </a:p>
          <a:p>
            <a:pPr marL="285750" indent="-285750"/>
            <a:r>
              <a:rPr lang="en-US" sz="1500" dirty="0">
                <a:latin typeface="Lato" panose="020F0502020204030203" pitchFamily="34" charset="0"/>
              </a:rPr>
              <a:t>If you </a:t>
            </a:r>
            <a:r>
              <a:rPr lang="en-US" sz="1500" b="1" i="1" dirty="0">
                <a:latin typeface="Lato" panose="020F0502020204030203" pitchFamily="34" charset="0"/>
              </a:rPr>
              <a:t>delay</a:t>
            </a:r>
            <a:r>
              <a:rPr lang="en-US" sz="1500" b="1" dirty="0">
                <a:latin typeface="Lato" panose="020F0502020204030203" pitchFamily="34" charset="0"/>
              </a:rPr>
              <a:t> </a:t>
            </a:r>
            <a:r>
              <a:rPr lang="en-US" sz="1500" dirty="0">
                <a:latin typeface="Lato" panose="020F0502020204030203" pitchFamily="34" charset="0"/>
              </a:rPr>
              <a:t>your Medicare enrollment by even one month (this includes Medicare Part A) there is a 6-month look-back period the IRS imposes.  This is problematic since the IRS does not allow contributions to an HSA if you are enrolled in Medicare or receiving Social Security benefits.  In such cases, significant tax &amp; penalties may be imposed.  </a:t>
            </a:r>
            <a:r>
              <a:rPr lang="en-US" sz="1500" b="1" i="1" dirty="0">
                <a:latin typeface="Lato" panose="020F0502020204030203" pitchFamily="34" charset="0"/>
              </a:rPr>
              <a:t>If this happens, Wittenberg is not able to make corrective action on your HSA contributions after they’ve been contributed.   Read more about </a:t>
            </a:r>
            <a:r>
              <a:rPr lang="en-US" sz="1500" b="1" i="1" dirty="0">
                <a:latin typeface="Lato" panose="020F0502020204030203" pitchFamily="34" charset="0"/>
                <a:hlinkClick r:id="rId3"/>
              </a:rPr>
              <a:t>HSA’s and Medicare</a:t>
            </a:r>
            <a:r>
              <a:rPr lang="en-US" sz="1500" b="1" i="1" dirty="0">
                <a:latin typeface="Lato" panose="020F0502020204030203" pitchFamily="34" charset="0"/>
              </a:rPr>
              <a:t>.</a:t>
            </a:r>
          </a:p>
          <a:p>
            <a:endParaRPr lang="en-US" sz="1500" dirty="0">
              <a:latin typeface="Lato" panose="020F0502020204030203" pitchFamily="34" charset="0"/>
            </a:endParaRPr>
          </a:p>
          <a:p>
            <a:pPr marL="285750" indent="-285750"/>
            <a:r>
              <a:rPr lang="en-US" sz="1500" dirty="0">
                <a:latin typeface="Lato" panose="020F0502020204030203" pitchFamily="34" charset="0"/>
              </a:rPr>
              <a:t>Wittenberg wants to make sure you understand your options as they exist today as a Medicare-eligible individual.  Please review the </a:t>
            </a:r>
            <a:r>
              <a:rPr lang="en-US" sz="1500" b="1" i="1" dirty="0">
                <a:latin typeface="Lato" panose="020F0502020204030203" pitchFamily="34" charset="0"/>
              </a:rPr>
              <a:t>Important Medicare Information </a:t>
            </a:r>
            <a:r>
              <a:rPr lang="en-US" sz="1500" dirty="0">
                <a:latin typeface="Lato" panose="020F0502020204030203" pitchFamily="34" charset="0"/>
              </a:rPr>
              <a:t>on the </a:t>
            </a:r>
            <a:r>
              <a:rPr lang="en-US" sz="1500" dirty="0">
                <a:latin typeface="Lato" panose="020F0502020204030203" pitchFamily="34" charset="0"/>
                <a:hlinkClick r:id="rId4"/>
              </a:rPr>
              <a:t>Annual Enrollment webpage</a:t>
            </a:r>
            <a:r>
              <a:rPr lang="en-US" sz="1500" dirty="0">
                <a:latin typeface="Lato" panose="020F0502020204030203" pitchFamily="34" charset="0"/>
              </a:rPr>
              <a:t>.  Then, consider </a:t>
            </a:r>
            <a:r>
              <a:rPr lang="en-US" sz="1500" b="1" i="1" dirty="0">
                <a:latin typeface="Lato" panose="020F0502020204030203" pitchFamily="34" charset="0"/>
              </a:rPr>
              <a:t>attending the Medicare session on Wednesday October 26</a:t>
            </a:r>
            <a:r>
              <a:rPr lang="en-US" sz="1500" b="1" i="1" baseline="30000" dirty="0">
                <a:latin typeface="Lato" panose="020F0502020204030203" pitchFamily="34" charset="0"/>
              </a:rPr>
              <a:t>th</a:t>
            </a:r>
            <a:r>
              <a:rPr lang="en-US" sz="1500" b="1" i="1" dirty="0">
                <a:latin typeface="Lato" panose="020F0502020204030203" pitchFamily="34" charset="0"/>
              </a:rPr>
              <a:t> from 10a to 12 noon in the Benham Pence Student Center, Alumni Room </a:t>
            </a:r>
            <a:r>
              <a:rPr lang="en-US" sz="1500" dirty="0">
                <a:latin typeface="Lato" panose="020F0502020204030203" pitchFamily="34" charset="0"/>
              </a:rPr>
              <a:t>to learn more about Medicare and HSA’s.  See registration details on the </a:t>
            </a:r>
            <a:r>
              <a:rPr lang="en-US" sz="1500" dirty="0">
                <a:latin typeface="Lato" panose="020F0502020204030203" pitchFamily="34" charset="0"/>
                <a:hlinkClick r:id="rId4"/>
              </a:rPr>
              <a:t>Annual Enrollment Webpage.</a:t>
            </a:r>
            <a:endParaRPr lang="en-US" sz="1500" dirty="0">
              <a:latin typeface="Lato" panose="020F0502020204030203" pitchFamily="34" charset="0"/>
            </a:endParaRPr>
          </a:p>
          <a:p>
            <a:pPr marL="285750" indent="-285750"/>
            <a:endParaRPr lang="en-US" sz="1500" dirty="0"/>
          </a:p>
          <a:p>
            <a:endParaRPr lang="en-US" sz="1500" dirty="0"/>
          </a:p>
          <a:p>
            <a:endParaRPr lang="en-US" sz="1500" dirty="0"/>
          </a:p>
        </p:txBody>
      </p:sp>
      <p:sp>
        <p:nvSpPr>
          <p:cNvPr id="5" name="TextBox 4">
            <a:extLst>
              <a:ext uri="{FF2B5EF4-FFF2-40B4-BE49-F238E27FC236}">
                <a16:creationId xmlns:a16="http://schemas.microsoft.com/office/drawing/2014/main" id="{FEE271EC-9136-4CA8-B0D5-EC096006773C}"/>
              </a:ext>
            </a:extLst>
          </p:cNvPr>
          <p:cNvSpPr txBox="1"/>
          <p:nvPr/>
        </p:nvSpPr>
        <p:spPr>
          <a:xfrm>
            <a:off x="441813" y="152400"/>
            <a:ext cx="10534650" cy="861774"/>
          </a:xfrm>
          <a:prstGeom prst="rect">
            <a:avLst/>
          </a:prstGeom>
          <a:noFill/>
        </p:spPr>
        <p:txBody>
          <a:bodyPr wrap="square" rtlCol="0">
            <a:spAutoFit/>
          </a:bodyPr>
          <a:lstStyle/>
          <a:p>
            <a:pPr algn="ctr"/>
            <a:r>
              <a:rPr lang="en-US" altLang="en-US" sz="3200" spc="-113" dirty="0">
                <a:solidFill>
                  <a:srgbClr val="970000"/>
                </a:solidFill>
                <a:latin typeface="Lato" panose="020F0502020204030203" pitchFamily="34" charset="0"/>
              </a:rPr>
              <a:t>Important Information for Employees Nearing or at Age 65+</a:t>
            </a:r>
          </a:p>
          <a:p>
            <a:endParaRPr lang="en-US" dirty="0"/>
          </a:p>
        </p:txBody>
      </p:sp>
      <p:sp>
        <p:nvSpPr>
          <p:cNvPr id="7" name="Rectangle 6">
            <a:extLst>
              <a:ext uri="{FF2B5EF4-FFF2-40B4-BE49-F238E27FC236}">
                <a16:creationId xmlns:a16="http://schemas.microsoft.com/office/drawing/2014/main" id="{5834EBA5-B351-4443-8B91-EA743299E204}"/>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Wittenberg University logo.jpg">
            <a:extLst>
              <a:ext uri="{FF2B5EF4-FFF2-40B4-BE49-F238E27FC236}">
                <a16:creationId xmlns:a16="http://schemas.microsoft.com/office/drawing/2014/main" id="{96B0B9D4-CBDB-4B27-848E-00CD27F5E07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229250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10230153"/>
              </p:ext>
            </p:extLst>
          </p:nvPr>
        </p:nvGraphicFramePr>
        <p:xfrm>
          <a:off x="1143000" y="1295400"/>
          <a:ext cx="8610600" cy="4536416"/>
        </p:xfrm>
        <a:graphic>
          <a:graphicData uri="http://schemas.openxmlformats.org/drawingml/2006/table">
            <a:tbl>
              <a:tblPr firstRow="1" bandRow="1">
                <a:tableStyleId>{073A0DAA-6AF3-43AB-8588-CEC1D06C72B9}</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686516">
                <a:tc>
                  <a:txBody>
                    <a:bodyPr/>
                    <a:lstStyle/>
                    <a:p>
                      <a:endParaRPr lang="en-US" sz="1600" dirty="0">
                        <a:latin typeface="Lato" panose="020F0502020204030203" pitchFamily="34" charset="0"/>
                        <a:cs typeface="Arial" panose="020B0604020202020204" pitchFamily="34" charset="0"/>
                      </a:endParaRPr>
                    </a:p>
                  </a:txBody>
                  <a:tcPr/>
                </a:tc>
                <a:tc>
                  <a:txBody>
                    <a:bodyPr/>
                    <a:lstStyle/>
                    <a:p>
                      <a:pPr algn="ctr"/>
                      <a:r>
                        <a:rPr lang="en-US" sz="1600" dirty="0">
                          <a:latin typeface="Lato" panose="020F0502020204030203" pitchFamily="34" charset="0"/>
                        </a:rPr>
                        <a:t>In Network</a:t>
                      </a:r>
                    </a:p>
                    <a:p>
                      <a:pPr algn="ctr"/>
                      <a:r>
                        <a:rPr lang="en-US" sz="1200" dirty="0">
                          <a:latin typeface="Lato" panose="020F0502020204030203" pitchFamily="34" charset="0"/>
                        </a:rPr>
                        <a:t>Superior</a:t>
                      </a:r>
                      <a:r>
                        <a:rPr lang="en-US" sz="1200" baseline="0" dirty="0">
                          <a:latin typeface="Lato" panose="020F0502020204030203" pitchFamily="34" charset="0"/>
                        </a:rPr>
                        <a:t> Dental Network</a:t>
                      </a:r>
                      <a:endParaRPr lang="en-US" sz="1200" dirty="0">
                        <a:solidFill>
                          <a:schemeClr val="tx1"/>
                        </a:solidFill>
                        <a:latin typeface="Lato" panose="020F0502020204030203" pitchFamily="34" charset="0"/>
                        <a:cs typeface="Arial" panose="020B0604020202020204" pitchFamily="34" charset="0"/>
                      </a:endParaRPr>
                    </a:p>
                  </a:txBody>
                  <a:tcPr/>
                </a:tc>
                <a:tc>
                  <a:txBody>
                    <a:bodyPr/>
                    <a:lstStyle/>
                    <a:p>
                      <a:pPr algn="ctr"/>
                      <a:r>
                        <a:rPr lang="en-US" sz="1600" dirty="0">
                          <a:latin typeface="Lato" panose="020F0502020204030203" pitchFamily="34" charset="0"/>
                        </a:rPr>
                        <a:t>Out of Network</a:t>
                      </a:r>
                    </a:p>
                    <a:p>
                      <a:pPr algn="ctr"/>
                      <a:r>
                        <a:rPr lang="en-US" sz="1200" dirty="0">
                          <a:latin typeface="Lato" panose="020F0502020204030203" pitchFamily="34" charset="0"/>
                        </a:rPr>
                        <a:t>Subject to Balance</a:t>
                      </a:r>
                      <a:r>
                        <a:rPr lang="en-US" sz="1200" baseline="0" dirty="0">
                          <a:latin typeface="Lato" panose="020F0502020204030203" pitchFamily="34" charset="0"/>
                        </a:rPr>
                        <a:t> Billing</a:t>
                      </a:r>
                      <a:endParaRPr lang="en-US" sz="1200" dirty="0">
                        <a:solidFill>
                          <a:schemeClr val="tx1"/>
                        </a:solidFill>
                        <a:latin typeface="Lato" panose="020F0502020204030203" pitchFamily="34" charset="0"/>
                        <a:cs typeface="Arial" panose="020B0604020202020204" pitchFamily="34" charset="0"/>
                      </a:endParaRPr>
                    </a:p>
                  </a:txBody>
                  <a:tcPr/>
                </a:tc>
                <a:extLst>
                  <a:ext uri="{0D108BD9-81ED-4DB2-BD59-A6C34878D82A}">
                    <a16:rowId xmlns:a16="http://schemas.microsoft.com/office/drawing/2014/main" val="10000"/>
                  </a:ext>
                </a:extLst>
              </a:tr>
              <a:tr h="397744">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Deductible per calendar year</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gridSpan="2">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$25 per individual/$75 per family</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hMerge="1">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val="10001"/>
                  </a:ext>
                </a:extLst>
              </a:tr>
              <a:tr h="397744">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Deductible applies to </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gridSpan="2">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Basic and Major Services</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hMerge="1">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defRPr/>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val="10002"/>
                  </a:ext>
                </a:extLst>
              </a:tr>
              <a:tr h="397744">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Preventive Care</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100% covered, deductible waived</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100% covered, deductible waived</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3"/>
                  </a:ext>
                </a:extLst>
              </a:tr>
              <a:tr h="397744">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Basic Care</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80% after deductible</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80% after deductible</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4"/>
                  </a:ext>
                </a:extLst>
              </a:tr>
              <a:tr h="397744">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Major Care</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50% after deductible</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50% after deductible</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5"/>
                  </a:ext>
                </a:extLst>
              </a:tr>
              <a:tr h="397744">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Annual Maximum Benefit per Person</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gridSpan="2">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$1,500</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hMerge="1">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val="10006"/>
                  </a:ext>
                </a:extLst>
              </a:tr>
              <a:tr h="542456">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Orthodontia Care</a:t>
                      </a:r>
                    </a:p>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(dependent children to age 19 only)</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50% after deductible</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50% after deductible </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7"/>
                  </a:ext>
                </a:extLst>
              </a:tr>
              <a:tr h="568828">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Orthodontia Lifetime Maximum</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1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$1,000</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1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$1,000</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8"/>
                  </a:ext>
                </a:extLst>
              </a:tr>
            </a:tbl>
          </a:graphicData>
        </a:graphic>
      </p:graphicFrame>
      <p:sp>
        <p:nvSpPr>
          <p:cNvPr id="3" name="TextBox 2"/>
          <p:cNvSpPr txBox="1"/>
          <p:nvPr/>
        </p:nvSpPr>
        <p:spPr>
          <a:xfrm>
            <a:off x="-2057400" y="128825"/>
            <a:ext cx="8686800" cy="861774"/>
          </a:xfrm>
          <a:prstGeom prst="rect">
            <a:avLst/>
          </a:prstGeom>
          <a:noFill/>
        </p:spPr>
        <p:txBody>
          <a:bodyPr wrap="square" rtlCol="0">
            <a:spAutoFit/>
          </a:bodyPr>
          <a:lstStyle/>
          <a:p>
            <a:pPr algn="ctr"/>
            <a:r>
              <a:rPr lang="en-US" sz="2600" b="1" dirty="0">
                <a:solidFill>
                  <a:schemeClr val="bg1"/>
                </a:solidFill>
                <a:latin typeface="Arial" panose="020B0604020202020204" pitchFamily="34" charset="0"/>
                <a:cs typeface="Arial" panose="020B0604020202020204" pitchFamily="34" charset="0"/>
              </a:rPr>
              <a:t>     </a:t>
            </a:r>
            <a:r>
              <a:rPr lang="en-US" sz="5000" spc="-150" dirty="0">
                <a:solidFill>
                  <a:srgbClr val="970000"/>
                </a:solidFill>
                <a:latin typeface="Lato" panose="020F0502020204030203" pitchFamily="34" charset="0"/>
              </a:rPr>
              <a:t>Dental Plan</a:t>
            </a:r>
          </a:p>
        </p:txBody>
      </p:sp>
      <p:sp>
        <p:nvSpPr>
          <p:cNvPr id="10" name="Rectangle 9">
            <a:extLst>
              <a:ext uri="{FF2B5EF4-FFF2-40B4-BE49-F238E27FC236}">
                <a16:creationId xmlns:a16="http://schemas.microsoft.com/office/drawing/2014/main" id="{9EC0C925-988B-42D0-824D-E1E5C4EF142B}"/>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FBDC204-360C-44CC-BB7B-2D03A4F9412C}"/>
              </a:ext>
            </a:extLst>
          </p:cNvPr>
          <p:cNvSpPr/>
          <p:nvPr/>
        </p:nvSpPr>
        <p:spPr>
          <a:xfrm>
            <a:off x="9982200" y="762000"/>
            <a:ext cx="1914622" cy="1693543"/>
          </a:xfrm>
          <a:prstGeom prst="ellipse">
            <a:avLst/>
          </a:prstGeom>
          <a:solidFill>
            <a:srgbClr val="97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Lato" panose="020F0502020204030203"/>
                <a:cs typeface="Arial" panose="020B0604020202020204" pitchFamily="34" charset="0"/>
              </a:rPr>
              <a:t>Superior Dental is the provider for dental benefits.</a:t>
            </a:r>
            <a:endParaRPr lang="en-US" sz="1600" dirty="0">
              <a:solidFill>
                <a:schemeClr val="bg1"/>
              </a:solidFill>
            </a:endParaRPr>
          </a:p>
        </p:txBody>
      </p:sp>
      <p:pic>
        <p:nvPicPr>
          <p:cNvPr id="12" name="Picture 11" descr="Wittenberg University logo.jpg">
            <a:extLst>
              <a:ext uri="{FF2B5EF4-FFF2-40B4-BE49-F238E27FC236}">
                <a16:creationId xmlns:a16="http://schemas.microsoft.com/office/drawing/2014/main" id="{E0BC1D91-C952-49D2-B317-A2C782A2CE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1454709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42871590"/>
              </p:ext>
            </p:extLst>
          </p:nvPr>
        </p:nvGraphicFramePr>
        <p:xfrm>
          <a:off x="1028700" y="1709128"/>
          <a:ext cx="8610600" cy="3439744"/>
        </p:xfrm>
        <a:graphic>
          <a:graphicData uri="http://schemas.openxmlformats.org/drawingml/2006/table">
            <a:tbl>
              <a:tblPr firstRow="1" bandRow="1">
                <a:tableStyleId>{073A0DAA-6AF3-43AB-8588-CEC1D06C72B9}</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602862">
                <a:tc>
                  <a:txBody>
                    <a:bodyPr/>
                    <a:lstStyle/>
                    <a:p>
                      <a:endParaRPr lang="en-US" sz="1600" dirty="0">
                        <a:latin typeface="Lato" panose="020F0502020204030203" pitchFamily="34" charset="0"/>
                        <a:cs typeface="Arial" panose="020B0604020202020204" pitchFamily="34" charset="0"/>
                      </a:endParaRPr>
                    </a:p>
                  </a:txBody>
                  <a:tcPr/>
                </a:tc>
                <a:tc>
                  <a:txBody>
                    <a:bodyPr/>
                    <a:lstStyle/>
                    <a:p>
                      <a:pPr algn="ctr"/>
                      <a:r>
                        <a:rPr lang="en-US" sz="1600" dirty="0">
                          <a:latin typeface="Lato" panose="020F0502020204030203" pitchFamily="34" charset="0"/>
                        </a:rPr>
                        <a:t>In Network</a:t>
                      </a:r>
                    </a:p>
                    <a:p>
                      <a:pPr algn="ctr"/>
                      <a:r>
                        <a:rPr lang="en-US" sz="1200" dirty="0">
                          <a:latin typeface="Lato" panose="020F0502020204030203" pitchFamily="34" charset="0"/>
                        </a:rPr>
                        <a:t>Anthem Blue Vision</a:t>
                      </a:r>
                      <a:r>
                        <a:rPr lang="en-US" sz="1200" baseline="0" dirty="0">
                          <a:latin typeface="Lato" panose="020F0502020204030203" pitchFamily="34" charset="0"/>
                        </a:rPr>
                        <a:t> Network</a:t>
                      </a:r>
                      <a:endParaRPr lang="en-US" sz="1200" dirty="0">
                        <a:solidFill>
                          <a:schemeClr val="tx1"/>
                        </a:solidFill>
                        <a:latin typeface="Lato" panose="020F0502020204030203" pitchFamily="34" charset="0"/>
                        <a:cs typeface="Arial" panose="020B0604020202020204" pitchFamily="34" charset="0"/>
                      </a:endParaRPr>
                    </a:p>
                  </a:txBody>
                  <a:tcPr/>
                </a:tc>
                <a:tc>
                  <a:txBody>
                    <a:bodyPr/>
                    <a:lstStyle/>
                    <a:p>
                      <a:pPr algn="ctr"/>
                      <a:r>
                        <a:rPr lang="en-US" sz="1600" dirty="0">
                          <a:latin typeface="Lato" panose="020F0502020204030203" pitchFamily="34" charset="0"/>
                        </a:rPr>
                        <a:t>Out of Network Allowan</a:t>
                      </a:r>
                      <a:r>
                        <a:rPr lang="en-US" sz="1600" baseline="0" dirty="0">
                          <a:latin typeface="Lato" panose="020F0502020204030203" pitchFamily="34" charset="0"/>
                        </a:rPr>
                        <a:t>ce</a:t>
                      </a:r>
                    </a:p>
                    <a:p>
                      <a:pPr algn="ctr"/>
                      <a:endParaRPr lang="en-US" sz="1600" dirty="0">
                        <a:solidFill>
                          <a:schemeClr val="tx1"/>
                        </a:solidFill>
                        <a:latin typeface="Lato" panose="020F0502020204030203" pitchFamily="34" charset="0"/>
                        <a:cs typeface="Arial" panose="020B0604020202020204" pitchFamily="34" charset="0"/>
                      </a:endParaRPr>
                    </a:p>
                  </a:txBody>
                  <a:tcPr/>
                </a:tc>
                <a:extLst>
                  <a:ext uri="{0D108BD9-81ED-4DB2-BD59-A6C34878D82A}">
                    <a16:rowId xmlns:a16="http://schemas.microsoft.com/office/drawing/2014/main" val="10000"/>
                  </a:ext>
                </a:extLst>
              </a:tr>
              <a:tr h="515742">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Eye Exam</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Not Covered</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Not Covered</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1"/>
                  </a:ext>
                </a:extLst>
              </a:tr>
              <a:tr h="695696">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Lenses</a:t>
                      </a:r>
                    </a:p>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Single/Bifocal/Trifocal</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$15 copay</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Up to $40/$60/$80</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2"/>
                  </a:ext>
                </a:extLst>
              </a:tr>
              <a:tr h="515742">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Frames</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$130 allowance, 20% off balance</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Up to $45</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3"/>
                  </a:ext>
                </a:extLst>
              </a:tr>
              <a:tr h="593960">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Contacts (in lieu of glasses)</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$130 allowance; 15% off balance</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Up to $105</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4"/>
                  </a:ext>
                </a:extLst>
              </a:tr>
              <a:tr h="515742">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Frequency</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gridSpan="2">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400" u="none" strike="noStrike" cap="none" normalizeH="0" baseline="0" dirty="0">
                          <a:ln>
                            <a:noFill/>
                          </a:ln>
                          <a:effectLst/>
                          <a:latin typeface="Lato" panose="020F0502020204030203" pitchFamily="34" charset="0"/>
                        </a:rPr>
                        <a:t>Lenses every 12 months; Frames every 24 months</a:t>
                      </a:r>
                      <a:endParaRPr kumimoji="0" lang="en-US" sz="1400" b="0" i="0" u="none" strike="noStrike" cap="none" normalizeH="0" baseline="0" dirty="0">
                        <a:ln>
                          <a:noFill/>
                        </a:ln>
                        <a:solidFill>
                          <a:schemeClr val="tx1"/>
                        </a:solidFill>
                        <a:effectLst/>
                        <a:latin typeface="Lato" panose="020F0502020204030203" pitchFamily="34" charset="0"/>
                        <a:cs typeface="Arial" panose="020B0604020202020204" pitchFamily="34" charset="0"/>
                      </a:endParaRPr>
                    </a:p>
                  </a:txBody>
                  <a:tcPr anchor="ctr" horzOverflow="overflow"/>
                </a:tc>
                <a:tc hMerge="1">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val="10005"/>
                  </a:ext>
                </a:extLst>
              </a:tr>
            </a:tbl>
          </a:graphicData>
        </a:graphic>
      </p:graphicFrame>
      <p:sp>
        <p:nvSpPr>
          <p:cNvPr id="3" name="TextBox 2"/>
          <p:cNvSpPr txBox="1"/>
          <p:nvPr/>
        </p:nvSpPr>
        <p:spPr>
          <a:xfrm>
            <a:off x="-1143000" y="304800"/>
            <a:ext cx="6477000" cy="861774"/>
          </a:xfrm>
          <a:prstGeom prst="rect">
            <a:avLst/>
          </a:prstGeom>
          <a:noFill/>
        </p:spPr>
        <p:txBody>
          <a:bodyPr wrap="square" rtlCol="0">
            <a:spAutoFit/>
          </a:bodyPr>
          <a:lstStyle/>
          <a:p>
            <a:pPr algn="ctr"/>
            <a:r>
              <a:rPr lang="en-US" sz="2600" b="1" dirty="0">
                <a:solidFill>
                  <a:schemeClr val="bg1"/>
                </a:solidFill>
                <a:latin typeface="Arial" panose="020B0604020202020204" pitchFamily="34" charset="0"/>
                <a:cs typeface="Arial" panose="020B0604020202020204" pitchFamily="34" charset="0"/>
              </a:rPr>
              <a:t>     </a:t>
            </a:r>
            <a:r>
              <a:rPr lang="en-US" sz="5000" spc="-150" dirty="0">
                <a:solidFill>
                  <a:srgbClr val="970000"/>
                </a:solidFill>
                <a:latin typeface="Lato" panose="020F0502020204030203" pitchFamily="34" charset="0"/>
              </a:rPr>
              <a:t>Vision Plan</a:t>
            </a:r>
          </a:p>
        </p:txBody>
      </p:sp>
      <p:sp>
        <p:nvSpPr>
          <p:cNvPr id="11" name="Rectangle 10">
            <a:extLst>
              <a:ext uri="{FF2B5EF4-FFF2-40B4-BE49-F238E27FC236}">
                <a16:creationId xmlns:a16="http://schemas.microsoft.com/office/drawing/2014/main" id="{ED94A7D4-064C-430D-A3A3-FDFEC621D173}"/>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CFAE2F4-BB0A-45EE-B058-E68ACB8E21E9}"/>
              </a:ext>
            </a:extLst>
          </p:cNvPr>
          <p:cNvSpPr/>
          <p:nvPr/>
        </p:nvSpPr>
        <p:spPr>
          <a:xfrm>
            <a:off x="9982200" y="762000"/>
            <a:ext cx="1914622" cy="1693543"/>
          </a:xfrm>
          <a:prstGeom prst="ellipse">
            <a:avLst/>
          </a:prstGeom>
          <a:solidFill>
            <a:srgbClr val="97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Lato" panose="020F0502020204030203"/>
                <a:cs typeface="Arial" panose="020B0604020202020204" pitchFamily="34" charset="0"/>
              </a:rPr>
              <a:t>Anthem </a:t>
            </a:r>
            <a:r>
              <a:rPr lang="en-US" sz="1600" dirty="0">
                <a:solidFill>
                  <a:schemeClr val="bg1"/>
                </a:solidFill>
                <a:latin typeface="Lato" panose="020F0502020204030203"/>
                <a:cs typeface="Arial" panose="020B0604020202020204" pitchFamily="34" charset="0"/>
              </a:rPr>
              <a:t>is the provider for vision benefits.</a:t>
            </a:r>
            <a:endParaRPr lang="en-US" sz="1600" dirty="0">
              <a:solidFill>
                <a:schemeClr val="bg1"/>
              </a:solidFill>
            </a:endParaRPr>
          </a:p>
        </p:txBody>
      </p:sp>
      <p:pic>
        <p:nvPicPr>
          <p:cNvPr id="14" name="Picture 13" descr="Wittenberg University logo.jpg">
            <a:extLst>
              <a:ext uri="{FF2B5EF4-FFF2-40B4-BE49-F238E27FC236}">
                <a16:creationId xmlns:a16="http://schemas.microsoft.com/office/drawing/2014/main" id="{C72A50AF-B22C-43DA-B12D-3394915BFA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pic>
        <p:nvPicPr>
          <p:cNvPr id="15" name="Graphic 14" descr="Glasses">
            <a:extLst>
              <a:ext uri="{FF2B5EF4-FFF2-40B4-BE49-F238E27FC236}">
                <a16:creationId xmlns:a16="http://schemas.microsoft.com/office/drawing/2014/main" id="{5E6BE62A-8A7C-48A9-9E4F-822CD3609B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53637" y="3048000"/>
            <a:ext cx="1171747" cy="1171747"/>
          </a:xfrm>
          <a:prstGeom prst="rect">
            <a:avLst/>
          </a:prstGeom>
        </p:spPr>
      </p:pic>
    </p:spTree>
    <p:extLst>
      <p:ext uri="{BB962C8B-B14F-4D97-AF65-F5344CB8AC3E}">
        <p14:creationId xmlns:p14="http://schemas.microsoft.com/office/powerpoint/2010/main" val="2223964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7365121"/>
              </p:ext>
            </p:extLst>
          </p:nvPr>
        </p:nvGraphicFramePr>
        <p:xfrm>
          <a:off x="978144" y="1391285"/>
          <a:ext cx="8343900" cy="4075430"/>
        </p:xfrm>
        <a:graphic>
          <a:graphicData uri="http://schemas.openxmlformats.org/drawingml/2006/table">
            <a:tbl>
              <a:tblPr firstRow="1" bandRow="1">
                <a:tableStyleId>{073A0DAA-6AF3-43AB-8588-CEC1D06C72B9}</a:tableStyleId>
              </a:tblPr>
              <a:tblGrid>
                <a:gridCol w="4171950">
                  <a:extLst>
                    <a:ext uri="{9D8B030D-6E8A-4147-A177-3AD203B41FA5}">
                      <a16:colId xmlns:a16="http://schemas.microsoft.com/office/drawing/2014/main" val="3006516774"/>
                    </a:ext>
                  </a:extLst>
                </a:gridCol>
                <a:gridCol w="4171950">
                  <a:extLst>
                    <a:ext uri="{9D8B030D-6E8A-4147-A177-3AD203B41FA5}">
                      <a16:colId xmlns:a16="http://schemas.microsoft.com/office/drawing/2014/main" val="1376692115"/>
                    </a:ext>
                  </a:extLst>
                </a:gridCol>
              </a:tblGrid>
              <a:tr h="407543">
                <a:tc>
                  <a:txBody>
                    <a:bodyPr/>
                    <a:lstStyle/>
                    <a:p>
                      <a:r>
                        <a:rPr lang="en-US" dirty="0">
                          <a:latin typeface="Lato" panose="020F0502020204030203" pitchFamily="34" charset="0"/>
                        </a:rPr>
                        <a:t>DENTAL &amp; VISION</a:t>
                      </a:r>
                      <a:endParaRPr lang="en-US" dirty="0">
                        <a:solidFill>
                          <a:schemeClr val="tx1"/>
                        </a:solidFill>
                        <a:latin typeface="Lato" panose="020F0502020204030203" pitchFamily="34" charset="0"/>
                      </a:endParaRPr>
                    </a:p>
                  </a:txBody>
                  <a:tcPr/>
                </a:tc>
                <a:tc>
                  <a:txBody>
                    <a:bodyPr/>
                    <a:lstStyle/>
                    <a:p>
                      <a:pPr algn="ctr"/>
                      <a:r>
                        <a:rPr lang="en-US" dirty="0">
                          <a:latin typeface="Lato" panose="020F0502020204030203" pitchFamily="34" charset="0"/>
                        </a:rPr>
                        <a:t>2023</a:t>
                      </a:r>
                      <a:endParaRPr lang="en-US" dirty="0">
                        <a:solidFill>
                          <a:schemeClr val="tx1"/>
                        </a:solidFill>
                        <a:latin typeface="Lato" panose="020F0502020204030203" pitchFamily="34" charset="0"/>
                      </a:endParaRPr>
                    </a:p>
                  </a:txBody>
                  <a:tcPr/>
                </a:tc>
                <a:extLst>
                  <a:ext uri="{0D108BD9-81ED-4DB2-BD59-A6C34878D82A}">
                    <a16:rowId xmlns:a16="http://schemas.microsoft.com/office/drawing/2014/main" val="536490262"/>
                  </a:ext>
                </a:extLst>
              </a:tr>
              <a:tr h="407543">
                <a:tc gridSpan="2">
                  <a:txBody>
                    <a:bodyPr/>
                    <a:lstStyle/>
                    <a:p>
                      <a:r>
                        <a:rPr lang="en-US" dirty="0">
                          <a:solidFill>
                            <a:schemeClr val="bg1"/>
                          </a:solidFill>
                          <a:latin typeface="Lato" panose="020F0502020204030203" pitchFamily="34" charset="0"/>
                        </a:rPr>
                        <a:t>DENTAL</a:t>
                      </a:r>
                      <a:endParaRPr lang="en-US" b="1" dirty="0">
                        <a:solidFill>
                          <a:schemeClr val="bg1"/>
                        </a:solidFill>
                        <a:latin typeface="Lato" panose="020F0502020204030203" pitchFamily="34" charset="0"/>
                      </a:endParaRPr>
                    </a:p>
                  </a:txBody>
                  <a:tcPr>
                    <a:solidFill>
                      <a:srgbClr val="970000"/>
                    </a:solidFill>
                  </a:tcPr>
                </a:tc>
                <a:tc hMerge="1">
                  <a:txBody>
                    <a:bodyPr/>
                    <a:lstStyle/>
                    <a:p>
                      <a:pPr algn="ctr"/>
                      <a:endParaRPr lang="en-US" dirty="0">
                        <a:highlight>
                          <a:srgbClr val="FFFF00"/>
                        </a:highlight>
                      </a:endParaRPr>
                    </a:p>
                  </a:txBody>
                  <a:tcPr>
                    <a:solidFill>
                      <a:schemeClr val="bg1">
                        <a:lumMod val="95000"/>
                      </a:schemeClr>
                    </a:solidFill>
                  </a:tcPr>
                </a:tc>
                <a:extLst>
                  <a:ext uri="{0D108BD9-81ED-4DB2-BD59-A6C34878D82A}">
                    <a16:rowId xmlns:a16="http://schemas.microsoft.com/office/drawing/2014/main" val="621263642"/>
                  </a:ext>
                </a:extLst>
              </a:tr>
              <a:tr h="407543">
                <a:tc>
                  <a:txBody>
                    <a:bodyPr/>
                    <a:lstStyle/>
                    <a:p>
                      <a:r>
                        <a:rPr lang="en-US" dirty="0">
                          <a:latin typeface="Lato" panose="020F0502020204030203" pitchFamily="34" charset="0"/>
                        </a:rPr>
                        <a:t>Employee</a:t>
                      </a:r>
                    </a:p>
                  </a:txBody>
                  <a:tcPr/>
                </a:tc>
                <a:tc>
                  <a:txBody>
                    <a:bodyPr/>
                    <a:lstStyle/>
                    <a:p>
                      <a:pPr marL="0" marR="0" algn="ctr">
                        <a:lnSpc>
                          <a:spcPct val="93000"/>
                        </a:lnSpc>
                        <a:spcBef>
                          <a:spcPts val="0"/>
                        </a:spcBef>
                        <a:spcAft>
                          <a:spcPts val="0"/>
                        </a:spcAft>
                      </a:pPr>
                      <a:r>
                        <a:rPr lang="en-US" sz="1800" kern="1200" dirty="0">
                          <a:solidFill>
                            <a:schemeClr val="dk1"/>
                          </a:solidFill>
                          <a:latin typeface="Lato" panose="020F0502020204030203" pitchFamily="34" charset="0"/>
                          <a:ea typeface="+mn-ea"/>
                          <a:cs typeface="+mn-cs"/>
                        </a:rPr>
                        <a:t>$28.13</a:t>
                      </a:r>
                    </a:p>
                  </a:txBody>
                  <a:tcPr marL="45720" marR="45720" anchor="ctr"/>
                </a:tc>
                <a:extLst>
                  <a:ext uri="{0D108BD9-81ED-4DB2-BD59-A6C34878D82A}">
                    <a16:rowId xmlns:a16="http://schemas.microsoft.com/office/drawing/2014/main" val="2987194415"/>
                  </a:ext>
                </a:extLst>
              </a:tr>
              <a:tr h="407543">
                <a:tc>
                  <a:txBody>
                    <a:bodyPr/>
                    <a:lstStyle/>
                    <a:p>
                      <a:r>
                        <a:rPr lang="en-US" dirty="0">
                          <a:latin typeface="Lato" panose="020F0502020204030203" pitchFamily="34" charset="0"/>
                        </a:rPr>
                        <a:t>Employee/Spouse</a:t>
                      </a:r>
                    </a:p>
                  </a:txBody>
                  <a:tcPr/>
                </a:tc>
                <a:tc>
                  <a:txBody>
                    <a:bodyPr/>
                    <a:lstStyle/>
                    <a:p>
                      <a:pPr marL="0" marR="0" algn="ctr">
                        <a:lnSpc>
                          <a:spcPct val="93000"/>
                        </a:lnSpc>
                        <a:spcBef>
                          <a:spcPts val="0"/>
                        </a:spcBef>
                        <a:spcAft>
                          <a:spcPts val="0"/>
                        </a:spcAft>
                      </a:pPr>
                      <a:r>
                        <a:rPr lang="en-US" sz="1800" kern="1200" dirty="0">
                          <a:solidFill>
                            <a:schemeClr val="dk1"/>
                          </a:solidFill>
                          <a:latin typeface="Lato" panose="020F0502020204030203" pitchFamily="34" charset="0"/>
                          <a:ea typeface="+mn-ea"/>
                          <a:cs typeface="+mn-cs"/>
                        </a:rPr>
                        <a:t>$55.29</a:t>
                      </a:r>
                    </a:p>
                  </a:txBody>
                  <a:tcPr marL="45720" marR="45720" anchor="ctr"/>
                </a:tc>
                <a:extLst>
                  <a:ext uri="{0D108BD9-81ED-4DB2-BD59-A6C34878D82A}">
                    <a16:rowId xmlns:a16="http://schemas.microsoft.com/office/drawing/2014/main" val="1177703919"/>
                  </a:ext>
                </a:extLst>
              </a:tr>
              <a:tr h="407543">
                <a:tc>
                  <a:txBody>
                    <a:bodyPr/>
                    <a:lstStyle/>
                    <a:p>
                      <a:r>
                        <a:rPr lang="en-US" dirty="0">
                          <a:latin typeface="Lato" panose="020F0502020204030203" pitchFamily="34" charset="0"/>
                        </a:rPr>
                        <a:t>Employee/Child(</a:t>
                      </a:r>
                      <a:r>
                        <a:rPr lang="en-US" dirty="0" err="1">
                          <a:latin typeface="Lato" panose="020F0502020204030203" pitchFamily="34" charset="0"/>
                        </a:rPr>
                        <a:t>ren</a:t>
                      </a:r>
                      <a:r>
                        <a:rPr lang="en-US" dirty="0">
                          <a:latin typeface="Lato" panose="020F0502020204030203" pitchFamily="34" charset="0"/>
                        </a:rPr>
                        <a:t>)</a:t>
                      </a:r>
                    </a:p>
                  </a:txBody>
                  <a:tcPr/>
                </a:tc>
                <a:tc>
                  <a:txBody>
                    <a:bodyPr/>
                    <a:lstStyle/>
                    <a:p>
                      <a:pPr marL="0" marR="0" algn="ctr">
                        <a:lnSpc>
                          <a:spcPct val="93000"/>
                        </a:lnSpc>
                        <a:spcBef>
                          <a:spcPts val="0"/>
                        </a:spcBef>
                        <a:spcAft>
                          <a:spcPts val="0"/>
                        </a:spcAft>
                      </a:pPr>
                      <a:r>
                        <a:rPr lang="en-US" sz="1800" kern="1200" dirty="0">
                          <a:solidFill>
                            <a:schemeClr val="dk1"/>
                          </a:solidFill>
                          <a:latin typeface="Lato" panose="020F0502020204030203" pitchFamily="34" charset="0"/>
                          <a:ea typeface="+mn-ea"/>
                          <a:cs typeface="+mn-cs"/>
                        </a:rPr>
                        <a:t>$74.69</a:t>
                      </a:r>
                    </a:p>
                  </a:txBody>
                  <a:tcPr marL="45720" marR="45720" anchor="ctr"/>
                </a:tc>
                <a:extLst>
                  <a:ext uri="{0D108BD9-81ED-4DB2-BD59-A6C34878D82A}">
                    <a16:rowId xmlns:a16="http://schemas.microsoft.com/office/drawing/2014/main" val="2685735062"/>
                  </a:ext>
                </a:extLst>
              </a:tr>
              <a:tr h="407543">
                <a:tc>
                  <a:txBody>
                    <a:bodyPr/>
                    <a:lstStyle/>
                    <a:p>
                      <a:r>
                        <a:rPr lang="en-US" dirty="0">
                          <a:latin typeface="Lato" panose="020F0502020204030203" pitchFamily="34" charset="0"/>
                        </a:rPr>
                        <a:t>Family</a:t>
                      </a:r>
                    </a:p>
                  </a:txBody>
                  <a:tcPr/>
                </a:tc>
                <a:tc>
                  <a:txBody>
                    <a:bodyPr/>
                    <a:lstStyle/>
                    <a:p>
                      <a:pPr marL="0" marR="0" algn="ctr">
                        <a:lnSpc>
                          <a:spcPct val="93000"/>
                        </a:lnSpc>
                        <a:spcBef>
                          <a:spcPts val="0"/>
                        </a:spcBef>
                        <a:spcAft>
                          <a:spcPts val="0"/>
                        </a:spcAft>
                      </a:pPr>
                      <a:r>
                        <a:rPr lang="en-US" sz="1800" kern="1200" dirty="0">
                          <a:solidFill>
                            <a:schemeClr val="dk1"/>
                          </a:solidFill>
                          <a:latin typeface="Lato" panose="020F0502020204030203" pitchFamily="34" charset="0"/>
                          <a:ea typeface="+mn-ea"/>
                          <a:cs typeface="+mn-cs"/>
                        </a:rPr>
                        <a:t>$110.58</a:t>
                      </a:r>
                    </a:p>
                  </a:txBody>
                  <a:tcPr marL="45720" marR="45720" anchor="ctr"/>
                </a:tc>
                <a:extLst>
                  <a:ext uri="{0D108BD9-81ED-4DB2-BD59-A6C34878D82A}">
                    <a16:rowId xmlns:a16="http://schemas.microsoft.com/office/drawing/2014/main" val="4000645313"/>
                  </a:ext>
                </a:extLst>
              </a:tr>
              <a:tr h="407543">
                <a:tc gridSpan="2">
                  <a:txBody>
                    <a:bodyPr/>
                    <a:lstStyle/>
                    <a:p>
                      <a:r>
                        <a:rPr lang="en-US" dirty="0">
                          <a:solidFill>
                            <a:schemeClr val="bg1"/>
                          </a:solidFill>
                          <a:latin typeface="Lato" panose="020F0502020204030203" pitchFamily="34" charset="0"/>
                        </a:rPr>
                        <a:t>VISION</a:t>
                      </a:r>
                      <a:endParaRPr lang="en-US" b="1" dirty="0">
                        <a:solidFill>
                          <a:schemeClr val="bg1"/>
                        </a:solidFill>
                        <a:latin typeface="Lato" panose="020F0502020204030203" pitchFamily="34" charset="0"/>
                      </a:endParaRPr>
                    </a:p>
                  </a:txBody>
                  <a:tcPr>
                    <a:solidFill>
                      <a:srgbClr val="970000"/>
                    </a:solidFill>
                  </a:tcPr>
                </a:tc>
                <a:tc hMerge="1">
                  <a:txBody>
                    <a:bodyPr/>
                    <a:lstStyle/>
                    <a:p>
                      <a:pPr algn="ctr"/>
                      <a:endParaRPr lang="en-US" dirty="0"/>
                    </a:p>
                  </a:txBody>
                  <a:tcPr>
                    <a:solidFill>
                      <a:schemeClr val="bg1">
                        <a:lumMod val="95000"/>
                      </a:schemeClr>
                    </a:solidFill>
                  </a:tcPr>
                </a:tc>
                <a:extLst>
                  <a:ext uri="{0D108BD9-81ED-4DB2-BD59-A6C34878D82A}">
                    <a16:rowId xmlns:a16="http://schemas.microsoft.com/office/drawing/2014/main" val="861095817"/>
                  </a:ext>
                </a:extLst>
              </a:tr>
              <a:tr h="407543">
                <a:tc>
                  <a:txBody>
                    <a:bodyPr/>
                    <a:lstStyle/>
                    <a:p>
                      <a:r>
                        <a:rPr lang="en-US" dirty="0">
                          <a:latin typeface="Lato" panose="020F0502020204030203" pitchFamily="34" charset="0"/>
                        </a:rPr>
                        <a:t>Employee</a:t>
                      </a:r>
                    </a:p>
                  </a:txBody>
                  <a:tcPr/>
                </a:tc>
                <a:tc>
                  <a:txBody>
                    <a:bodyPr/>
                    <a:lstStyle/>
                    <a:p>
                      <a:pPr algn="ctr"/>
                      <a:r>
                        <a:rPr lang="en-US" dirty="0">
                          <a:latin typeface="Lato" panose="020F0502020204030203" pitchFamily="34" charset="0"/>
                        </a:rPr>
                        <a:t>$4.56</a:t>
                      </a:r>
                    </a:p>
                  </a:txBody>
                  <a:tcPr/>
                </a:tc>
                <a:extLst>
                  <a:ext uri="{0D108BD9-81ED-4DB2-BD59-A6C34878D82A}">
                    <a16:rowId xmlns:a16="http://schemas.microsoft.com/office/drawing/2014/main" val="1079359021"/>
                  </a:ext>
                </a:extLst>
              </a:tr>
              <a:tr h="407543">
                <a:tc>
                  <a:txBody>
                    <a:bodyPr/>
                    <a:lstStyle/>
                    <a:p>
                      <a:r>
                        <a:rPr lang="en-US" dirty="0">
                          <a:latin typeface="Lato" panose="020F0502020204030203" pitchFamily="34" charset="0"/>
                        </a:rPr>
                        <a:t>Employee/Spouse</a:t>
                      </a:r>
                    </a:p>
                  </a:txBody>
                  <a:tcPr/>
                </a:tc>
                <a:tc>
                  <a:txBody>
                    <a:bodyPr/>
                    <a:lstStyle/>
                    <a:p>
                      <a:pPr algn="ctr"/>
                      <a:r>
                        <a:rPr lang="en-US" dirty="0">
                          <a:latin typeface="Lato" panose="020F0502020204030203" pitchFamily="34" charset="0"/>
                        </a:rPr>
                        <a:t>$8.80</a:t>
                      </a:r>
                    </a:p>
                  </a:txBody>
                  <a:tcPr/>
                </a:tc>
                <a:extLst>
                  <a:ext uri="{0D108BD9-81ED-4DB2-BD59-A6C34878D82A}">
                    <a16:rowId xmlns:a16="http://schemas.microsoft.com/office/drawing/2014/main" val="1105543500"/>
                  </a:ext>
                </a:extLst>
              </a:tr>
              <a:tr h="407543">
                <a:tc>
                  <a:txBody>
                    <a:bodyPr/>
                    <a:lstStyle/>
                    <a:p>
                      <a:r>
                        <a:rPr lang="en-US" dirty="0">
                          <a:latin typeface="Lato" panose="020F0502020204030203" pitchFamily="34" charset="0"/>
                        </a:rPr>
                        <a:t>Employee/Child(ren)</a:t>
                      </a:r>
                    </a:p>
                  </a:txBody>
                  <a:tcPr/>
                </a:tc>
                <a:tc>
                  <a:txBody>
                    <a:bodyPr/>
                    <a:lstStyle/>
                    <a:p>
                      <a:pPr algn="ctr"/>
                      <a:r>
                        <a:rPr lang="en-US" dirty="0">
                          <a:latin typeface="Lato" panose="020F0502020204030203" pitchFamily="34" charset="0"/>
                        </a:rPr>
                        <a:t>$15.38</a:t>
                      </a:r>
                    </a:p>
                  </a:txBody>
                  <a:tcPr/>
                </a:tc>
                <a:extLst>
                  <a:ext uri="{0D108BD9-81ED-4DB2-BD59-A6C34878D82A}">
                    <a16:rowId xmlns:a16="http://schemas.microsoft.com/office/drawing/2014/main" val="3990736980"/>
                  </a:ext>
                </a:extLst>
              </a:tr>
            </a:tbl>
          </a:graphicData>
        </a:graphic>
      </p:graphicFrame>
      <p:sp>
        <p:nvSpPr>
          <p:cNvPr id="3" name="TextBox 2"/>
          <p:cNvSpPr txBox="1"/>
          <p:nvPr/>
        </p:nvSpPr>
        <p:spPr>
          <a:xfrm>
            <a:off x="-1066800" y="230680"/>
            <a:ext cx="8991600" cy="861774"/>
          </a:xfrm>
          <a:prstGeom prst="rect">
            <a:avLst/>
          </a:prstGeom>
          <a:noFill/>
        </p:spPr>
        <p:txBody>
          <a:bodyPr wrap="square" rtlCol="0">
            <a:spAutoFit/>
          </a:bodyPr>
          <a:lstStyle/>
          <a:p>
            <a:pPr algn="ctr"/>
            <a:r>
              <a:rPr lang="en-US" sz="2600" b="1" dirty="0">
                <a:solidFill>
                  <a:schemeClr val="bg1"/>
                </a:solidFill>
                <a:latin typeface="Arial" panose="020B0604020202020204" pitchFamily="34" charset="0"/>
                <a:cs typeface="Arial" panose="020B0604020202020204" pitchFamily="34" charset="0"/>
              </a:rPr>
              <a:t>     </a:t>
            </a:r>
            <a:r>
              <a:rPr lang="en-US" sz="5000" spc="-150" dirty="0">
                <a:solidFill>
                  <a:srgbClr val="970000"/>
                </a:solidFill>
                <a:latin typeface="Lato" panose="020F0502020204030203" pitchFamily="34" charset="0"/>
              </a:rPr>
              <a:t>Monthly Benefit Cost</a:t>
            </a:r>
          </a:p>
        </p:txBody>
      </p:sp>
      <p:graphicFrame>
        <p:nvGraphicFramePr>
          <p:cNvPr id="2" name="Table 1">
            <a:extLst>
              <a:ext uri="{FF2B5EF4-FFF2-40B4-BE49-F238E27FC236}">
                <a16:creationId xmlns:a16="http://schemas.microsoft.com/office/drawing/2014/main" id="{72B4F2F8-A4FC-450E-B55E-B6C039907115}"/>
              </a:ext>
            </a:extLst>
          </p:cNvPr>
          <p:cNvGraphicFramePr>
            <a:graphicFrameLocks noGrp="1"/>
          </p:cNvGraphicFramePr>
          <p:nvPr>
            <p:extLst>
              <p:ext uri="{D42A27DB-BD31-4B8C-83A1-F6EECF244321}">
                <p14:modId xmlns:p14="http://schemas.microsoft.com/office/powerpoint/2010/main" val="327015992"/>
              </p:ext>
            </p:extLst>
          </p:nvPr>
        </p:nvGraphicFramePr>
        <p:xfrm>
          <a:off x="978144" y="5466715"/>
          <a:ext cx="8343900" cy="394716"/>
        </p:xfrm>
        <a:graphic>
          <a:graphicData uri="http://schemas.openxmlformats.org/drawingml/2006/table">
            <a:tbl>
              <a:tblPr firstRow="1" bandRow="1">
                <a:tableStyleId>{5C22544A-7EE6-4342-B048-85BDC9FD1C3A}</a:tableStyleId>
              </a:tblPr>
              <a:tblGrid>
                <a:gridCol w="4171950">
                  <a:extLst>
                    <a:ext uri="{9D8B030D-6E8A-4147-A177-3AD203B41FA5}">
                      <a16:colId xmlns:a16="http://schemas.microsoft.com/office/drawing/2014/main" val="1924608135"/>
                    </a:ext>
                  </a:extLst>
                </a:gridCol>
                <a:gridCol w="4171950">
                  <a:extLst>
                    <a:ext uri="{9D8B030D-6E8A-4147-A177-3AD203B41FA5}">
                      <a16:colId xmlns:a16="http://schemas.microsoft.com/office/drawing/2014/main" val="743322458"/>
                    </a:ext>
                  </a:extLst>
                </a:gridCol>
              </a:tblGrid>
              <a:tr h="394716">
                <a:tc>
                  <a:txBody>
                    <a:bodyPr/>
                    <a:lstStyle/>
                    <a:p>
                      <a:r>
                        <a:rPr lang="en-US" sz="1800" b="0" dirty="0">
                          <a:solidFill>
                            <a:schemeClr val="tx1"/>
                          </a:solidFill>
                          <a:latin typeface="Lato" panose="020F0502020204030203" pitchFamily="34" charset="0"/>
                        </a:rPr>
                        <a:t>Family</a:t>
                      </a:r>
                    </a:p>
                  </a:txBody>
                  <a:tcPr>
                    <a:solidFill>
                      <a:schemeClr val="bg1">
                        <a:lumMod val="85000"/>
                      </a:schemeClr>
                    </a:solidFill>
                  </a:tcPr>
                </a:tc>
                <a:tc>
                  <a:txBody>
                    <a:bodyPr/>
                    <a:lstStyle/>
                    <a:p>
                      <a:pPr algn="ctr"/>
                      <a:r>
                        <a:rPr lang="en-US" sz="1800" b="0" dirty="0">
                          <a:solidFill>
                            <a:schemeClr val="tx1"/>
                          </a:solidFill>
                          <a:latin typeface="Lato" panose="020F0502020204030203" pitchFamily="34" charset="0"/>
                        </a:rPr>
                        <a:t>$15.38</a:t>
                      </a:r>
                    </a:p>
                  </a:txBody>
                  <a:tcPr>
                    <a:solidFill>
                      <a:schemeClr val="bg1">
                        <a:lumMod val="85000"/>
                      </a:schemeClr>
                    </a:solidFill>
                  </a:tcPr>
                </a:tc>
                <a:extLst>
                  <a:ext uri="{0D108BD9-81ED-4DB2-BD59-A6C34878D82A}">
                    <a16:rowId xmlns:a16="http://schemas.microsoft.com/office/drawing/2014/main" val="977033856"/>
                  </a:ext>
                </a:extLst>
              </a:tr>
            </a:tbl>
          </a:graphicData>
        </a:graphic>
      </p:graphicFrame>
      <p:sp>
        <p:nvSpPr>
          <p:cNvPr id="7" name="Rectangle 6">
            <a:extLst>
              <a:ext uri="{FF2B5EF4-FFF2-40B4-BE49-F238E27FC236}">
                <a16:creationId xmlns:a16="http://schemas.microsoft.com/office/drawing/2014/main" id="{C3A34066-5B5F-4CDA-B31F-52C9B86481C2}"/>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Wittenberg University logo.jpg">
            <a:extLst>
              <a:ext uri="{FF2B5EF4-FFF2-40B4-BE49-F238E27FC236}">
                <a16:creationId xmlns:a16="http://schemas.microsoft.com/office/drawing/2014/main" id="{90F63E9C-7266-4622-A8D0-BB074028457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35302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B5A964-ADF9-9042-83D7-0C86B7016772}"/>
              </a:ext>
            </a:extLst>
          </p:cNvPr>
          <p:cNvSpPr/>
          <p:nvPr/>
        </p:nvSpPr>
        <p:spPr>
          <a:xfrm>
            <a:off x="1833928" y="1105252"/>
            <a:ext cx="8834072" cy="4496899"/>
          </a:xfrm>
          <a:prstGeom prst="rect">
            <a:avLst/>
          </a:prstGeom>
          <a:solidFill>
            <a:srgbClr val="15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08CD66C0-3A1B-45F7-921B-CBB0266C4853}"/>
              </a:ext>
            </a:extLst>
          </p:cNvPr>
          <p:cNvSpPr/>
          <p:nvPr/>
        </p:nvSpPr>
        <p:spPr>
          <a:xfrm>
            <a:off x="413238" y="330668"/>
            <a:ext cx="11778762" cy="6025682"/>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C129C07-141B-DE48-92D5-4E351829A48E}"/>
              </a:ext>
            </a:extLst>
          </p:cNvPr>
          <p:cNvSpPr txBox="1"/>
          <p:nvPr/>
        </p:nvSpPr>
        <p:spPr>
          <a:xfrm>
            <a:off x="1886656" y="1752600"/>
            <a:ext cx="2978486" cy="957955"/>
          </a:xfrm>
          <a:prstGeom prst="rect">
            <a:avLst/>
          </a:prstGeom>
          <a:noFill/>
        </p:spPr>
        <p:txBody>
          <a:bodyPr wrap="square" rtlCol="0">
            <a:spAutoFit/>
          </a:bodyPr>
          <a:lstStyle/>
          <a:p>
            <a:r>
              <a:rPr lang="en-US" sz="5625" b="1" spc="-225" dirty="0">
                <a:solidFill>
                  <a:schemeClr val="bg1"/>
                </a:solidFill>
                <a:latin typeface="Lato Light" panose="020F0302020204030203" pitchFamily="34" charset="77"/>
              </a:rPr>
              <a:t>AGENDA</a:t>
            </a:r>
          </a:p>
        </p:txBody>
      </p:sp>
      <p:sp>
        <p:nvSpPr>
          <p:cNvPr id="4" name="TextBox 3">
            <a:extLst>
              <a:ext uri="{FF2B5EF4-FFF2-40B4-BE49-F238E27FC236}">
                <a16:creationId xmlns:a16="http://schemas.microsoft.com/office/drawing/2014/main" id="{11A22F87-FCA1-A249-AE11-3A94AEFF3E0F}"/>
              </a:ext>
            </a:extLst>
          </p:cNvPr>
          <p:cNvSpPr txBox="1"/>
          <p:nvPr/>
        </p:nvSpPr>
        <p:spPr>
          <a:xfrm>
            <a:off x="6096000" y="1611819"/>
            <a:ext cx="4884192" cy="4915513"/>
          </a:xfrm>
          <a:prstGeom prst="rect">
            <a:avLst/>
          </a:prstGeom>
          <a:noFill/>
        </p:spPr>
        <p:txBody>
          <a:bodyPr wrap="square" rtlCol="0">
            <a:spAutoFit/>
          </a:bodyPr>
          <a:lstStyle/>
          <a:p>
            <a:pPr marL="257175" indent="-257175">
              <a:lnSpc>
                <a:spcPct val="200000"/>
              </a:lnSpc>
              <a:buFont typeface="Arial" panose="020B0604020202020204" pitchFamily="34" charset="0"/>
              <a:buChar char="•"/>
            </a:pPr>
            <a:r>
              <a:rPr lang="en-US" sz="2800" dirty="0">
                <a:solidFill>
                  <a:schemeClr val="bg1"/>
                </a:solidFill>
                <a:latin typeface="Lato" panose="020F0502020204030203" pitchFamily="34" charset="77"/>
              </a:rPr>
              <a:t>What is Annual Enrollment</a:t>
            </a:r>
          </a:p>
          <a:p>
            <a:pPr marL="257175" indent="-257175">
              <a:lnSpc>
                <a:spcPct val="200000"/>
              </a:lnSpc>
              <a:buFont typeface="Arial" panose="020B0604020202020204" pitchFamily="34" charset="0"/>
              <a:buChar char="•"/>
            </a:pPr>
            <a:r>
              <a:rPr lang="en-US" sz="2800" dirty="0">
                <a:solidFill>
                  <a:schemeClr val="bg1"/>
                </a:solidFill>
                <a:latin typeface="Lato" panose="020F0502020204030203" pitchFamily="34" charset="77"/>
              </a:rPr>
              <a:t>What You Need to Know</a:t>
            </a:r>
          </a:p>
          <a:p>
            <a:pPr marL="257175" indent="-257175">
              <a:lnSpc>
                <a:spcPct val="200000"/>
              </a:lnSpc>
              <a:buFont typeface="Arial" panose="020B0604020202020204" pitchFamily="34" charset="0"/>
              <a:buChar char="•"/>
            </a:pPr>
            <a:r>
              <a:rPr lang="en-US" sz="2800" dirty="0">
                <a:solidFill>
                  <a:schemeClr val="bg1"/>
                </a:solidFill>
                <a:latin typeface="Lato" panose="020F0502020204030203" pitchFamily="34" charset="77"/>
              </a:rPr>
              <a:t>Overview of Benefits</a:t>
            </a:r>
          </a:p>
          <a:p>
            <a:pPr marL="257175" indent="-257175">
              <a:lnSpc>
                <a:spcPct val="200000"/>
              </a:lnSpc>
              <a:buFont typeface="Arial" panose="020B0604020202020204" pitchFamily="34" charset="0"/>
              <a:buChar char="•"/>
            </a:pPr>
            <a:r>
              <a:rPr lang="en-US" sz="2800" dirty="0">
                <a:solidFill>
                  <a:schemeClr val="bg1"/>
                </a:solidFill>
                <a:latin typeface="Lato" panose="020F0502020204030203" pitchFamily="34" charset="77"/>
              </a:rPr>
              <a:t>What You Need to Do</a:t>
            </a:r>
          </a:p>
          <a:p>
            <a:pPr>
              <a:lnSpc>
                <a:spcPct val="200000"/>
              </a:lnSpc>
            </a:pPr>
            <a:endParaRPr lang="en-US" sz="1575" dirty="0">
              <a:solidFill>
                <a:schemeClr val="bg1"/>
              </a:solidFill>
              <a:latin typeface="Lato" panose="020F0502020204030203" pitchFamily="34" charset="77"/>
            </a:endParaRPr>
          </a:p>
          <a:p>
            <a:pPr marL="214313" indent="-214313">
              <a:lnSpc>
                <a:spcPct val="200000"/>
              </a:lnSpc>
              <a:buFont typeface="Arial" panose="020B0604020202020204" pitchFamily="34" charset="0"/>
              <a:buChar char="•"/>
            </a:pPr>
            <a:endParaRPr lang="en-US" sz="1575" dirty="0">
              <a:solidFill>
                <a:schemeClr val="bg1"/>
              </a:solidFill>
              <a:latin typeface="Lato" panose="020F0502020204030203" pitchFamily="34" charset="77"/>
            </a:endParaRPr>
          </a:p>
          <a:p>
            <a:pPr marL="214313" indent="-214313">
              <a:lnSpc>
                <a:spcPct val="200000"/>
              </a:lnSpc>
              <a:buFont typeface="Arial" panose="020B0604020202020204" pitchFamily="34" charset="0"/>
              <a:buChar char="•"/>
            </a:pPr>
            <a:endParaRPr lang="en-US" sz="1575" dirty="0">
              <a:latin typeface="Lato" panose="020F0502020204030203" pitchFamily="34" charset="77"/>
            </a:endParaRPr>
          </a:p>
        </p:txBody>
      </p:sp>
    </p:spTree>
    <p:extLst>
      <p:ext uri="{BB962C8B-B14F-4D97-AF65-F5344CB8AC3E}">
        <p14:creationId xmlns:p14="http://schemas.microsoft.com/office/powerpoint/2010/main" val="137497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238" y="1019946"/>
            <a:ext cx="9906000" cy="5105400"/>
          </a:xfrm>
        </p:spPr>
        <p:txBody>
          <a:bodyPr/>
          <a:lstStyle/>
          <a:p>
            <a:pPr marL="457200" lvl="1" indent="0">
              <a:buNone/>
            </a:pPr>
            <a:r>
              <a:rPr lang="en-US" dirty="0">
                <a:latin typeface="Lato" panose="020F0502020204030203" pitchFamily="34" charset="0"/>
              </a:rPr>
              <a:t>Pay for eligible medical, dental, vision or dependent care expenses with pre-tax dollars.</a:t>
            </a:r>
          </a:p>
        </p:txBody>
      </p:sp>
      <p:graphicFrame>
        <p:nvGraphicFramePr>
          <p:cNvPr id="4" name="Table 3"/>
          <p:cNvGraphicFramePr>
            <a:graphicFrameLocks noGrp="1"/>
          </p:cNvGraphicFramePr>
          <p:nvPr>
            <p:extLst>
              <p:ext uri="{D42A27DB-BD31-4B8C-83A1-F6EECF244321}">
                <p14:modId xmlns:p14="http://schemas.microsoft.com/office/powerpoint/2010/main" val="2583223694"/>
              </p:ext>
            </p:extLst>
          </p:nvPr>
        </p:nvGraphicFramePr>
        <p:xfrm>
          <a:off x="826476" y="1709499"/>
          <a:ext cx="8927124" cy="4280955"/>
        </p:xfrm>
        <a:graphic>
          <a:graphicData uri="http://schemas.openxmlformats.org/drawingml/2006/table">
            <a:tbl>
              <a:tblPr firstRow="1" bandRow="1">
                <a:tableStyleId>{073A0DAA-6AF3-43AB-8588-CEC1D06C72B9}</a:tableStyleId>
              </a:tblPr>
              <a:tblGrid>
                <a:gridCol w="3058366">
                  <a:extLst>
                    <a:ext uri="{9D8B030D-6E8A-4147-A177-3AD203B41FA5}">
                      <a16:colId xmlns:a16="http://schemas.microsoft.com/office/drawing/2014/main" val="3673693158"/>
                    </a:ext>
                  </a:extLst>
                </a:gridCol>
                <a:gridCol w="1818489">
                  <a:extLst>
                    <a:ext uri="{9D8B030D-6E8A-4147-A177-3AD203B41FA5}">
                      <a16:colId xmlns:a16="http://schemas.microsoft.com/office/drawing/2014/main" val="3979287136"/>
                    </a:ext>
                  </a:extLst>
                </a:gridCol>
                <a:gridCol w="2066464">
                  <a:extLst>
                    <a:ext uri="{9D8B030D-6E8A-4147-A177-3AD203B41FA5}">
                      <a16:colId xmlns:a16="http://schemas.microsoft.com/office/drawing/2014/main" val="2015914210"/>
                    </a:ext>
                  </a:extLst>
                </a:gridCol>
                <a:gridCol w="1983805">
                  <a:extLst>
                    <a:ext uri="{9D8B030D-6E8A-4147-A177-3AD203B41FA5}">
                      <a16:colId xmlns:a16="http://schemas.microsoft.com/office/drawing/2014/main" val="388236123"/>
                    </a:ext>
                  </a:extLst>
                </a:gridCol>
              </a:tblGrid>
              <a:tr h="663628">
                <a:tc>
                  <a:txBody>
                    <a:bodyPr/>
                    <a:lstStyle/>
                    <a:p>
                      <a:endParaRPr lang="en-US" dirty="0">
                        <a:latin typeface="Lato" panose="020F0502020204030203" pitchFamily="34" charset="0"/>
                      </a:endParaRPr>
                    </a:p>
                  </a:txBody>
                  <a:tcPr/>
                </a:tc>
                <a:tc>
                  <a:txBody>
                    <a:bodyPr/>
                    <a:lstStyle/>
                    <a:p>
                      <a:pPr algn="ctr"/>
                      <a:r>
                        <a:rPr lang="en-US" dirty="0">
                          <a:latin typeface="Lato" panose="020F0502020204030203" pitchFamily="34" charset="0"/>
                        </a:rPr>
                        <a:t>Healthcare FSA </a:t>
                      </a:r>
                      <a:r>
                        <a:rPr lang="en-US" sz="1000" dirty="0">
                          <a:latin typeface="Lato" panose="020F0502020204030203" pitchFamily="34" charset="0"/>
                        </a:rPr>
                        <a:t>(only available</a:t>
                      </a:r>
                      <a:r>
                        <a:rPr lang="en-US" sz="1000" baseline="0" dirty="0">
                          <a:latin typeface="Lato" panose="020F0502020204030203" pitchFamily="34" charset="0"/>
                        </a:rPr>
                        <a:t> if not enrolling in the HDHP)</a:t>
                      </a:r>
                      <a:endParaRPr lang="en-US" sz="1000" dirty="0">
                        <a:solidFill>
                          <a:schemeClr val="tx1"/>
                        </a:solidFill>
                        <a:latin typeface="Lato" panose="020F0502020204030203" pitchFamily="34" charset="0"/>
                      </a:endParaRPr>
                    </a:p>
                  </a:txBody>
                  <a:tcPr anchor="ctr"/>
                </a:tc>
                <a:tc>
                  <a:txBody>
                    <a:bodyPr/>
                    <a:lstStyle/>
                    <a:p>
                      <a:pPr algn="ctr"/>
                      <a:r>
                        <a:rPr lang="en-US" dirty="0">
                          <a:latin typeface="Lato" panose="020F0502020204030203" pitchFamily="34" charset="0"/>
                        </a:rPr>
                        <a:t>Limited Purpose FSA </a:t>
                      </a:r>
                      <a:endParaRPr lang="en-US" sz="1000" dirty="0">
                        <a:latin typeface="Lato" panose="020F0502020204030203" pitchFamily="34" charset="0"/>
                      </a:endParaRPr>
                    </a:p>
                    <a:p>
                      <a:pPr algn="ctr"/>
                      <a:r>
                        <a:rPr lang="en-US" sz="1000" dirty="0">
                          <a:latin typeface="Lato" panose="020F0502020204030203" pitchFamily="34" charset="0"/>
                        </a:rPr>
                        <a:t>(only available to HDHP participants with a HSA)</a:t>
                      </a:r>
                      <a:endParaRPr lang="en-US" sz="1000" dirty="0">
                        <a:solidFill>
                          <a:schemeClr val="tx1"/>
                        </a:solidFill>
                        <a:latin typeface="Lato" panose="020F0502020204030203" pitchFamily="34" charset="0"/>
                      </a:endParaRPr>
                    </a:p>
                  </a:txBody>
                  <a:tcPr anchor="ctr"/>
                </a:tc>
                <a:tc>
                  <a:txBody>
                    <a:bodyPr/>
                    <a:lstStyle/>
                    <a:p>
                      <a:pPr algn="ctr"/>
                      <a:r>
                        <a:rPr lang="en-US" dirty="0">
                          <a:latin typeface="Lato" panose="020F0502020204030203" pitchFamily="34" charset="0"/>
                        </a:rPr>
                        <a:t>Dependent Care FSA </a:t>
                      </a:r>
                    </a:p>
                    <a:p>
                      <a:pPr algn="ctr"/>
                      <a:r>
                        <a:rPr lang="en-US" sz="1000" dirty="0">
                          <a:latin typeface="Lato" panose="020F0502020204030203" pitchFamily="34" charset="0"/>
                        </a:rPr>
                        <a:t>(anyone with dependents can enroll/not tied to medical plans)</a:t>
                      </a:r>
                      <a:endParaRPr lang="en-US" sz="1000" dirty="0">
                        <a:solidFill>
                          <a:schemeClr val="tx1"/>
                        </a:solidFill>
                        <a:latin typeface="Lato" panose="020F0502020204030203" pitchFamily="34" charset="0"/>
                      </a:endParaRPr>
                    </a:p>
                  </a:txBody>
                  <a:tcPr anchor="ctr"/>
                </a:tc>
                <a:extLst>
                  <a:ext uri="{0D108BD9-81ED-4DB2-BD59-A6C34878D82A}">
                    <a16:rowId xmlns:a16="http://schemas.microsoft.com/office/drawing/2014/main" val="752910385"/>
                  </a:ext>
                </a:extLst>
              </a:tr>
              <a:tr h="456883">
                <a:tc>
                  <a:txBody>
                    <a:bodyPr/>
                    <a:lstStyle/>
                    <a:p>
                      <a:r>
                        <a:rPr lang="en-US" dirty="0">
                          <a:latin typeface="Lato" panose="020F0502020204030203" pitchFamily="34" charset="0"/>
                        </a:rPr>
                        <a:t>Medical &amp; Rx Expenses</a:t>
                      </a:r>
                    </a:p>
                  </a:txBody>
                  <a:tcPr/>
                </a:tc>
                <a:tc>
                  <a:txBody>
                    <a:bodyPr/>
                    <a:lstStyle/>
                    <a:p>
                      <a:pPr algn="ctr"/>
                      <a:r>
                        <a:rPr lang="en-US" dirty="0">
                          <a:latin typeface="Lato" panose="020F0502020204030203" pitchFamily="34" charset="0"/>
                        </a:rPr>
                        <a:t>X</a:t>
                      </a:r>
                    </a:p>
                  </a:txBody>
                  <a:tcPr anchor="ctr"/>
                </a:tc>
                <a:tc>
                  <a:txBody>
                    <a:bodyPr/>
                    <a:lstStyle/>
                    <a:p>
                      <a:pPr algn="ctr"/>
                      <a:endParaRPr lang="en-US" dirty="0">
                        <a:latin typeface="Lato" panose="020F0502020204030203" pitchFamily="34" charset="0"/>
                      </a:endParaRPr>
                    </a:p>
                  </a:txBody>
                  <a:tcPr anchor="ctr"/>
                </a:tc>
                <a:tc>
                  <a:txBody>
                    <a:bodyPr/>
                    <a:lstStyle/>
                    <a:p>
                      <a:pPr algn="ctr"/>
                      <a:endParaRPr lang="en-US" dirty="0">
                        <a:latin typeface="Lato" panose="020F0502020204030203" pitchFamily="34" charset="0"/>
                      </a:endParaRPr>
                    </a:p>
                  </a:txBody>
                  <a:tcPr anchor="ctr"/>
                </a:tc>
                <a:extLst>
                  <a:ext uri="{0D108BD9-81ED-4DB2-BD59-A6C34878D82A}">
                    <a16:rowId xmlns:a16="http://schemas.microsoft.com/office/drawing/2014/main" val="1774313285"/>
                  </a:ext>
                </a:extLst>
              </a:tr>
              <a:tr h="397263">
                <a:tc>
                  <a:txBody>
                    <a:bodyPr/>
                    <a:lstStyle/>
                    <a:p>
                      <a:r>
                        <a:rPr lang="en-US" dirty="0">
                          <a:latin typeface="Lato" panose="020F0502020204030203" pitchFamily="34" charset="0"/>
                        </a:rPr>
                        <a:t>Dental &amp; Vision Expenses</a:t>
                      </a:r>
                    </a:p>
                  </a:txBody>
                  <a:tcPr/>
                </a:tc>
                <a:tc>
                  <a:txBody>
                    <a:bodyPr/>
                    <a:lstStyle/>
                    <a:p>
                      <a:pPr algn="ctr"/>
                      <a:r>
                        <a:rPr lang="en-US" dirty="0">
                          <a:latin typeface="Lato" panose="020F0502020204030203" pitchFamily="34" charset="0"/>
                        </a:rPr>
                        <a:t>X</a:t>
                      </a:r>
                    </a:p>
                  </a:txBody>
                  <a:tcPr anchor="ctr"/>
                </a:tc>
                <a:tc>
                  <a:txBody>
                    <a:bodyPr/>
                    <a:lstStyle/>
                    <a:p>
                      <a:pPr algn="ctr"/>
                      <a:r>
                        <a:rPr lang="en-US" dirty="0">
                          <a:latin typeface="Lato" panose="020F0502020204030203" pitchFamily="34" charset="0"/>
                        </a:rPr>
                        <a:t>X</a:t>
                      </a:r>
                    </a:p>
                  </a:txBody>
                  <a:tcPr anchor="ctr"/>
                </a:tc>
                <a:tc>
                  <a:txBody>
                    <a:bodyPr/>
                    <a:lstStyle/>
                    <a:p>
                      <a:pPr algn="ctr"/>
                      <a:endParaRPr lang="en-US" dirty="0">
                        <a:latin typeface="Lato" panose="020F0502020204030203" pitchFamily="34" charset="0"/>
                      </a:endParaRPr>
                    </a:p>
                  </a:txBody>
                  <a:tcPr anchor="ctr"/>
                </a:tc>
                <a:extLst>
                  <a:ext uri="{0D108BD9-81ED-4DB2-BD59-A6C34878D82A}">
                    <a16:rowId xmlns:a16="http://schemas.microsoft.com/office/drawing/2014/main" val="3416891674"/>
                  </a:ext>
                </a:extLst>
              </a:tr>
              <a:tr h="413843">
                <a:tc>
                  <a:txBody>
                    <a:bodyPr/>
                    <a:lstStyle/>
                    <a:p>
                      <a:r>
                        <a:rPr lang="en-US" dirty="0">
                          <a:latin typeface="Lato" panose="020F0502020204030203" pitchFamily="34" charset="0"/>
                        </a:rPr>
                        <a:t>Dependent Care Expenses</a:t>
                      </a:r>
                    </a:p>
                  </a:txBody>
                  <a:tcPr/>
                </a:tc>
                <a:tc>
                  <a:txBody>
                    <a:bodyPr/>
                    <a:lstStyle/>
                    <a:p>
                      <a:pPr algn="ctr"/>
                      <a:endParaRPr lang="en-US" dirty="0">
                        <a:latin typeface="Lato" panose="020F0502020204030203" pitchFamily="34" charset="0"/>
                      </a:endParaRPr>
                    </a:p>
                  </a:txBody>
                  <a:tcPr anchor="ctr"/>
                </a:tc>
                <a:tc>
                  <a:txBody>
                    <a:bodyPr/>
                    <a:lstStyle/>
                    <a:p>
                      <a:pPr algn="ctr"/>
                      <a:endParaRPr lang="en-US" dirty="0">
                        <a:latin typeface="Lato" panose="020F0502020204030203" pitchFamily="34" charset="0"/>
                      </a:endParaRPr>
                    </a:p>
                  </a:txBody>
                  <a:tcPr anchor="ctr"/>
                </a:tc>
                <a:tc>
                  <a:txBody>
                    <a:bodyPr/>
                    <a:lstStyle/>
                    <a:p>
                      <a:pPr algn="ctr"/>
                      <a:r>
                        <a:rPr lang="en-US" dirty="0">
                          <a:latin typeface="Lato" panose="020F0502020204030203" pitchFamily="34" charset="0"/>
                        </a:rPr>
                        <a:t>X</a:t>
                      </a:r>
                    </a:p>
                  </a:txBody>
                  <a:tcPr anchor="ctr"/>
                </a:tc>
                <a:extLst>
                  <a:ext uri="{0D108BD9-81ED-4DB2-BD59-A6C34878D82A}">
                    <a16:rowId xmlns:a16="http://schemas.microsoft.com/office/drawing/2014/main" val="2826861566"/>
                  </a:ext>
                </a:extLst>
              </a:tr>
              <a:tr h="430423">
                <a:tc>
                  <a:txBody>
                    <a:bodyPr/>
                    <a:lstStyle/>
                    <a:p>
                      <a:r>
                        <a:rPr lang="en-US" dirty="0">
                          <a:latin typeface="Lato" panose="020F0502020204030203" pitchFamily="34" charset="0"/>
                        </a:rPr>
                        <a:t>HDHP Member Eligibility </a:t>
                      </a:r>
                    </a:p>
                  </a:txBody>
                  <a:tcPr/>
                </a:tc>
                <a:tc>
                  <a:txBody>
                    <a:bodyPr/>
                    <a:lstStyle/>
                    <a:p>
                      <a:pPr algn="ctr"/>
                      <a:endParaRPr lang="en-US" dirty="0">
                        <a:latin typeface="Lato" panose="020F0502020204030203" pitchFamily="34" charset="0"/>
                      </a:endParaRPr>
                    </a:p>
                  </a:txBody>
                  <a:tcPr anchor="ctr"/>
                </a:tc>
                <a:tc>
                  <a:txBody>
                    <a:bodyPr/>
                    <a:lstStyle/>
                    <a:p>
                      <a:pPr algn="ctr"/>
                      <a:r>
                        <a:rPr lang="en-US" dirty="0">
                          <a:latin typeface="Lato" panose="020F0502020204030203" pitchFamily="34" charset="0"/>
                        </a:rPr>
                        <a:t>X</a:t>
                      </a:r>
                    </a:p>
                  </a:txBody>
                  <a:tcPr anchor="ctr"/>
                </a:tc>
                <a:tc>
                  <a:txBody>
                    <a:bodyPr/>
                    <a:lstStyle/>
                    <a:p>
                      <a:pPr algn="ctr"/>
                      <a:r>
                        <a:rPr lang="en-US" dirty="0">
                          <a:latin typeface="Lato" panose="020F0502020204030203" pitchFamily="34" charset="0"/>
                        </a:rPr>
                        <a:t>X</a:t>
                      </a:r>
                    </a:p>
                  </a:txBody>
                  <a:tcPr anchor="ctr"/>
                </a:tc>
                <a:extLst>
                  <a:ext uri="{0D108BD9-81ED-4DB2-BD59-A6C34878D82A}">
                    <a16:rowId xmlns:a16="http://schemas.microsoft.com/office/drawing/2014/main" val="570024040"/>
                  </a:ext>
                </a:extLst>
              </a:tr>
              <a:tr h="663628">
                <a:tc>
                  <a:txBody>
                    <a:bodyPr/>
                    <a:lstStyle/>
                    <a:p>
                      <a:r>
                        <a:rPr lang="en-US" dirty="0">
                          <a:latin typeface="Lato" panose="020F0502020204030203" pitchFamily="34" charset="0"/>
                        </a:rPr>
                        <a:t>Up to $610 Rollover of Unused Balance</a:t>
                      </a:r>
                    </a:p>
                  </a:txBody>
                  <a:tcPr/>
                </a:tc>
                <a:tc>
                  <a:txBody>
                    <a:bodyPr/>
                    <a:lstStyle/>
                    <a:p>
                      <a:pPr algn="ctr"/>
                      <a:r>
                        <a:rPr lang="en-US" dirty="0">
                          <a:latin typeface="Lato" panose="020F0502020204030203" pitchFamily="34" charset="0"/>
                        </a:rPr>
                        <a:t>X</a:t>
                      </a:r>
                    </a:p>
                  </a:txBody>
                  <a:tcPr anchor="ctr"/>
                </a:tc>
                <a:tc>
                  <a:txBody>
                    <a:bodyPr/>
                    <a:lstStyle/>
                    <a:p>
                      <a:pPr algn="ctr"/>
                      <a:r>
                        <a:rPr lang="en-US" dirty="0">
                          <a:latin typeface="Lato" panose="020F0502020204030203" pitchFamily="34" charset="0"/>
                        </a:rPr>
                        <a:t>X</a:t>
                      </a:r>
                    </a:p>
                  </a:txBody>
                  <a:tcPr anchor="ctr"/>
                </a:tc>
                <a:tc>
                  <a:txBody>
                    <a:bodyPr/>
                    <a:lstStyle/>
                    <a:p>
                      <a:pPr algn="ctr"/>
                      <a:endParaRPr lang="en-US" dirty="0">
                        <a:latin typeface="Lato" panose="020F0502020204030203" pitchFamily="34" charset="0"/>
                      </a:endParaRPr>
                    </a:p>
                  </a:txBody>
                  <a:tcPr anchor="ctr"/>
                </a:tc>
                <a:extLst>
                  <a:ext uri="{0D108BD9-81ED-4DB2-BD59-A6C34878D82A}">
                    <a16:rowId xmlns:a16="http://schemas.microsoft.com/office/drawing/2014/main" val="725451753"/>
                  </a:ext>
                </a:extLst>
              </a:tr>
              <a:tr h="442419">
                <a:tc>
                  <a:txBody>
                    <a:bodyPr/>
                    <a:lstStyle/>
                    <a:p>
                      <a:r>
                        <a:rPr lang="en-US" dirty="0">
                          <a:latin typeface="Lato" panose="020F0502020204030203" pitchFamily="34" charset="0"/>
                        </a:rPr>
                        <a:t>Full Balance Available Day 1</a:t>
                      </a:r>
                    </a:p>
                  </a:txBody>
                  <a:tcPr/>
                </a:tc>
                <a:tc>
                  <a:txBody>
                    <a:bodyPr/>
                    <a:lstStyle/>
                    <a:p>
                      <a:pPr algn="ctr"/>
                      <a:r>
                        <a:rPr lang="en-US" dirty="0">
                          <a:latin typeface="Lato" panose="020F0502020204030203" pitchFamily="34" charset="0"/>
                        </a:rPr>
                        <a:t>X</a:t>
                      </a:r>
                    </a:p>
                  </a:txBody>
                  <a:tcPr anchor="ctr"/>
                </a:tc>
                <a:tc>
                  <a:txBody>
                    <a:bodyPr/>
                    <a:lstStyle/>
                    <a:p>
                      <a:pPr algn="ctr"/>
                      <a:r>
                        <a:rPr lang="en-US" dirty="0">
                          <a:latin typeface="Lato" panose="020F0502020204030203" pitchFamily="34" charset="0"/>
                        </a:rPr>
                        <a:t>X</a:t>
                      </a:r>
                    </a:p>
                  </a:txBody>
                  <a:tcPr anchor="ctr"/>
                </a:tc>
                <a:tc>
                  <a:txBody>
                    <a:bodyPr/>
                    <a:lstStyle/>
                    <a:p>
                      <a:pPr algn="ctr"/>
                      <a:endParaRPr lang="en-US" dirty="0">
                        <a:latin typeface="Lato" panose="020F0502020204030203" pitchFamily="34" charset="0"/>
                      </a:endParaRPr>
                    </a:p>
                  </a:txBody>
                  <a:tcPr anchor="ctr"/>
                </a:tc>
                <a:extLst>
                  <a:ext uri="{0D108BD9-81ED-4DB2-BD59-A6C34878D82A}">
                    <a16:rowId xmlns:a16="http://schemas.microsoft.com/office/drawing/2014/main" val="825707637"/>
                  </a:ext>
                </a:extLst>
              </a:tr>
              <a:tr h="379216">
                <a:tc>
                  <a:txBody>
                    <a:bodyPr/>
                    <a:lstStyle/>
                    <a:p>
                      <a:r>
                        <a:rPr lang="en-US" dirty="0">
                          <a:latin typeface="Lato" panose="020F0502020204030203" pitchFamily="34" charset="0"/>
                        </a:rPr>
                        <a:t>Annual Maximum Deferral</a:t>
                      </a:r>
                    </a:p>
                  </a:txBody>
                  <a:tcPr/>
                </a:tc>
                <a:tc>
                  <a:txBody>
                    <a:bodyPr/>
                    <a:lstStyle/>
                    <a:p>
                      <a:pPr algn="ctr"/>
                      <a:r>
                        <a:rPr lang="en-US" dirty="0">
                          <a:latin typeface="Lato" panose="020F0502020204030203" pitchFamily="34" charset="0"/>
                        </a:rPr>
                        <a:t>$3,050</a:t>
                      </a:r>
                    </a:p>
                  </a:txBody>
                  <a:tcPr anchor="ctr"/>
                </a:tc>
                <a:tc>
                  <a:txBody>
                    <a:bodyPr/>
                    <a:lstStyle/>
                    <a:p>
                      <a:pPr algn="ctr"/>
                      <a:r>
                        <a:rPr lang="en-US" dirty="0">
                          <a:latin typeface="Lato" panose="020F0502020204030203" pitchFamily="34" charset="0"/>
                        </a:rPr>
                        <a:t>$3,050</a:t>
                      </a:r>
                    </a:p>
                  </a:txBody>
                  <a:tcPr anchor="ctr"/>
                </a:tc>
                <a:tc>
                  <a:txBody>
                    <a:bodyPr/>
                    <a:lstStyle/>
                    <a:p>
                      <a:pPr algn="ctr"/>
                      <a:r>
                        <a:rPr lang="en-US" dirty="0">
                          <a:latin typeface="Lato" panose="020F0502020204030203" pitchFamily="34" charset="0"/>
                        </a:rPr>
                        <a:t>$5,000</a:t>
                      </a:r>
                    </a:p>
                  </a:txBody>
                  <a:tcPr anchor="ctr"/>
                </a:tc>
                <a:extLst>
                  <a:ext uri="{0D108BD9-81ED-4DB2-BD59-A6C34878D82A}">
                    <a16:rowId xmlns:a16="http://schemas.microsoft.com/office/drawing/2014/main" val="1119591581"/>
                  </a:ext>
                </a:extLst>
              </a:tr>
            </a:tbl>
          </a:graphicData>
        </a:graphic>
      </p:graphicFrame>
      <p:sp>
        <p:nvSpPr>
          <p:cNvPr id="3" name="TextBox 2"/>
          <p:cNvSpPr txBox="1"/>
          <p:nvPr/>
        </p:nvSpPr>
        <p:spPr>
          <a:xfrm>
            <a:off x="206619" y="125253"/>
            <a:ext cx="8763000" cy="769441"/>
          </a:xfrm>
          <a:prstGeom prst="rect">
            <a:avLst/>
          </a:prstGeom>
          <a:noFill/>
        </p:spPr>
        <p:txBody>
          <a:bodyPr wrap="square" rtlCol="0">
            <a:spAutoFit/>
          </a:bodyPr>
          <a:lstStyle/>
          <a:p>
            <a:pPr algn="ctr"/>
            <a:r>
              <a:rPr lang="en-US" sz="4400" spc="-150" dirty="0">
                <a:solidFill>
                  <a:srgbClr val="970000"/>
                </a:solidFill>
                <a:latin typeface="Lato" panose="020F0502020204030203" pitchFamily="34" charset="0"/>
              </a:rPr>
              <a:t>Flexible Spending Account (FSA)</a:t>
            </a:r>
          </a:p>
        </p:txBody>
      </p:sp>
      <p:sp>
        <p:nvSpPr>
          <p:cNvPr id="6" name="Rectangle 5">
            <a:extLst>
              <a:ext uri="{FF2B5EF4-FFF2-40B4-BE49-F238E27FC236}">
                <a16:creationId xmlns:a16="http://schemas.microsoft.com/office/drawing/2014/main" id="{CAC31FD7-F4F0-4B15-8B90-64AD8E8F131B}"/>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Wittenberg University logo.jpg">
            <a:extLst>
              <a:ext uri="{FF2B5EF4-FFF2-40B4-BE49-F238E27FC236}">
                <a16:creationId xmlns:a16="http://schemas.microsoft.com/office/drawing/2014/main" id="{DDA20CB3-9E3D-4CF3-8949-0EC04F793E8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
        <p:nvSpPr>
          <p:cNvPr id="10" name="Oval 9">
            <a:extLst>
              <a:ext uri="{FF2B5EF4-FFF2-40B4-BE49-F238E27FC236}">
                <a16:creationId xmlns:a16="http://schemas.microsoft.com/office/drawing/2014/main" id="{1D847492-4975-49DB-B50A-FE0058FD2090}"/>
              </a:ext>
            </a:extLst>
          </p:cNvPr>
          <p:cNvSpPr/>
          <p:nvPr/>
        </p:nvSpPr>
        <p:spPr>
          <a:xfrm>
            <a:off x="10079043" y="2514600"/>
            <a:ext cx="1975599" cy="1682089"/>
          </a:xfrm>
          <a:prstGeom prst="ellipse">
            <a:avLst/>
          </a:prstGeom>
          <a:solidFill>
            <a:srgbClr val="97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Lato" panose="020F0502020204030203" pitchFamily="34" charset="77"/>
              </a:rPr>
              <a:t>You </a:t>
            </a:r>
            <a:r>
              <a:rPr lang="en-US" sz="1350" b="1" u="sng" dirty="0">
                <a:solidFill>
                  <a:schemeClr val="bg1"/>
                </a:solidFill>
                <a:latin typeface="Lato" panose="020F0502020204030203" pitchFamily="34" charset="77"/>
              </a:rPr>
              <a:t>must</a:t>
            </a:r>
            <a:r>
              <a:rPr lang="en-US" sz="1350" b="1" dirty="0">
                <a:solidFill>
                  <a:schemeClr val="bg1"/>
                </a:solidFill>
                <a:latin typeface="Lato" panose="020F0502020204030203" pitchFamily="34" charset="77"/>
              </a:rPr>
              <a:t> re-elect Flexible Spending Accounts every calendar year to participate.</a:t>
            </a:r>
          </a:p>
        </p:txBody>
      </p:sp>
      <p:pic>
        <p:nvPicPr>
          <p:cNvPr id="11" name="Picture 10" descr="Icon&#10;&#10;Description automatically generated">
            <a:extLst>
              <a:ext uri="{FF2B5EF4-FFF2-40B4-BE49-F238E27FC236}">
                <a16:creationId xmlns:a16="http://schemas.microsoft.com/office/drawing/2014/main" id="{64C08314-226F-41CC-BB66-834A38145AA5}"/>
              </a:ext>
            </a:extLst>
          </p:cNvPr>
          <p:cNvPicPr>
            <a:picLocks noChangeAspect="1"/>
          </p:cNvPicPr>
          <p:nvPr/>
        </p:nvPicPr>
        <p:blipFill>
          <a:blip r:embed="rId4">
            <a:biLevel thresh="75000"/>
          </a:blip>
          <a:stretch>
            <a:fillRect/>
          </a:stretch>
        </p:blipFill>
        <p:spPr>
          <a:xfrm>
            <a:off x="10431124" y="989450"/>
            <a:ext cx="1347638" cy="1347638"/>
          </a:xfrm>
          <a:prstGeom prst="rect">
            <a:avLst/>
          </a:prstGeom>
        </p:spPr>
      </p:pic>
    </p:spTree>
    <p:extLst>
      <p:ext uri="{BB962C8B-B14F-4D97-AF65-F5344CB8AC3E}">
        <p14:creationId xmlns:p14="http://schemas.microsoft.com/office/powerpoint/2010/main" val="3762543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730135"/>
            <a:ext cx="8382000" cy="5257800"/>
          </a:xfrm>
        </p:spPr>
        <p:txBody>
          <a:bodyPr/>
          <a:lstStyle/>
          <a:p>
            <a:pPr marL="0" indent="0" defTabSz="699625" eaLnBrk="0" fontAlgn="base" hangingPunct="0">
              <a:spcAft>
                <a:spcPct val="0"/>
              </a:spcAft>
              <a:buClr>
                <a:srgbClr val="00338D"/>
              </a:buClr>
              <a:buSzPct val="80000"/>
              <a:buNone/>
              <a:defRPr/>
            </a:pPr>
            <a:r>
              <a:rPr lang="en-US" sz="2300" kern="0" dirty="0"/>
              <a:t>  </a:t>
            </a:r>
          </a:p>
          <a:p>
            <a:pPr marL="0" indent="0" defTabSz="699625" eaLnBrk="0" fontAlgn="base" hangingPunct="0">
              <a:spcAft>
                <a:spcPct val="0"/>
              </a:spcAft>
              <a:buClr>
                <a:srgbClr val="00338D"/>
              </a:buClr>
              <a:buSzPct val="80000"/>
              <a:buNone/>
              <a:defRPr/>
            </a:pPr>
            <a:r>
              <a:rPr lang="en-US" sz="2300" kern="0" dirty="0">
                <a:solidFill>
                  <a:srgbClr val="970000"/>
                </a:solidFill>
                <a:latin typeface="Lato" panose="020F0502020204030203" pitchFamily="34" charset="0"/>
                <a:cs typeface="Arial" charset="0"/>
              </a:rPr>
              <a:t>Life / AD&amp;D Insurances</a:t>
            </a:r>
          </a:p>
          <a:p>
            <a:pPr marL="377190" lvl="1" defTabSz="699625" eaLnBrk="0" fontAlgn="base" hangingPunct="0">
              <a:spcAft>
                <a:spcPct val="0"/>
              </a:spcAft>
              <a:buFont typeface="Arial" panose="020B0604020202020204" pitchFamily="34" charset="0"/>
              <a:buChar char="•"/>
              <a:defRPr/>
            </a:pPr>
            <a:r>
              <a:rPr lang="en-US" sz="1600" kern="0" dirty="0">
                <a:latin typeface="Lato" panose="020F0502020204030203" pitchFamily="34" charset="0"/>
              </a:rPr>
              <a:t>Wittenberg provides eligible employees with Basic Life and AD&amp;D insurance in the amount of 1.5 times  base salary. </a:t>
            </a:r>
          </a:p>
          <a:p>
            <a:pPr marL="377190" lvl="1" defTabSz="699625" eaLnBrk="0" fontAlgn="base" hangingPunct="0">
              <a:spcAft>
                <a:spcPct val="0"/>
              </a:spcAft>
              <a:buFont typeface="Arial" panose="020B0604020202020204" pitchFamily="34" charset="0"/>
              <a:buChar char="•"/>
              <a:defRPr/>
            </a:pPr>
            <a:r>
              <a:rPr lang="en-US" sz="1600" kern="0" dirty="0">
                <a:latin typeface="Lato" panose="020F0502020204030203" pitchFamily="34" charset="0"/>
              </a:rPr>
              <a:t>A</a:t>
            </a:r>
            <a:r>
              <a:rPr lang="en-US" sz="1600" kern="0" dirty="0">
                <a:latin typeface="Lato" panose="020F0502020204030203" pitchFamily="34" charset="0"/>
                <a:cs typeface="Arial" charset="0"/>
              </a:rPr>
              <a:t>dditional Services such as online will prep, funeral planning, &amp; grief counseling are included with the Basic coverage.  See more on the </a:t>
            </a:r>
            <a:r>
              <a:rPr lang="en-US" sz="1600" kern="0" dirty="0">
                <a:solidFill>
                  <a:srgbClr val="970000"/>
                </a:solidFill>
                <a:latin typeface="Lato" panose="020F0502020204030203" pitchFamily="34" charset="0"/>
                <a:cs typeface="Arial" charset="0"/>
                <a:hlinkClick r:id="rId3">
                  <a:extLst>
                    <a:ext uri="{A12FA001-AC4F-418D-AE19-62706E023703}">
                      <ahyp:hlinkClr xmlns:ahyp="http://schemas.microsoft.com/office/drawing/2018/hyperlinkcolor" val="tx"/>
                    </a:ext>
                  </a:extLst>
                </a:hlinkClick>
              </a:rPr>
              <a:t>Life and AD&amp;D webpage</a:t>
            </a:r>
            <a:endParaRPr lang="en-US" sz="1600" kern="0" dirty="0">
              <a:solidFill>
                <a:srgbClr val="970000"/>
              </a:solidFill>
              <a:latin typeface="Lato" panose="020F0502020204030203" pitchFamily="34" charset="0"/>
            </a:endParaRPr>
          </a:p>
          <a:p>
            <a:pPr marL="91440" lvl="1" indent="0" defTabSz="699625" eaLnBrk="0" fontAlgn="base" hangingPunct="0">
              <a:spcAft>
                <a:spcPct val="0"/>
              </a:spcAft>
              <a:buNone/>
              <a:defRPr/>
            </a:pPr>
            <a:endParaRPr lang="en-US" sz="2300" kern="0" dirty="0">
              <a:solidFill>
                <a:srgbClr val="0070C0"/>
              </a:solidFill>
              <a:latin typeface="Lato" panose="020F0502020204030203" pitchFamily="34" charset="0"/>
              <a:cs typeface="Arial" charset="0"/>
            </a:endParaRPr>
          </a:p>
          <a:p>
            <a:pPr marL="91440" lvl="1" indent="0" defTabSz="699625" eaLnBrk="0" fontAlgn="base" hangingPunct="0">
              <a:spcAft>
                <a:spcPct val="0"/>
              </a:spcAft>
              <a:buNone/>
              <a:defRPr/>
            </a:pPr>
            <a:r>
              <a:rPr lang="en-US" sz="2300" kern="0" dirty="0">
                <a:solidFill>
                  <a:srgbClr val="970000"/>
                </a:solidFill>
                <a:latin typeface="Lato" panose="020F0502020204030203" pitchFamily="34" charset="0"/>
                <a:cs typeface="Arial" charset="0"/>
              </a:rPr>
              <a:t>Supplemental/Voluntary Life Insurance(s)</a:t>
            </a:r>
          </a:p>
          <a:p>
            <a:pPr marL="635562" lvl="1" defTabSz="699625" eaLnBrk="0" fontAlgn="base" hangingPunct="0">
              <a:spcAft>
                <a:spcPct val="0"/>
              </a:spcAft>
              <a:buFont typeface="Arial" panose="020B0604020202020204" pitchFamily="34" charset="0"/>
              <a:buChar char="•"/>
              <a:defRPr/>
            </a:pPr>
            <a:r>
              <a:rPr lang="en-US" sz="1600" kern="0" dirty="0">
                <a:latin typeface="Lato" panose="020F0502020204030203" pitchFamily="34" charset="0"/>
                <a:cs typeface="Arial" charset="0"/>
              </a:rPr>
              <a:t>Employees can purchase Supplemental/Voluntary Life Insurance(s) during this Annual Enrollment period.  Current in-force voluntary coverages can be increased by one $10,000 increment for employee (up to $100k) or one $5,000 increment for spouse (up to 30k) without submitting  a statement of health.  Any other applied for amounts including </a:t>
            </a:r>
            <a:r>
              <a:rPr lang="en-US" sz="1600" i="1" kern="0" dirty="0">
                <a:latin typeface="Lato" panose="020F0502020204030203" pitchFamily="34" charset="0"/>
                <a:cs typeface="Arial" charset="0"/>
              </a:rPr>
              <a:t>new v</a:t>
            </a:r>
            <a:r>
              <a:rPr lang="en-US" sz="1600" kern="0" dirty="0">
                <a:latin typeface="Lato" panose="020F0502020204030203" pitchFamily="34" charset="0"/>
                <a:cs typeface="Arial" charset="0"/>
              </a:rPr>
              <a:t>oluntary coverage elections require a statement of health. </a:t>
            </a:r>
          </a:p>
          <a:p>
            <a:pPr marL="635562" lvl="1" defTabSz="699625" eaLnBrk="0" fontAlgn="base" hangingPunct="0">
              <a:spcAft>
                <a:spcPct val="0"/>
              </a:spcAft>
              <a:buFont typeface="Arial" panose="020B0604020202020204" pitchFamily="34" charset="0"/>
              <a:buChar char="•"/>
              <a:defRPr/>
            </a:pPr>
            <a:r>
              <a:rPr lang="en-US" sz="1600" kern="0" dirty="0">
                <a:latin typeface="Lato" panose="020F0502020204030203" pitchFamily="34" charset="0"/>
                <a:cs typeface="Arial" charset="0"/>
              </a:rPr>
              <a:t>Rates are listed on the 2023 Benefit Rate Sheet </a:t>
            </a:r>
          </a:p>
          <a:p>
            <a:pPr marL="635562" lvl="1" defTabSz="699625" eaLnBrk="0" fontAlgn="base" hangingPunct="0">
              <a:spcAft>
                <a:spcPct val="0"/>
              </a:spcAft>
              <a:buFont typeface="Arial" panose="020B0604020202020204" pitchFamily="34" charset="0"/>
              <a:buChar char="•"/>
              <a:defRPr/>
            </a:pPr>
            <a:r>
              <a:rPr lang="en-US" sz="1600" kern="0" dirty="0">
                <a:latin typeface="Lato" panose="020F0502020204030203" pitchFamily="34" charset="0"/>
                <a:cs typeface="Arial" charset="0"/>
              </a:rPr>
              <a:t>Additional Services such as travel assist &amp; estate resolution services are included with Supplemental/voluntary coverages.  Learn more on the </a:t>
            </a:r>
            <a:r>
              <a:rPr lang="en-US" sz="1600" kern="0" dirty="0">
                <a:solidFill>
                  <a:srgbClr val="970000"/>
                </a:solidFill>
                <a:latin typeface="Lato" panose="020F0502020204030203" pitchFamily="34" charset="0"/>
                <a:cs typeface="Arial" charset="0"/>
                <a:hlinkClick r:id="rId3">
                  <a:extLst>
                    <a:ext uri="{A12FA001-AC4F-418D-AE19-62706E023703}">
                      <ahyp:hlinkClr xmlns:ahyp="http://schemas.microsoft.com/office/drawing/2018/hyperlinkcolor" val="tx"/>
                    </a:ext>
                  </a:extLst>
                </a:hlinkClick>
              </a:rPr>
              <a:t>Life and AD&amp;D webpage</a:t>
            </a:r>
            <a:endParaRPr lang="en-US" sz="1600" kern="0" dirty="0">
              <a:solidFill>
                <a:srgbClr val="970000"/>
              </a:solidFill>
              <a:latin typeface="Lato" panose="020F0502020204030203" pitchFamily="34" charset="0"/>
              <a:cs typeface="Arial" charset="0"/>
            </a:endParaRPr>
          </a:p>
          <a:p>
            <a:pPr marL="349812" lvl="1" indent="0" defTabSz="699625" eaLnBrk="0" fontAlgn="base" hangingPunct="0">
              <a:spcAft>
                <a:spcPct val="0"/>
              </a:spcAft>
              <a:buNone/>
              <a:defRPr/>
            </a:pPr>
            <a:endParaRPr lang="en-US" sz="1300" kern="0" dirty="0">
              <a:latin typeface="Lato" panose="020F0502020204030203" pitchFamily="34" charset="0"/>
              <a:cs typeface="Arial" charset="0"/>
            </a:endParaRPr>
          </a:p>
          <a:p>
            <a:pPr marL="457200" lvl="1" indent="0">
              <a:buClr>
                <a:schemeClr val="tx2"/>
              </a:buClr>
              <a:buSzPct val="75000"/>
              <a:buNone/>
            </a:pPr>
            <a:endParaRPr lang="en-US" sz="1300" dirty="0"/>
          </a:p>
        </p:txBody>
      </p:sp>
      <p:sp>
        <p:nvSpPr>
          <p:cNvPr id="4" name="TextBox 3"/>
          <p:cNvSpPr txBox="1"/>
          <p:nvPr/>
        </p:nvSpPr>
        <p:spPr>
          <a:xfrm>
            <a:off x="-533400" y="228600"/>
            <a:ext cx="8534400" cy="769441"/>
          </a:xfrm>
          <a:prstGeom prst="rect">
            <a:avLst/>
          </a:prstGeom>
          <a:noFill/>
        </p:spPr>
        <p:txBody>
          <a:bodyPr wrap="square" rtlCol="0">
            <a:spAutoFit/>
          </a:bodyPr>
          <a:lstStyle/>
          <a:p>
            <a:pPr algn="ctr"/>
            <a:r>
              <a:rPr lang="en-US" sz="4400" spc="-150" dirty="0">
                <a:solidFill>
                  <a:srgbClr val="970000"/>
                </a:solidFill>
                <a:latin typeface="Lato" panose="020F0502020204030203" pitchFamily="34" charset="0"/>
              </a:rPr>
              <a:t>Life and AD&amp;D Coverages</a:t>
            </a:r>
          </a:p>
        </p:txBody>
      </p:sp>
      <p:sp>
        <p:nvSpPr>
          <p:cNvPr id="7" name="Rectangle 6">
            <a:extLst>
              <a:ext uri="{FF2B5EF4-FFF2-40B4-BE49-F238E27FC236}">
                <a16:creationId xmlns:a16="http://schemas.microsoft.com/office/drawing/2014/main" id="{6DE6CD60-43F6-408A-A933-C7F10C5C7F46}"/>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Wittenberg University logo.jpg">
            <a:extLst>
              <a:ext uri="{FF2B5EF4-FFF2-40B4-BE49-F238E27FC236}">
                <a16:creationId xmlns:a16="http://schemas.microsoft.com/office/drawing/2014/main" id="{F521CCAB-F9B2-42A5-AFF2-35574B58A95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
        <p:nvSpPr>
          <p:cNvPr id="10" name="Oval 9">
            <a:extLst>
              <a:ext uri="{FF2B5EF4-FFF2-40B4-BE49-F238E27FC236}">
                <a16:creationId xmlns:a16="http://schemas.microsoft.com/office/drawing/2014/main" id="{CB35808B-2360-4717-ACC2-925EEB5650EC}"/>
              </a:ext>
            </a:extLst>
          </p:cNvPr>
          <p:cNvSpPr/>
          <p:nvPr/>
        </p:nvSpPr>
        <p:spPr>
          <a:xfrm>
            <a:off x="9220200" y="1776844"/>
            <a:ext cx="2329963" cy="2138793"/>
          </a:xfrm>
          <a:prstGeom prst="ellipse">
            <a:avLst/>
          </a:prstGeom>
          <a:solidFill>
            <a:srgbClr val="970000"/>
          </a:solidFill>
          <a:ln>
            <a:solidFill>
              <a:srgbClr val="97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panose="020F0502020204030203"/>
              </a:rPr>
              <a:t>Reminder! Don’t forget to update your beneficiary!</a:t>
            </a:r>
          </a:p>
          <a:p>
            <a:pPr algn="ctr"/>
            <a:endParaRPr lang="en-US" sz="1350" dirty="0">
              <a:solidFill>
                <a:schemeClr val="accent1"/>
              </a:solidFill>
              <a:latin typeface="Lato" panose="020F0502020204030203"/>
            </a:endParaRPr>
          </a:p>
        </p:txBody>
      </p:sp>
      <p:pic>
        <p:nvPicPr>
          <p:cNvPr id="11" name="Picture 10" descr="Icon&#10;&#10;Description automatically generated">
            <a:extLst>
              <a:ext uri="{FF2B5EF4-FFF2-40B4-BE49-F238E27FC236}">
                <a16:creationId xmlns:a16="http://schemas.microsoft.com/office/drawing/2014/main" id="{7894D339-8460-4A4F-A726-E4FEE0458B60}"/>
              </a:ext>
            </a:extLst>
          </p:cNvPr>
          <p:cNvPicPr>
            <a:picLocks noChangeAspect="1"/>
          </p:cNvPicPr>
          <p:nvPr/>
        </p:nvPicPr>
        <p:blipFill>
          <a:blip r:embed="rId5"/>
          <a:stretch>
            <a:fillRect/>
          </a:stretch>
        </p:blipFill>
        <p:spPr>
          <a:xfrm>
            <a:off x="9861826" y="474686"/>
            <a:ext cx="1046709" cy="1046709"/>
          </a:xfrm>
          <a:prstGeom prst="rect">
            <a:avLst/>
          </a:prstGeom>
        </p:spPr>
      </p:pic>
    </p:spTree>
    <p:extLst>
      <p:ext uri="{BB962C8B-B14F-4D97-AF65-F5344CB8AC3E}">
        <p14:creationId xmlns:p14="http://schemas.microsoft.com/office/powerpoint/2010/main" val="811371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1EE4DF-9D63-9E47-A5D6-4E3B87459685}"/>
              </a:ext>
            </a:extLst>
          </p:cNvPr>
          <p:cNvSpPr txBox="1"/>
          <p:nvPr/>
        </p:nvSpPr>
        <p:spPr>
          <a:xfrm>
            <a:off x="838200" y="1459288"/>
            <a:ext cx="3816663" cy="3703001"/>
          </a:xfrm>
          <a:prstGeom prst="rect">
            <a:avLst/>
          </a:prstGeom>
          <a:noFill/>
        </p:spPr>
        <p:txBody>
          <a:bodyPr wrap="square" rtlCol="0">
            <a:spAutoFit/>
          </a:bodyPr>
          <a:lstStyle/>
          <a:p>
            <a:endParaRPr lang="en-US" sz="1200" dirty="0">
              <a:solidFill>
                <a:schemeClr val="tx2"/>
              </a:solidFill>
              <a:latin typeface="Lato" panose="020F0502020204030203" pitchFamily="34" charset="77"/>
            </a:endParaRPr>
          </a:p>
          <a:p>
            <a:r>
              <a:rPr lang="en-US" b="1" dirty="0">
                <a:latin typeface="Lato" panose="020F0502020204030203" pitchFamily="34" charset="77"/>
              </a:rPr>
              <a:t>Free confidential counseling and referrals on a wide range of family issues such as:</a:t>
            </a:r>
          </a:p>
          <a:p>
            <a:endParaRPr lang="en-US" dirty="0">
              <a:latin typeface="Lato" panose="020F0502020204030203" pitchFamily="34" charset="77"/>
            </a:endParaRPr>
          </a:p>
          <a:p>
            <a:pPr marL="557213" lvl="1" indent="-214313">
              <a:buFont typeface="Arial" panose="020B0604020202020204" pitchFamily="34" charset="0"/>
              <a:buChar char="•"/>
            </a:pPr>
            <a:r>
              <a:rPr lang="en-US" dirty="0">
                <a:latin typeface="Lato" panose="020F0502020204030203" pitchFamily="34" charset="77"/>
              </a:rPr>
              <a:t>Childcare/elder care</a:t>
            </a:r>
          </a:p>
          <a:p>
            <a:pPr marL="557213" lvl="1" indent="-214313">
              <a:buFont typeface="Arial" panose="020B0604020202020204" pitchFamily="34" charset="0"/>
              <a:buChar char="•"/>
            </a:pPr>
            <a:r>
              <a:rPr lang="en-US" dirty="0">
                <a:latin typeface="Lato" panose="020F0502020204030203" pitchFamily="34" charset="77"/>
              </a:rPr>
              <a:t>Education</a:t>
            </a:r>
          </a:p>
          <a:p>
            <a:pPr marL="557213" lvl="1" indent="-214313">
              <a:buFont typeface="Arial" panose="020B0604020202020204" pitchFamily="34" charset="0"/>
              <a:buChar char="•"/>
            </a:pPr>
            <a:r>
              <a:rPr lang="en-US" dirty="0">
                <a:latin typeface="Lato" panose="020F0502020204030203" pitchFamily="34" charset="77"/>
              </a:rPr>
              <a:t>Financial and legal counseling</a:t>
            </a:r>
          </a:p>
          <a:p>
            <a:pPr marL="557213" lvl="1" indent="-214313">
              <a:buFont typeface="Arial" panose="020B0604020202020204" pitchFamily="34" charset="0"/>
              <a:buChar char="•"/>
            </a:pPr>
            <a:r>
              <a:rPr lang="en-US" dirty="0">
                <a:latin typeface="Lato" panose="020F0502020204030203" pitchFamily="34" charset="77"/>
              </a:rPr>
              <a:t>Substance Abuse counseling</a:t>
            </a:r>
          </a:p>
          <a:p>
            <a:pPr marL="557213" lvl="1" indent="-214313">
              <a:buFont typeface="Arial" panose="020B0604020202020204" pitchFamily="34" charset="0"/>
              <a:buChar char="•"/>
            </a:pPr>
            <a:r>
              <a:rPr lang="en-US" dirty="0">
                <a:latin typeface="Lato" panose="020F0502020204030203" pitchFamily="34" charset="77"/>
              </a:rPr>
              <a:t>Medical Issues</a:t>
            </a:r>
          </a:p>
          <a:p>
            <a:pPr lvl="1"/>
            <a:endParaRPr lang="en-US" sz="1500" dirty="0">
              <a:solidFill>
                <a:schemeClr val="tx2"/>
              </a:solidFill>
              <a:latin typeface="Lato" panose="020F0502020204030203" pitchFamily="34" charset="77"/>
            </a:endParaRPr>
          </a:p>
          <a:p>
            <a:pPr>
              <a:buFont typeface="Wingdings" panose="05000000000000000000" pitchFamily="2" charset="2"/>
              <a:buChar char="ü"/>
            </a:pPr>
            <a:endParaRPr lang="en-US" sz="1200" dirty="0">
              <a:solidFill>
                <a:schemeClr val="tx2"/>
              </a:solidFill>
              <a:latin typeface="Lato" panose="020F0502020204030203" pitchFamily="34" charset="77"/>
            </a:endParaRPr>
          </a:p>
          <a:p>
            <a:pPr>
              <a:lnSpc>
                <a:spcPct val="150000"/>
              </a:lnSpc>
            </a:pPr>
            <a:r>
              <a:rPr lang="en-US" sz="1200" dirty="0">
                <a:solidFill>
                  <a:schemeClr val="tx2"/>
                </a:solidFill>
                <a:latin typeface="Lato" panose="020F0502020204030203" pitchFamily="34" charset="77"/>
              </a:rPr>
              <a:t> </a:t>
            </a:r>
          </a:p>
          <a:p>
            <a:pPr>
              <a:lnSpc>
                <a:spcPct val="150000"/>
              </a:lnSpc>
            </a:pPr>
            <a:endParaRPr lang="en-US" sz="1200" dirty="0">
              <a:solidFill>
                <a:schemeClr val="tx2"/>
              </a:solidFill>
              <a:latin typeface="Lato" panose="020F0502020204030203" pitchFamily="34" charset="77"/>
            </a:endParaRPr>
          </a:p>
        </p:txBody>
      </p:sp>
      <p:sp>
        <p:nvSpPr>
          <p:cNvPr id="16" name="TextBox 15">
            <a:extLst>
              <a:ext uri="{FF2B5EF4-FFF2-40B4-BE49-F238E27FC236}">
                <a16:creationId xmlns:a16="http://schemas.microsoft.com/office/drawing/2014/main" id="{DAC9DB49-4BA8-7D4D-BFE8-00C2293FAFD0}"/>
              </a:ext>
            </a:extLst>
          </p:cNvPr>
          <p:cNvSpPr txBox="1"/>
          <p:nvPr/>
        </p:nvSpPr>
        <p:spPr>
          <a:xfrm>
            <a:off x="685800" y="478969"/>
            <a:ext cx="8686800" cy="549125"/>
          </a:xfrm>
          <a:prstGeom prst="rect">
            <a:avLst/>
          </a:prstGeom>
          <a:noFill/>
        </p:spPr>
        <p:txBody>
          <a:bodyPr wrap="square" rtlCol="0">
            <a:spAutoFit/>
          </a:bodyPr>
          <a:lstStyle/>
          <a:p>
            <a:pPr>
              <a:lnSpc>
                <a:spcPts val="3510"/>
              </a:lnSpc>
            </a:pPr>
            <a:r>
              <a:rPr lang="en-US" sz="4400" spc="-150" dirty="0">
                <a:solidFill>
                  <a:srgbClr val="970000"/>
                </a:solidFill>
                <a:latin typeface="Lato" panose="020F0502020204030203" pitchFamily="34" charset="0"/>
              </a:rPr>
              <a:t>Employee Assistance Program  </a:t>
            </a:r>
          </a:p>
        </p:txBody>
      </p:sp>
      <p:pic>
        <p:nvPicPr>
          <p:cNvPr id="10" name="Picture 9" descr="Icon&#10;&#10;Description automatically generated">
            <a:extLst>
              <a:ext uri="{FF2B5EF4-FFF2-40B4-BE49-F238E27FC236}">
                <a16:creationId xmlns:a16="http://schemas.microsoft.com/office/drawing/2014/main" id="{48621AD6-2BAC-46A8-8C9E-01184B1DEC2F}"/>
              </a:ext>
            </a:extLst>
          </p:cNvPr>
          <p:cNvPicPr>
            <a:picLocks noChangeAspect="1"/>
          </p:cNvPicPr>
          <p:nvPr/>
        </p:nvPicPr>
        <p:blipFill>
          <a:blip r:embed="rId3">
            <a:biLevel thresh="75000"/>
          </a:blip>
          <a:stretch>
            <a:fillRect/>
          </a:stretch>
        </p:blipFill>
        <p:spPr>
          <a:xfrm>
            <a:off x="2514600" y="4783962"/>
            <a:ext cx="1341626" cy="1341626"/>
          </a:xfrm>
          <a:prstGeom prst="rect">
            <a:avLst/>
          </a:prstGeom>
        </p:spPr>
      </p:pic>
      <p:sp>
        <p:nvSpPr>
          <p:cNvPr id="13" name="Rectangle 12">
            <a:extLst>
              <a:ext uri="{FF2B5EF4-FFF2-40B4-BE49-F238E27FC236}">
                <a16:creationId xmlns:a16="http://schemas.microsoft.com/office/drawing/2014/main" id="{6406DC6D-B058-43CA-B5C1-031F9CD0B092}"/>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Wittenberg University logo.jpg">
            <a:extLst>
              <a:ext uri="{FF2B5EF4-FFF2-40B4-BE49-F238E27FC236}">
                <a16:creationId xmlns:a16="http://schemas.microsoft.com/office/drawing/2014/main" id="{EF8D37E9-5C5D-4996-A6FF-DE5DE918AC7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pic>
        <p:nvPicPr>
          <p:cNvPr id="20" name="Picture 19">
            <a:extLst>
              <a:ext uri="{FF2B5EF4-FFF2-40B4-BE49-F238E27FC236}">
                <a16:creationId xmlns:a16="http://schemas.microsoft.com/office/drawing/2014/main" id="{A6D17C7B-F00D-481A-B9AB-B018AB3BF8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36" t="8265" r="-207"/>
          <a:stretch/>
        </p:blipFill>
        <p:spPr>
          <a:xfrm>
            <a:off x="5157423" y="1459288"/>
            <a:ext cx="6591301" cy="3874712"/>
          </a:xfrm>
          <a:prstGeom prst="rect">
            <a:avLst/>
          </a:prstGeom>
        </p:spPr>
      </p:pic>
      <p:sp>
        <p:nvSpPr>
          <p:cNvPr id="9" name="Rectangle 8">
            <a:extLst>
              <a:ext uri="{FF2B5EF4-FFF2-40B4-BE49-F238E27FC236}">
                <a16:creationId xmlns:a16="http://schemas.microsoft.com/office/drawing/2014/main" id="{B6A6000C-2A72-47B5-8518-B8F5074E06D2}"/>
              </a:ext>
            </a:extLst>
          </p:cNvPr>
          <p:cNvSpPr/>
          <p:nvPr/>
        </p:nvSpPr>
        <p:spPr>
          <a:xfrm>
            <a:off x="5195524" y="4957547"/>
            <a:ext cx="6553200" cy="1168041"/>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350" b="1" dirty="0">
                <a:solidFill>
                  <a:schemeClr val="bg1"/>
                </a:solidFill>
                <a:latin typeface="Lato" panose="020F0502020204030203" pitchFamily="34" charset="77"/>
              </a:rPr>
              <a:t>Many services can be utilized online. You may also call the EAP for assistance at:</a:t>
            </a:r>
          </a:p>
          <a:p>
            <a:pPr marL="0" lvl="1" algn="ctr">
              <a:spcBef>
                <a:spcPts val="600"/>
              </a:spcBef>
            </a:pPr>
            <a:r>
              <a:rPr lang="en-US" sz="1350" b="1" dirty="0">
                <a:solidFill>
                  <a:schemeClr val="bg1"/>
                </a:solidFill>
                <a:latin typeface="Lato" panose="020F0502020204030203" pitchFamily="34" charset="77"/>
              </a:rPr>
              <a:t>888-319-7819, or go online at Metlifeeap.lifeworks.com </a:t>
            </a:r>
          </a:p>
          <a:p>
            <a:pPr marL="0" lvl="1" algn="ctr"/>
            <a:r>
              <a:rPr lang="en-US" sz="1350" b="1" dirty="0">
                <a:solidFill>
                  <a:schemeClr val="bg1"/>
                </a:solidFill>
                <a:latin typeface="Lato" panose="020F0502020204030203" pitchFamily="34" charset="77"/>
              </a:rPr>
              <a:t>User ID: </a:t>
            </a:r>
            <a:r>
              <a:rPr lang="en-US" sz="1350" b="1" dirty="0" err="1">
                <a:solidFill>
                  <a:schemeClr val="bg1"/>
                </a:solidFill>
                <a:latin typeface="Lato" panose="020F0502020204030203" pitchFamily="34" charset="77"/>
              </a:rPr>
              <a:t>metlifeeap</a:t>
            </a:r>
            <a:endParaRPr lang="en-US" sz="1350" b="1" dirty="0">
              <a:solidFill>
                <a:schemeClr val="bg1"/>
              </a:solidFill>
              <a:latin typeface="Lato" panose="020F0502020204030203" pitchFamily="34" charset="77"/>
            </a:endParaRPr>
          </a:p>
          <a:p>
            <a:pPr marL="0" lvl="1" algn="ctr"/>
            <a:r>
              <a:rPr lang="en-US" sz="1350" b="1" dirty="0">
                <a:solidFill>
                  <a:schemeClr val="bg1"/>
                </a:solidFill>
                <a:latin typeface="Lato" panose="020F0502020204030203" pitchFamily="34" charset="77"/>
              </a:rPr>
              <a:t>Password: </a:t>
            </a:r>
            <a:r>
              <a:rPr lang="en-US" sz="1350" b="1" dirty="0" err="1">
                <a:solidFill>
                  <a:schemeClr val="bg1"/>
                </a:solidFill>
                <a:latin typeface="Lato" panose="020F0502020204030203" pitchFamily="34" charset="77"/>
              </a:rPr>
              <a:t>eap</a:t>
            </a:r>
            <a:endParaRPr lang="en-US" sz="1350" b="1" dirty="0">
              <a:solidFill>
                <a:schemeClr val="bg1"/>
              </a:solidFill>
              <a:latin typeface="Lato" panose="020F0502020204030203" pitchFamily="34" charset="77"/>
            </a:endParaRPr>
          </a:p>
        </p:txBody>
      </p:sp>
    </p:spTree>
    <p:extLst>
      <p:ext uri="{BB962C8B-B14F-4D97-AF65-F5344CB8AC3E}">
        <p14:creationId xmlns:p14="http://schemas.microsoft.com/office/powerpoint/2010/main" val="419597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D79005-D2C0-CA42-9DCC-950A0F16A1B4}"/>
              </a:ext>
            </a:extLst>
          </p:cNvPr>
          <p:cNvSpPr txBox="1"/>
          <p:nvPr/>
        </p:nvSpPr>
        <p:spPr>
          <a:xfrm>
            <a:off x="838200" y="498419"/>
            <a:ext cx="5891008" cy="999569"/>
          </a:xfrm>
          <a:prstGeom prst="rect">
            <a:avLst/>
          </a:prstGeom>
          <a:noFill/>
        </p:spPr>
        <p:txBody>
          <a:bodyPr wrap="square" rtlCol="0">
            <a:spAutoFit/>
          </a:bodyPr>
          <a:lstStyle/>
          <a:p>
            <a:pPr>
              <a:lnSpc>
                <a:spcPts val="3510"/>
              </a:lnSpc>
            </a:pPr>
            <a:r>
              <a:rPr lang="en-US" sz="3750" spc="-113" dirty="0">
                <a:solidFill>
                  <a:srgbClr val="970000"/>
                </a:solidFill>
                <a:latin typeface="Lato" panose="020F0502020204030203" pitchFamily="34" charset="0"/>
              </a:rPr>
              <a:t>Benefit Resource Center (BRC)</a:t>
            </a:r>
            <a:endParaRPr lang="en-US" sz="4050" spc="-113" dirty="0">
              <a:solidFill>
                <a:srgbClr val="970000"/>
              </a:solidFill>
              <a:latin typeface="+mj-lt"/>
            </a:endParaRPr>
          </a:p>
        </p:txBody>
      </p:sp>
      <p:sp>
        <p:nvSpPr>
          <p:cNvPr id="6" name="TextBox 5">
            <a:extLst>
              <a:ext uri="{FF2B5EF4-FFF2-40B4-BE49-F238E27FC236}">
                <a16:creationId xmlns:a16="http://schemas.microsoft.com/office/drawing/2014/main" id="{9F3B430D-E924-4427-81B0-B0C6A8D3D0A4}"/>
              </a:ext>
            </a:extLst>
          </p:cNvPr>
          <p:cNvSpPr txBox="1"/>
          <p:nvPr/>
        </p:nvSpPr>
        <p:spPr>
          <a:xfrm>
            <a:off x="1044690" y="2133600"/>
            <a:ext cx="10461510" cy="3000821"/>
          </a:xfrm>
          <a:prstGeom prst="rect">
            <a:avLst/>
          </a:prstGeom>
        </p:spPr>
        <p:txBody>
          <a:bodyPr wrap="square" rtlCol="0">
            <a:spAutoFit/>
          </a:bodyPr>
          <a:lstStyle/>
          <a:p>
            <a:r>
              <a:rPr lang="en-US" b="1" dirty="0">
                <a:solidFill>
                  <a:srgbClr val="970000"/>
                </a:solidFill>
                <a:latin typeface="Lato" panose="020F0502020204030203" pitchFamily="34" charset="0"/>
                <a:cs typeface="Calibri" panose="020F0502020204030204" pitchFamily="34" charset="0"/>
              </a:rPr>
              <a:t>Questions?</a:t>
            </a:r>
          </a:p>
          <a:p>
            <a:r>
              <a:rPr lang="en-US" sz="1600" dirty="0">
                <a:latin typeface="Lato" panose="020F0502020204030203" pitchFamily="34" charset="77"/>
              </a:rPr>
              <a:t>Please call the USI Benefit Resource Center (BRC) if you have any questions or issues with your Benefits. The BRC is designed to provide you with a responsive, consistent, hands-on approach to benefit inquiries. </a:t>
            </a:r>
          </a:p>
          <a:p>
            <a:endParaRPr lang="en-US" sz="1600" dirty="0">
              <a:latin typeface="Lato" panose="020F0502020204030203" pitchFamily="34" charset="77"/>
            </a:endParaRPr>
          </a:p>
          <a:p>
            <a:r>
              <a:rPr lang="en-US" sz="1600" dirty="0">
                <a:latin typeface="Lato" panose="020F0502020204030203" pitchFamily="34" charset="77"/>
              </a:rPr>
              <a:t>Benefit Specialists are available to research and solve elevated claims, unresolved eligibility problems, and any other benefit issues with which you might need assistance. The Benefit Specialists are experienced professionals, and their primary responsibility is to assist you.</a:t>
            </a:r>
          </a:p>
          <a:p>
            <a:endParaRPr lang="en-US" sz="1600" dirty="0">
              <a:latin typeface="Lato" panose="020F0502020204030203" pitchFamily="34" charset="77"/>
            </a:endParaRPr>
          </a:p>
          <a:p>
            <a:endParaRPr lang="en-US" sz="1500" dirty="0">
              <a:latin typeface="Lato" panose="020F0502020204030203" pitchFamily="34" charset="77"/>
            </a:endParaRPr>
          </a:p>
          <a:p>
            <a:pPr algn="ctr"/>
            <a:r>
              <a:rPr lang="en-US" sz="1500" b="1" dirty="0">
                <a:latin typeface="Lato" panose="020F0502020204030203" pitchFamily="34" charset="77"/>
                <a:hlinkClick r:id="rId3">
                  <a:extLst>
                    <a:ext uri="{A12FA001-AC4F-418D-AE19-62706E023703}">
                      <ahyp:hlinkClr xmlns:ahyp="http://schemas.microsoft.com/office/drawing/2018/hyperlinkcolor" val="tx"/>
                    </a:ext>
                  </a:extLst>
                </a:hlinkClick>
              </a:rPr>
              <a:t>BRCMidwest@USI.com</a:t>
            </a:r>
            <a:r>
              <a:rPr lang="en-US" sz="1500" b="1" dirty="0">
                <a:latin typeface="Lato" panose="020F0502020204030203" pitchFamily="34" charset="77"/>
              </a:rPr>
              <a:t> l  855-874-0829 </a:t>
            </a:r>
          </a:p>
          <a:p>
            <a:pPr algn="ctr"/>
            <a:r>
              <a:rPr lang="en-US" sz="1500" b="1" dirty="0">
                <a:latin typeface="Lato" panose="020F0502020204030203" pitchFamily="34" charset="77"/>
              </a:rPr>
              <a:t>Monday through Friday, 8:00AM to 5:00PM EST.</a:t>
            </a:r>
          </a:p>
          <a:p>
            <a:pPr marL="228600" indent="-228600" defTabSz="457200">
              <a:spcAft>
                <a:spcPts val="600"/>
              </a:spcAft>
              <a:buClr>
                <a:srgbClr val="000000">
                  <a:lumMod val="75000"/>
                </a:srgbClr>
              </a:buClr>
              <a:buFont typeface="Arial" panose="020B0604020202020204" pitchFamily="34" charset="0"/>
              <a:buChar char="•"/>
            </a:pPr>
            <a:endParaRPr lang="en-US" sz="1400" dirty="0">
              <a:solidFill>
                <a:srgbClr val="000000">
                  <a:lumMod val="75000"/>
                </a:srgbClr>
              </a:solidFill>
              <a:latin typeface="Arial"/>
              <a:cs typeface="Arial" pitchFamily="34" charset="0"/>
            </a:endParaRPr>
          </a:p>
        </p:txBody>
      </p:sp>
      <p:pic>
        <p:nvPicPr>
          <p:cNvPr id="3" name="Graphic 2" descr="Customer review">
            <a:extLst>
              <a:ext uri="{FF2B5EF4-FFF2-40B4-BE49-F238E27FC236}">
                <a16:creationId xmlns:a16="http://schemas.microsoft.com/office/drawing/2014/main" id="{F35E7B6B-03A6-4C0C-B12C-75D7970BE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90840" y="442165"/>
            <a:ext cx="1691435" cy="1691435"/>
          </a:xfrm>
          <a:prstGeom prst="rect">
            <a:avLst/>
          </a:prstGeom>
        </p:spPr>
      </p:pic>
      <p:sp>
        <p:nvSpPr>
          <p:cNvPr id="7" name="Rectangle 6">
            <a:extLst>
              <a:ext uri="{FF2B5EF4-FFF2-40B4-BE49-F238E27FC236}">
                <a16:creationId xmlns:a16="http://schemas.microsoft.com/office/drawing/2014/main" id="{1027111E-D298-4AF3-A58E-CA406DA3D7A0}"/>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8158DC5-CA9F-4034-9F53-F535B1BF4FF0}"/>
              </a:ext>
            </a:extLst>
          </p:cNvPr>
          <p:cNvSpPr/>
          <p:nvPr/>
        </p:nvSpPr>
        <p:spPr>
          <a:xfrm>
            <a:off x="1044690" y="5517197"/>
            <a:ext cx="11071110" cy="338554"/>
          </a:xfrm>
          <a:prstGeom prst="rect">
            <a:avLst/>
          </a:prstGeom>
        </p:spPr>
        <p:txBody>
          <a:bodyPr wrap="square">
            <a:spAutoFit/>
          </a:bodyPr>
          <a:lstStyle/>
          <a:p>
            <a:r>
              <a:rPr lang="en-US" sz="1600" dirty="0">
                <a:latin typeface="Lato" panose="020F0502020204030203" pitchFamily="34" charset="77"/>
              </a:rPr>
              <a:t>If you have any additional questions, please contact DeAnna Sullivan in Human Resources at </a:t>
            </a:r>
            <a:r>
              <a:rPr lang="en-US" sz="1600" dirty="0">
                <a:solidFill>
                  <a:srgbClr val="970000"/>
                </a:solidFill>
                <a:latin typeface="Lato" panose="020F0502020204030203" pitchFamily="34" charset="77"/>
                <a:hlinkClick r:id="rId6">
                  <a:extLst>
                    <a:ext uri="{A12FA001-AC4F-418D-AE19-62706E023703}">
                      <ahyp:hlinkClr xmlns:ahyp="http://schemas.microsoft.com/office/drawing/2018/hyperlinkcolor" val="tx"/>
                    </a:ext>
                  </a:extLst>
                </a:hlinkClick>
              </a:rPr>
              <a:t>dsullivan@wittenberg.edu</a:t>
            </a:r>
            <a:r>
              <a:rPr lang="en-US" sz="1600" dirty="0">
                <a:solidFill>
                  <a:srgbClr val="970000"/>
                </a:solidFill>
                <a:latin typeface="Lato" panose="020F0502020204030203" pitchFamily="34" charset="77"/>
              </a:rPr>
              <a:t>.</a:t>
            </a:r>
          </a:p>
        </p:txBody>
      </p:sp>
      <p:pic>
        <p:nvPicPr>
          <p:cNvPr id="10" name="Picture 9" descr="Wittenberg University logo.jpg">
            <a:extLst>
              <a:ext uri="{FF2B5EF4-FFF2-40B4-BE49-F238E27FC236}">
                <a16:creationId xmlns:a16="http://schemas.microsoft.com/office/drawing/2014/main" id="{BB204D1E-7412-4306-8706-70EE5EA1B86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4240865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95400"/>
            <a:ext cx="11201400" cy="5715000"/>
          </a:xfrm>
        </p:spPr>
        <p:txBody>
          <a:bodyPr/>
          <a:lstStyle/>
          <a:p>
            <a:pPr marL="0" indent="0" algn="ctr">
              <a:buNone/>
            </a:pPr>
            <a:r>
              <a:rPr lang="en-US" b="1" dirty="0">
                <a:latin typeface="Lato" panose="020F0502020204030203" pitchFamily="34" charset="0"/>
              </a:rPr>
              <a:t>Annual Enrollment Webpage, Open House &amp; Medicare sessions</a:t>
            </a:r>
          </a:p>
          <a:p>
            <a:pPr>
              <a:buFont typeface="Wingdings" panose="05000000000000000000" pitchFamily="2" charset="2"/>
              <a:buChar char="Ø"/>
            </a:pPr>
            <a:endParaRPr lang="en-US" sz="1200" dirty="0">
              <a:latin typeface="Lato" panose="020F0502020204030203" pitchFamily="34" charset="0"/>
            </a:endParaRPr>
          </a:p>
          <a:p>
            <a:pPr>
              <a:buFont typeface="Wingdings" panose="05000000000000000000" pitchFamily="2" charset="2"/>
              <a:buChar char="Ø"/>
            </a:pPr>
            <a:r>
              <a:rPr lang="en-US" sz="1600" dirty="0">
                <a:latin typeface="Lato" panose="020F0502020204030203" pitchFamily="34" charset="0"/>
              </a:rPr>
              <a:t>The </a:t>
            </a:r>
            <a:r>
              <a:rPr lang="en-US" sz="1600" dirty="0">
                <a:latin typeface="Lato" panose="020F0502020204030203" pitchFamily="34" charset="0"/>
                <a:hlinkClick r:id="rId3"/>
              </a:rPr>
              <a:t>Annual Enrollment webpage </a:t>
            </a:r>
            <a:r>
              <a:rPr lang="en-US" sz="1600" dirty="0">
                <a:latin typeface="Lato" panose="020F0502020204030203" pitchFamily="34" charset="0"/>
              </a:rPr>
              <a:t>is your go-to resource for Annual Enrollment.  All information, forms, links, costs, helpful documents and resources needed to complete your enrollment are located there.  </a:t>
            </a:r>
          </a:p>
          <a:p>
            <a:pPr marL="0" indent="0">
              <a:buNone/>
            </a:pPr>
            <a:endParaRPr lang="en-US" sz="1200" dirty="0">
              <a:highlight>
                <a:srgbClr val="FFFF00"/>
              </a:highlight>
              <a:latin typeface="Lato" panose="020F0502020204030203" pitchFamily="34" charset="0"/>
            </a:endParaRPr>
          </a:p>
          <a:p>
            <a:pPr>
              <a:buFont typeface="Wingdings" panose="05000000000000000000" pitchFamily="2" charset="2"/>
              <a:buChar char="Ø"/>
            </a:pPr>
            <a:r>
              <a:rPr lang="en-US" sz="1600" dirty="0">
                <a:latin typeface="Lato" panose="020F0502020204030203" pitchFamily="34" charset="0"/>
              </a:rPr>
              <a:t>Join us at the </a:t>
            </a:r>
            <a:r>
              <a:rPr lang="en-US" sz="1600" b="1" dirty="0">
                <a:latin typeface="Lato" panose="020F0502020204030203" pitchFamily="34" charset="0"/>
              </a:rPr>
              <a:t>Annual Enrollment Open House </a:t>
            </a:r>
            <a:r>
              <a:rPr lang="en-US" sz="1600" dirty="0">
                <a:latin typeface="Lato" panose="020F0502020204030203" pitchFamily="34" charset="0"/>
              </a:rPr>
              <a:t>on Thursday October 27</a:t>
            </a:r>
            <a:r>
              <a:rPr lang="en-US" sz="1600" baseline="30000" dirty="0">
                <a:latin typeface="Lato" panose="020F0502020204030203" pitchFamily="34" charset="0"/>
              </a:rPr>
              <a:t>th</a:t>
            </a:r>
            <a:r>
              <a:rPr lang="en-US" sz="1600" dirty="0">
                <a:latin typeface="Lato" panose="020F0502020204030203" pitchFamily="34" charset="0"/>
              </a:rPr>
              <a:t> from 8:00 am – 5:00 pm in the Benham Pence Student Center, Alumni Room. HR and USI Staff will be available to speak with you personally to answer questions and assist with enrollment should you need it. We are not holding in-person, live presentations this year but slides &amp; a recorded presentation are posted to the </a:t>
            </a:r>
            <a:r>
              <a:rPr lang="en-US" sz="1600" dirty="0">
                <a:latin typeface="Lato" panose="020F0502020204030203" pitchFamily="34" charset="0"/>
                <a:hlinkClick r:id="rId3"/>
              </a:rPr>
              <a:t>Annual Enrollment Webpage</a:t>
            </a:r>
            <a:endParaRPr lang="en-US" sz="1600" dirty="0">
              <a:latin typeface="Lato" panose="020F0502020204030203" pitchFamily="34" charset="0"/>
            </a:endParaRPr>
          </a:p>
          <a:p>
            <a:pPr>
              <a:buFont typeface="Wingdings" panose="05000000000000000000" pitchFamily="2" charset="2"/>
              <a:buChar char="Ø"/>
            </a:pPr>
            <a:endParaRPr lang="en-US" sz="1200" dirty="0">
              <a:highlight>
                <a:srgbClr val="FFFF00"/>
              </a:highlight>
              <a:latin typeface="Lato" panose="020F0502020204030203" pitchFamily="34" charset="0"/>
            </a:endParaRPr>
          </a:p>
          <a:p>
            <a:pPr>
              <a:buFont typeface="Wingdings" panose="05000000000000000000" pitchFamily="2" charset="2"/>
              <a:buChar char="Ø"/>
            </a:pPr>
            <a:r>
              <a:rPr lang="en-US" sz="1600" dirty="0">
                <a:latin typeface="Lato" panose="020F0502020204030203" pitchFamily="34" charset="0"/>
              </a:rPr>
              <a:t>Medicare eligible, or soon to be eligible, employees are invited to attend a Medicare Information session on Wednesday, October 26</a:t>
            </a:r>
            <a:r>
              <a:rPr lang="en-US" sz="1600" baseline="30000" dirty="0">
                <a:latin typeface="Lato" panose="020F0502020204030203" pitchFamily="34" charset="0"/>
              </a:rPr>
              <a:t>th</a:t>
            </a:r>
            <a:r>
              <a:rPr lang="en-US" sz="1600" dirty="0">
                <a:latin typeface="Lato" panose="020F0502020204030203" pitchFamily="34" charset="0"/>
              </a:rPr>
              <a:t> from 10 – 12 noon in the Benham Pence Student Center, Alumni Room.  Please register for the session on the </a:t>
            </a:r>
            <a:r>
              <a:rPr lang="en-US" sz="1600" dirty="0">
                <a:latin typeface="Lato" panose="020F0502020204030203" pitchFamily="34" charset="0"/>
                <a:hlinkClick r:id="rId3"/>
              </a:rPr>
              <a:t>Annual Enrollment webpage</a:t>
            </a:r>
            <a:endParaRPr lang="en-US" sz="1600" dirty="0">
              <a:latin typeface="Lato" panose="020F0502020204030203" pitchFamily="34" charset="0"/>
            </a:endParaRPr>
          </a:p>
          <a:p>
            <a:pPr>
              <a:buFont typeface="Wingdings" panose="05000000000000000000" pitchFamily="2" charset="2"/>
              <a:buChar char="Ø"/>
            </a:pPr>
            <a:endParaRPr lang="en-US" sz="1200" dirty="0">
              <a:solidFill>
                <a:srgbClr val="FF0000"/>
              </a:solidFill>
              <a:highlight>
                <a:srgbClr val="FFFF00"/>
              </a:highlight>
              <a:latin typeface="Lato" panose="020F0502020204030203" pitchFamily="34" charset="0"/>
            </a:endParaRPr>
          </a:p>
          <a:p>
            <a:pPr>
              <a:buFont typeface="Wingdings" panose="05000000000000000000" pitchFamily="2" charset="2"/>
              <a:buChar char="Ø"/>
            </a:pPr>
            <a:r>
              <a:rPr lang="en-US" sz="1600" b="1" dirty="0">
                <a:solidFill>
                  <a:srgbClr val="FF0000"/>
                </a:solidFill>
                <a:latin typeface="Lato" panose="020F0502020204030203" pitchFamily="34" charset="0"/>
              </a:rPr>
              <a:t>BONUS! Employees attending the Open House or Medicare session can pick up vendor give-away items </a:t>
            </a:r>
            <a:r>
              <a:rPr lang="en-US" sz="1600" b="1" i="1" u="sng" dirty="0">
                <a:solidFill>
                  <a:srgbClr val="FF0000"/>
                </a:solidFill>
                <a:latin typeface="Lato" panose="020F0502020204030203" pitchFamily="34" charset="0"/>
              </a:rPr>
              <a:t>and</a:t>
            </a:r>
            <a:r>
              <a:rPr lang="en-US" sz="1600" b="1" dirty="0">
                <a:solidFill>
                  <a:srgbClr val="FF0000"/>
                </a:solidFill>
                <a:latin typeface="Lato" panose="020F0502020204030203" pitchFamily="34" charset="0"/>
              </a:rPr>
              <a:t> register for some great prizes (compliments of Anthem) including personal safety alarms, water bottles, sweat towels, and more! </a:t>
            </a:r>
            <a:r>
              <a:rPr lang="en-US" sz="1400" dirty="0">
                <a:solidFill>
                  <a:srgbClr val="FF0000"/>
                </a:solidFill>
                <a:latin typeface="Lato" panose="020F0502020204030203" pitchFamily="34" charset="0"/>
              </a:rPr>
              <a:t>(note, per IRS regulations, prizes valued at more than $50 will be considered taxable income).</a:t>
            </a:r>
          </a:p>
          <a:p>
            <a:pPr marL="457200" lvl="1" indent="0">
              <a:buNone/>
            </a:pPr>
            <a:endParaRPr lang="en-US" dirty="0">
              <a:highlight>
                <a:srgbClr val="FFFF00"/>
              </a:highlight>
              <a:latin typeface="Lato" panose="020F0502020204030203" pitchFamily="34" charset="0"/>
            </a:endParaRPr>
          </a:p>
          <a:p>
            <a:pPr marL="0" indent="0">
              <a:buNone/>
            </a:pPr>
            <a:endParaRPr lang="en-US" dirty="0"/>
          </a:p>
          <a:p>
            <a:pPr marL="0" indent="0">
              <a:buNone/>
            </a:pPr>
            <a:endParaRPr lang="en-US" sz="800" dirty="0"/>
          </a:p>
        </p:txBody>
      </p:sp>
      <p:sp>
        <p:nvSpPr>
          <p:cNvPr id="6" name="TextBox 5"/>
          <p:cNvSpPr txBox="1"/>
          <p:nvPr/>
        </p:nvSpPr>
        <p:spPr>
          <a:xfrm>
            <a:off x="762000" y="57150"/>
            <a:ext cx="4560125" cy="769441"/>
          </a:xfrm>
          <a:prstGeom prst="rect">
            <a:avLst/>
          </a:prstGeom>
          <a:noFill/>
        </p:spPr>
        <p:txBody>
          <a:bodyPr wrap="square" rtlCol="0">
            <a:spAutoFit/>
          </a:bodyPr>
          <a:lstStyle/>
          <a:p>
            <a:r>
              <a:rPr lang="en-US" sz="4400" spc="-150" dirty="0">
                <a:solidFill>
                  <a:srgbClr val="970000"/>
                </a:solidFill>
                <a:latin typeface="Lato" panose="020F0502020204030203" pitchFamily="34" charset="0"/>
              </a:rPr>
              <a:t>Next Steps</a:t>
            </a:r>
          </a:p>
        </p:txBody>
      </p:sp>
      <p:sp>
        <p:nvSpPr>
          <p:cNvPr id="7" name="Rectangle 6">
            <a:extLst>
              <a:ext uri="{FF2B5EF4-FFF2-40B4-BE49-F238E27FC236}">
                <a16:creationId xmlns:a16="http://schemas.microsoft.com/office/drawing/2014/main" id="{32850010-0ED8-4F84-BB93-41AA98B77098}"/>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72C7F1EF-70E9-42E1-9888-49E1F54BAC27}"/>
              </a:ext>
            </a:extLst>
          </p:cNvPr>
          <p:cNvPicPr>
            <a:picLocks noChangeAspect="1"/>
          </p:cNvPicPr>
          <p:nvPr/>
        </p:nvPicPr>
        <p:blipFill>
          <a:blip r:embed="rId4"/>
          <a:stretch>
            <a:fillRect/>
          </a:stretch>
        </p:blipFill>
        <p:spPr>
          <a:xfrm>
            <a:off x="10210800" y="152400"/>
            <a:ext cx="1442976" cy="1442976"/>
          </a:xfrm>
          <a:prstGeom prst="rect">
            <a:avLst/>
          </a:prstGeom>
        </p:spPr>
      </p:pic>
      <p:pic>
        <p:nvPicPr>
          <p:cNvPr id="10" name="Picture 9" descr="Wittenberg University logo.jpg">
            <a:extLst>
              <a:ext uri="{FF2B5EF4-FFF2-40B4-BE49-F238E27FC236}">
                <a16:creationId xmlns:a16="http://schemas.microsoft.com/office/drawing/2014/main" id="{3651E957-F00C-4F7E-8853-B2F293AA704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772067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3237" y="5943600"/>
            <a:ext cx="4560125" cy="769441"/>
          </a:xfrm>
          <a:prstGeom prst="rect">
            <a:avLst/>
          </a:prstGeom>
          <a:noFill/>
        </p:spPr>
        <p:txBody>
          <a:bodyPr wrap="square" rtlCol="0">
            <a:spAutoFit/>
          </a:bodyPr>
          <a:lstStyle/>
          <a:p>
            <a:r>
              <a:rPr lang="en-US" sz="4400" spc="-150" dirty="0">
                <a:solidFill>
                  <a:srgbClr val="970000"/>
                </a:solidFill>
                <a:latin typeface="Lato" panose="020F0502020204030203" pitchFamily="34" charset="0"/>
              </a:rPr>
              <a:t>Thank you.</a:t>
            </a:r>
          </a:p>
        </p:txBody>
      </p:sp>
      <p:pic>
        <p:nvPicPr>
          <p:cNvPr id="10" name="Picture 9" descr="Wittenberg University logo.jpg">
            <a:extLst>
              <a:ext uri="{FF2B5EF4-FFF2-40B4-BE49-F238E27FC236}">
                <a16:creationId xmlns:a16="http://schemas.microsoft.com/office/drawing/2014/main" id="{3651E957-F00C-4F7E-8853-B2F293AA70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pic>
        <p:nvPicPr>
          <p:cNvPr id="11" name="Picture 8" descr="https://www.wittenberg.edu/sites/default/files/media/university_communications/featured_photos/EzryFieldhouse.png">
            <a:extLst>
              <a:ext uri="{FF2B5EF4-FFF2-40B4-BE49-F238E27FC236}">
                <a16:creationId xmlns:a16="http://schemas.microsoft.com/office/drawing/2014/main" id="{FE3E6D97-DFD2-40B0-B45E-82CC581B6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37" y="381000"/>
            <a:ext cx="11778763" cy="5486400"/>
          </a:xfrm>
          <a:prstGeom prst="rect">
            <a:avLst/>
          </a:prstGeom>
          <a:noFill/>
          <a:effectLst>
            <a:glow>
              <a:schemeClr val="tx1">
                <a:alpha val="83000"/>
              </a:schemeClr>
            </a:glow>
            <a:outerShdw sx="1000" sy="1000" algn="ctr" rotWithShape="0">
              <a:schemeClr val="tx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4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4180B8-073A-48A8-8106-683406E507CD}"/>
              </a:ext>
            </a:extLst>
          </p:cNvPr>
          <p:cNvSpPr/>
          <p:nvPr/>
        </p:nvSpPr>
        <p:spPr>
          <a:xfrm>
            <a:off x="387594" y="431067"/>
            <a:ext cx="5785340" cy="5995865"/>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9CE474CF-9FB7-A54E-87B5-F91843374F24}"/>
              </a:ext>
            </a:extLst>
          </p:cNvPr>
          <p:cNvSpPr txBox="1"/>
          <p:nvPr/>
        </p:nvSpPr>
        <p:spPr>
          <a:xfrm>
            <a:off x="1219200" y="3096100"/>
            <a:ext cx="4263641" cy="3016210"/>
          </a:xfrm>
          <a:prstGeom prst="rect">
            <a:avLst/>
          </a:prstGeom>
          <a:noFill/>
        </p:spPr>
        <p:txBody>
          <a:bodyPr wrap="square" rtlCol="0">
            <a:spAutoFit/>
          </a:bodyPr>
          <a:lstStyle/>
          <a:p>
            <a:r>
              <a:rPr lang="en-US" sz="1600" dirty="0">
                <a:solidFill>
                  <a:schemeClr val="bg1"/>
                </a:solidFill>
                <a:latin typeface="Lato" panose="020F0502020204030203" pitchFamily="34" charset="77"/>
              </a:rPr>
              <a:t>Annual Enrollment is held every calendar year to allow full-time associates to make changes to their Health &amp; Welfare benefits.</a:t>
            </a:r>
          </a:p>
          <a:p>
            <a:endParaRPr lang="en-US" sz="1600" dirty="0">
              <a:solidFill>
                <a:schemeClr val="bg1"/>
              </a:solidFill>
              <a:latin typeface="Lato" panose="020F0502020204030203" pitchFamily="34" charset="77"/>
            </a:endParaRPr>
          </a:p>
          <a:p>
            <a:endParaRPr lang="en-US" sz="1600" dirty="0">
              <a:solidFill>
                <a:schemeClr val="bg1"/>
              </a:solidFill>
              <a:latin typeface="Lato" panose="020F0502020204030203" pitchFamily="34" charset="77"/>
            </a:endParaRPr>
          </a:p>
          <a:p>
            <a:r>
              <a:rPr lang="en-US" sz="1600" dirty="0">
                <a:solidFill>
                  <a:schemeClr val="bg1"/>
                </a:solidFill>
                <a:latin typeface="Lato" panose="020F0502020204030203" pitchFamily="34" charset="77"/>
              </a:rPr>
              <a:t>Annual Enrollment:</a:t>
            </a:r>
          </a:p>
          <a:p>
            <a:r>
              <a:rPr lang="en-US" sz="1600" dirty="0">
                <a:solidFill>
                  <a:schemeClr val="bg1"/>
                </a:solidFill>
                <a:latin typeface="Lato" panose="020F0502020204030203" pitchFamily="34" charset="77"/>
              </a:rPr>
              <a:t>October 24</a:t>
            </a:r>
            <a:r>
              <a:rPr lang="en-US" sz="1600" baseline="30000" dirty="0">
                <a:solidFill>
                  <a:schemeClr val="bg1"/>
                </a:solidFill>
                <a:latin typeface="Lato" panose="020F0502020204030203" pitchFamily="34" charset="77"/>
              </a:rPr>
              <a:t>th</a:t>
            </a:r>
            <a:r>
              <a:rPr lang="en-US" sz="1600" dirty="0">
                <a:solidFill>
                  <a:schemeClr val="bg1"/>
                </a:solidFill>
                <a:latin typeface="Lato" panose="020F0502020204030203" pitchFamily="34" charset="77"/>
              </a:rPr>
              <a:t>  through November 4</a:t>
            </a:r>
            <a:r>
              <a:rPr lang="en-US" sz="1600" baseline="30000" dirty="0">
                <a:solidFill>
                  <a:schemeClr val="bg1"/>
                </a:solidFill>
                <a:latin typeface="Lato" panose="020F0502020204030203" pitchFamily="34" charset="77"/>
              </a:rPr>
              <a:t>th</a:t>
            </a:r>
            <a:r>
              <a:rPr lang="en-US" sz="1600" dirty="0">
                <a:solidFill>
                  <a:schemeClr val="bg1"/>
                </a:solidFill>
                <a:latin typeface="Lato" panose="020F0502020204030203" pitchFamily="34" charset="77"/>
              </a:rPr>
              <a:t>, 2022</a:t>
            </a:r>
          </a:p>
          <a:p>
            <a:endParaRPr lang="en-US" sz="1600" dirty="0">
              <a:solidFill>
                <a:schemeClr val="bg1"/>
              </a:solidFill>
              <a:latin typeface="Lato" panose="020F0502020204030203" pitchFamily="34" charset="77"/>
            </a:endParaRPr>
          </a:p>
          <a:p>
            <a:r>
              <a:rPr lang="en-US" sz="1600" dirty="0">
                <a:solidFill>
                  <a:schemeClr val="bg1"/>
                </a:solidFill>
                <a:latin typeface="Lato" panose="020F0502020204030203" pitchFamily="34" charset="77"/>
              </a:rPr>
              <a:t>Questions? </a:t>
            </a:r>
          </a:p>
          <a:p>
            <a:r>
              <a:rPr lang="en-US" sz="1600" dirty="0">
                <a:solidFill>
                  <a:schemeClr val="bg1"/>
                </a:solidFill>
                <a:latin typeface="Lato" panose="020F0502020204030203" pitchFamily="34" charset="77"/>
              </a:rPr>
              <a:t>DeAnna Sullivan, Human Resources at dsullivan@wittenberg.edu</a:t>
            </a:r>
          </a:p>
          <a:p>
            <a:endParaRPr lang="en-US" sz="1400" dirty="0">
              <a:solidFill>
                <a:schemeClr val="bg1"/>
              </a:solidFill>
              <a:latin typeface="Lato" panose="020F0502020204030203" pitchFamily="34" charset="77"/>
            </a:endParaRPr>
          </a:p>
        </p:txBody>
      </p:sp>
      <p:sp>
        <p:nvSpPr>
          <p:cNvPr id="27" name="TextBox 26">
            <a:extLst>
              <a:ext uri="{FF2B5EF4-FFF2-40B4-BE49-F238E27FC236}">
                <a16:creationId xmlns:a16="http://schemas.microsoft.com/office/drawing/2014/main" id="{224E2155-2806-BE48-8799-D428175BB626}"/>
              </a:ext>
            </a:extLst>
          </p:cNvPr>
          <p:cNvSpPr txBox="1"/>
          <p:nvPr/>
        </p:nvSpPr>
        <p:spPr>
          <a:xfrm>
            <a:off x="6934200" y="1903148"/>
            <a:ext cx="4263641" cy="3889719"/>
          </a:xfrm>
          <a:prstGeom prst="rect">
            <a:avLst/>
          </a:prstGeom>
          <a:noFill/>
        </p:spPr>
        <p:txBody>
          <a:bodyPr wrap="square" rtlCol="0">
            <a:spAutoFit/>
          </a:bodyPr>
          <a:lstStyle/>
          <a:p>
            <a:pPr lvl="1">
              <a:lnSpc>
                <a:spcPct val="150000"/>
              </a:lnSpc>
            </a:pPr>
            <a:r>
              <a:rPr lang="en-US" sz="1600" b="1" dirty="0">
                <a:latin typeface="Lato" panose="020F0502020204030203" pitchFamily="34" charset="77"/>
              </a:rPr>
              <a:t>Your Health &amp; Welfare benefits are: </a:t>
            </a:r>
          </a:p>
          <a:p>
            <a:pPr marL="557213" lvl="1" indent="-214313">
              <a:lnSpc>
                <a:spcPct val="150000"/>
              </a:lnSpc>
              <a:buFont typeface="Arial" panose="020B0604020202020204" pitchFamily="34" charset="0"/>
              <a:buChar char="•"/>
            </a:pPr>
            <a:r>
              <a:rPr lang="en-US" sz="1600" dirty="0">
                <a:latin typeface="Lato" panose="020F0502020204030203" pitchFamily="34" charset="77"/>
              </a:rPr>
              <a:t>Medical &amp; prescription drugs</a:t>
            </a:r>
          </a:p>
          <a:p>
            <a:pPr marL="557213" lvl="1" indent="-214313">
              <a:lnSpc>
                <a:spcPct val="150000"/>
              </a:lnSpc>
              <a:buFont typeface="Arial" panose="020B0604020202020204" pitchFamily="34" charset="0"/>
              <a:buChar char="•"/>
            </a:pPr>
            <a:r>
              <a:rPr lang="en-US" sz="1600" dirty="0">
                <a:latin typeface="Lato" panose="020F0502020204030203" pitchFamily="34" charset="77"/>
              </a:rPr>
              <a:t>Dental</a:t>
            </a:r>
          </a:p>
          <a:p>
            <a:pPr marL="557213" lvl="1" indent="-214313">
              <a:lnSpc>
                <a:spcPct val="150000"/>
              </a:lnSpc>
              <a:buFont typeface="Arial" panose="020B0604020202020204" pitchFamily="34" charset="0"/>
              <a:buChar char="•"/>
            </a:pPr>
            <a:r>
              <a:rPr lang="en-US" sz="1600" dirty="0">
                <a:latin typeface="Lato" panose="020F0502020204030203" pitchFamily="34" charset="77"/>
              </a:rPr>
              <a:t>Vision</a:t>
            </a:r>
          </a:p>
          <a:p>
            <a:pPr marL="557213" lvl="1" indent="-214313">
              <a:lnSpc>
                <a:spcPct val="150000"/>
              </a:lnSpc>
              <a:buFont typeface="Arial" panose="020B0604020202020204" pitchFamily="34" charset="0"/>
              <a:buChar char="•"/>
            </a:pPr>
            <a:r>
              <a:rPr lang="en-US" sz="1600" dirty="0">
                <a:latin typeface="Lato" panose="020F0502020204030203" pitchFamily="34" charset="77"/>
              </a:rPr>
              <a:t>Flexible Spending Accounts (FSA)</a:t>
            </a:r>
          </a:p>
          <a:p>
            <a:pPr marL="557213" lvl="1" indent="-214313">
              <a:lnSpc>
                <a:spcPct val="150000"/>
              </a:lnSpc>
              <a:buFont typeface="Arial" panose="020B0604020202020204" pitchFamily="34" charset="0"/>
              <a:buChar char="•"/>
            </a:pPr>
            <a:r>
              <a:rPr lang="en-US" sz="1600" dirty="0">
                <a:latin typeface="Lato" panose="020F0502020204030203" pitchFamily="34" charset="77"/>
              </a:rPr>
              <a:t>Health Savings Account (HSA)</a:t>
            </a:r>
          </a:p>
          <a:p>
            <a:pPr marL="557213" lvl="1" indent="-214313">
              <a:lnSpc>
                <a:spcPct val="150000"/>
              </a:lnSpc>
              <a:buFont typeface="Arial" panose="020B0604020202020204" pitchFamily="34" charset="0"/>
              <a:buChar char="•"/>
            </a:pPr>
            <a:r>
              <a:rPr lang="en-US" sz="1600" dirty="0">
                <a:latin typeface="Lato" panose="020F0502020204030203" pitchFamily="34" charset="77"/>
              </a:rPr>
              <a:t>Supplemental Life Insurances</a:t>
            </a:r>
          </a:p>
          <a:p>
            <a:pPr marL="557213" lvl="1" indent="-214313">
              <a:lnSpc>
                <a:spcPct val="150000"/>
              </a:lnSpc>
              <a:buFont typeface="Arial" panose="020B0604020202020204" pitchFamily="34" charset="0"/>
              <a:buChar char="•"/>
            </a:pPr>
            <a:r>
              <a:rPr lang="en-US" sz="1600" dirty="0">
                <a:latin typeface="Lato" panose="020F0502020204030203" pitchFamily="34" charset="77"/>
              </a:rPr>
              <a:t>Long-Term Disability</a:t>
            </a:r>
          </a:p>
          <a:p>
            <a:pPr marL="342900" lvl="1">
              <a:lnSpc>
                <a:spcPct val="150000"/>
              </a:lnSpc>
            </a:pPr>
            <a:endParaRPr lang="en-US" sz="1400" dirty="0">
              <a:solidFill>
                <a:schemeClr val="tx2"/>
              </a:solidFill>
              <a:latin typeface="Lato" panose="020F0502020204030203" pitchFamily="34" charset="77"/>
            </a:endParaRPr>
          </a:p>
          <a:p>
            <a:pPr>
              <a:lnSpc>
                <a:spcPct val="150000"/>
              </a:lnSpc>
            </a:pPr>
            <a:endParaRPr lang="en-US" sz="1200" b="1" dirty="0">
              <a:solidFill>
                <a:schemeClr val="tx2"/>
              </a:solidFill>
              <a:latin typeface="Lato" panose="020F0502020204030203" pitchFamily="34" charset="77"/>
            </a:endParaRPr>
          </a:p>
          <a:p>
            <a:pPr>
              <a:lnSpc>
                <a:spcPct val="150000"/>
              </a:lnSpc>
            </a:pPr>
            <a:endParaRPr lang="en-US" sz="1200" b="1" dirty="0">
              <a:solidFill>
                <a:schemeClr val="tx2"/>
              </a:solidFill>
              <a:latin typeface="Lato" panose="020F0502020204030203" pitchFamily="34" charset="77"/>
            </a:endParaRPr>
          </a:p>
        </p:txBody>
      </p:sp>
      <p:pic>
        <p:nvPicPr>
          <p:cNvPr id="3" name="Picture 2" descr="Icon&#10;&#10;Description automatically generated">
            <a:extLst>
              <a:ext uri="{FF2B5EF4-FFF2-40B4-BE49-F238E27FC236}">
                <a16:creationId xmlns:a16="http://schemas.microsoft.com/office/drawing/2014/main" id="{B861D195-6261-4D4B-B3DA-0A616F21BFB8}"/>
              </a:ext>
            </a:extLst>
          </p:cNvPr>
          <p:cNvPicPr>
            <a:picLocks noChangeAspect="1"/>
          </p:cNvPicPr>
          <p:nvPr/>
        </p:nvPicPr>
        <p:blipFill>
          <a:blip r:embed="rId3">
            <a:biLevel thresh="75000"/>
          </a:blip>
          <a:stretch>
            <a:fillRect/>
          </a:stretch>
        </p:blipFill>
        <p:spPr>
          <a:xfrm>
            <a:off x="8392262" y="389335"/>
            <a:ext cx="1347516" cy="1347516"/>
          </a:xfrm>
          <a:prstGeom prst="rect">
            <a:avLst/>
          </a:prstGeom>
        </p:spPr>
      </p:pic>
      <p:sp>
        <p:nvSpPr>
          <p:cNvPr id="23" name="TextBox 22">
            <a:extLst>
              <a:ext uri="{FF2B5EF4-FFF2-40B4-BE49-F238E27FC236}">
                <a16:creationId xmlns:a16="http://schemas.microsoft.com/office/drawing/2014/main" id="{A346F973-2E34-5247-AB7E-A154634B5A41}"/>
              </a:ext>
            </a:extLst>
          </p:cNvPr>
          <p:cNvSpPr txBox="1"/>
          <p:nvPr/>
        </p:nvSpPr>
        <p:spPr>
          <a:xfrm>
            <a:off x="1371599" y="1295400"/>
            <a:ext cx="4724401" cy="1631216"/>
          </a:xfrm>
          <a:prstGeom prst="rect">
            <a:avLst/>
          </a:prstGeom>
          <a:noFill/>
        </p:spPr>
        <p:txBody>
          <a:bodyPr wrap="square" rtlCol="0">
            <a:spAutoFit/>
          </a:bodyPr>
          <a:lstStyle/>
          <a:p>
            <a:r>
              <a:rPr lang="en-US" sz="5000" b="1" spc="-225" dirty="0">
                <a:solidFill>
                  <a:schemeClr val="bg1"/>
                </a:solidFill>
                <a:latin typeface="Lato Light" panose="020F0302020204030203" pitchFamily="34" charset="77"/>
              </a:rPr>
              <a:t>What is Annual Enrollment?</a:t>
            </a:r>
          </a:p>
        </p:txBody>
      </p:sp>
      <p:pic>
        <p:nvPicPr>
          <p:cNvPr id="10" name="Picture 9" descr="Wittenberg University logo.jpg">
            <a:extLst>
              <a:ext uri="{FF2B5EF4-FFF2-40B4-BE49-F238E27FC236}">
                <a16:creationId xmlns:a16="http://schemas.microsoft.com/office/drawing/2014/main" id="{A5FB12AB-CAC3-4B28-9229-7AB43435CA9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271569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1281F1BF-3EB6-43AF-A577-25D53A2FAD1F}"/>
              </a:ext>
            </a:extLst>
          </p:cNvPr>
          <p:cNvSpPr/>
          <p:nvPr/>
        </p:nvSpPr>
        <p:spPr>
          <a:xfrm>
            <a:off x="7769388" y="2895600"/>
            <a:ext cx="2822412" cy="2552664"/>
          </a:xfrm>
          <a:prstGeom prst="ellipse">
            <a:avLst/>
          </a:prstGeom>
          <a:solidFill>
            <a:srgbClr val="97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Lato" panose="020F0502020204030203" pitchFamily="34" charset="77"/>
              </a:rPr>
              <a:t>You must make changes to your benefit elections within 30 days of the qualified life event.</a:t>
            </a:r>
          </a:p>
        </p:txBody>
      </p:sp>
      <p:sp>
        <p:nvSpPr>
          <p:cNvPr id="8" name="TextBox 7">
            <a:extLst>
              <a:ext uri="{FF2B5EF4-FFF2-40B4-BE49-F238E27FC236}">
                <a16:creationId xmlns:a16="http://schemas.microsoft.com/office/drawing/2014/main" id="{8E1EE4DF-9D63-9E47-A5D6-4E3B87459685}"/>
              </a:ext>
            </a:extLst>
          </p:cNvPr>
          <p:cNvSpPr txBox="1"/>
          <p:nvPr/>
        </p:nvSpPr>
        <p:spPr>
          <a:xfrm>
            <a:off x="1102191" y="1828800"/>
            <a:ext cx="6060609" cy="3995389"/>
          </a:xfrm>
          <a:prstGeom prst="rect">
            <a:avLst/>
          </a:prstGeom>
          <a:noFill/>
        </p:spPr>
        <p:txBody>
          <a:bodyPr wrap="square" rtlCol="0">
            <a:spAutoFit/>
          </a:bodyPr>
          <a:lstStyle/>
          <a:p>
            <a:r>
              <a:rPr lang="en-US" sz="2000" dirty="0">
                <a:latin typeface="Lato" panose="020F0502020204030203" pitchFamily="34" charset="77"/>
              </a:rPr>
              <a:t>Annual Enrollment is the only time of the year that you can make changes to your health &amp; welfare benefits; unless you have a qualified life event</a:t>
            </a:r>
            <a:r>
              <a:rPr lang="en-US" sz="1600" dirty="0">
                <a:latin typeface="Lato" panose="020F0502020204030203" pitchFamily="34" charset="77"/>
              </a:rPr>
              <a:t>.</a:t>
            </a:r>
          </a:p>
          <a:p>
            <a:endParaRPr lang="en-US" sz="1600" dirty="0">
              <a:solidFill>
                <a:schemeClr val="tx2"/>
              </a:solidFill>
              <a:latin typeface="Lato" panose="020F0502020204030203" pitchFamily="34" charset="77"/>
            </a:endParaRPr>
          </a:p>
          <a:p>
            <a:endParaRPr lang="en-US" sz="1600" dirty="0">
              <a:solidFill>
                <a:schemeClr val="tx2"/>
              </a:solidFill>
              <a:latin typeface="Lato" panose="020F0502020204030203" pitchFamily="34" charset="77"/>
            </a:endParaRPr>
          </a:p>
          <a:p>
            <a:r>
              <a:rPr lang="en-US" sz="2000" b="1" u="sng" dirty="0">
                <a:solidFill>
                  <a:srgbClr val="970000"/>
                </a:solidFill>
                <a:latin typeface="Lato" panose="020F0502020204030203" pitchFamily="34" charset="77"/>
              </a:rPr>
              <a:t>Qualified Life Events</a:t>
            </a:r>
            <a:r>
              <a:rPr lang="en-US" sz="2000" b="1" dirty="0">
                <a:solidFill>
                  <a:srgbClr val="970000"/>
                </a:solidFill>
                <a:latin typeface="Lato" panose="020F0502020204030203" pitchFamily="34" charset="77"/>
              </a:rPr>
              <a:t> </a:t>
            </a:r>
          </a:p>
          <a:p>
            <a:endParaRPr lang="en-US" sz="2000" dirty="0">
              <a:solidFill>
                <a:schemeClr val="tx2"/>
              </a:solidFill>
              <a:latin typeface="Lato" panose="020F0502020204030203" pitchFamily="34" charset="77"/>
            </a:endParaRPr>
          </a:p>
          <a:p>
            <a:pPr>
              <a:spcAft>
                <a:spcPts val="600"/>
              </a:spcAft>
            </a:pPr>
            <a:r>
              <a:rPr lang="en-US" sz="2000" dirty="0">
                <a:latin typeface="Lato" panose="020F0502020204030203" pitchFamily="34" charset="77"/>
              </a:rPr>
              <a:t>Examples are:</a:t>
            </a:r>
          </a:p>
          <a:p>
            <a:pPr marL="214313" lvl="1" indent="-214313">
              <a:buFont typeface="Arial" panose="020B0604020202020204" pitchFamily="34" charset="0"/>
              <a:buChar char="•"/>
            </a:pPr>
            <a:r>
              <a:rPr lang="en-US" sz="2000" dirty="0">
                <a:latin typeface="Lato" panose="020F0502020204030203" pitchFamily="34" charset="77"/>
              </a:rPr>
              <a:t>Birth or adoption of a child</a:t>
            </a:r>
          </a:p>
          <a:p>
            <a:pPr marL="214313" lvl="1" indent="-214313">
              <a:buFont typeface="Arial" panose="020B0604020202020204" pitchFamily="34" charset="0"/>
              <a:buChar char="•"/>
            </a:pPr>
            <a:r>
              <a:rPr lang="en-US" sz="2000" dirty="0">
                <a:latin typeface="Lato" panose="020F0502020204030203" pitchFamily="34" charset="77"/>
              </a:rPr>
              <a:t>Marriage</a:t>
            </a:r>
          </a:p>
          <a:p>
            <a:pPr marL="214313" lvl="1" indent="-214313">
              <a:buFont typeface="Arial" panose="020B0604020202020204" pitchFamily="34" charset="0"/>
              <a:buChar char="•"/>
            </a:pPr>
            <a:r>
              <a:rPr lang="en-US" sz="2000" dirty="0">
                <a:latin typeface="Lato" panose="020F0502020204030203" pitchFamily="34" charset="77"/>
              </a:rPr>
              <a:t>Divorce or legal separation</a:t>
            </a:r>
          </a:p>
          <a:p>
            <a:pPr>
              <a:lnSpc>
                <a:spcPct val="150000"/>
              </a:lnSpc>
            </a:pPr>
            <a:r>
              <a:rPr lang="en-US" sz="1400" dirty="0">
                <a:solidFill>
                  <a:schemeClr val="tx2"/>
                </a:solidFill>
                <a:latin typeface="Lato" panose="020F0502020204030203" pitchFamily="34" charset="77"/>
              </a:rPr>
              <a:t> </a:t>
            </a:r>
          </a:p>
          <a:p>
            <a:pPr>
              <a:lnSpc>
                <a:spcPct val="150000"/>
              </a:lnSpc>
            </a:pPr>
            <a:endParaRPr lang="en-US" sz="1200" dirty="0">
              <a:solidFill>
                <a:schemeClr val="tx2"/>
              </a:solidFill>
              <a:latin typeface="Lato" panose="020F0502020204030203" pitchFamily="34" charset="77"/>
            </a:endParaRPr>
          </a:p>
        </p:txBody>
      </p:sp>
      <p:sp>
        <p:nvSpPr>
          <p:cNvPr id="16" name="TextBox 15">
            <a:extLst>
              <a:ext uri="{FF2B5EF4-FFF2-40B4-BE49-F238E27FC236}">
                <a16:creationId xmlns:a16="http://schemas.microsoft.com/office/drawing/2014/main" id="{DAC9DB49-4BA8-7D4D-BFE8-00C2293FAFD0}"/>
              </a:ext>
            </a:extLst>
          </p:cNvPr>
          <p:cNvSpPr txBox="1"/>
          <p:nvPr/>
        </p:nvSpPr>
        <p:spPr>
          <a:xfrm>
            <a:off x="533400" y="609600"/>
            <a:ext cx="8915400" cy="574132"/>
          </a:xfrm>
          <a:prstGeom prst="rect">
            <a:avLst/>
          </a:prstGeom>
          <a:noFill/>
        </p:spPr>
        <p:txBody>
          <a:bodyPr wrap="square" rtlCol="0">
            <a:spAutoFit/>
          </a:bodyPr>
          <a:lstStyle/>
          <a:p>
            <a:pPr>
              <a:lnSpc>
                <a:spcPts val="3510"/>
              </a:lnSpc>
            </a:pPr>
            <a:r>
              <a:rPr lang="en-US" sz="5000" spc="-113" dirty="0">
                <a:solidFill>
                  <a:srgbClr val="970000"/>
                </a:solidFill>
                <a:latin typeface="Lato" panose="020F0502020204030203" pitchFamily="34" charset="0"/>
                <a:ea typeface="Lato" panose="020F0502020204030203" pitchFamily="34" charset="0"/>
                <a:cs typeface="Lato" panose="020F0502020204030203" pitchFamily="34" charset="0"/>
              </a:rPr>
              <a:t>What is Annual Enrollment? </a:t>
            </a:r>
          </a:p>
        </p:txBody>
      </p:sp>
      <p:pic>
        <p:nvPicPr>
          <p:cNvPr id="11" name="Picture 10" descr="Icon&#10;&#10;Description automatically generated">
            <a:extLst>
              <a:ext uri="{FF2B5EF4-FFF2-40B4-BE49-F238E27FC236}">
                <a16:creationId xmlns:a16="http://schemas.microsoft.com/office/drawing/2014/main" id="{07D7CA5C-5916-4EC4-BEDB-A9F847A256EC}"/>
              </a:ext>
            </a:extLst>
          </p:cNvPr>
          <p:cNvPicPr>
            <a:picLocks noChangeAspect="1"/>
          </p:cNvPicPr>
          <p:nvPr/>
        </p:nvPicPr>
        <p:blipFill>
          <a:blip r:embed="rId3">
            <a:biLevel thresh="75000"/>
          </a:blip>
          <a:stretch>
            <a:fillRect/>
          </a:stretch>
        </p:blipFill>
        <p:spPr>
          <a:xfrm>
            <a:off x="8686800" y="1304897"/>
            <a:ext cx="1347638" cy="1347638"/>
          </a:xfrm>
          <a:prstGeom prst="rect">
            <a:avLst/>
          </a:prstGeom>
        </p:spPr>
      </p:pic>
      <p:sp>
        <p:nvSpPr>
          <p:cNvPr id="9" name="Rectangle 8">
            <a:extLst>
              <a:ext uri="{FF2B5EF4-FFF2-40B4-BE49-F238E27FC236}">
                <a16:creationId xmlns:a16="http://schemas.microsoft.com/office/drawing/2014/main" id="{A8FD6E4F-05D0-4CA5-B047-F7859F6FC891}"/>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Wittenberg University logo.jpg">
            <a:extLst>
              <a:ext uri="{FF2B5EF4-FFF2-40B4-BE49-F238E27FC236}">
                <a16:creationId xmlns:a16="http://schemas.microsoft.com/office/drawing/2014/main" id="{EDE91477-6865-4DC3-81A1-17C96936CCB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374010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1EE4DF-9D63-9E47-A5D6-4E3B87459685}"/>
              </a:ext>
            </a:extLst>
          </p:cNvPr>
          <p:cNvSpPr txBox="1"/>
          <p:nvPr/>
        </p:nvSpPr>
        <p:spPr>
          <a:xfrm>
            <a:off x="2111833" y="2525438"/>
            <a:ext cx="4974759" cy="609847"/>
          </a:xfrm>
          <a:prstGeom prst="rect">
            <a:avLst/>
          </a:prstGeom>
          <a:noFill/>
        </p:spPr>
        <p:txBody>
          <a:bodyPr wrap="square" rtlCol="0">
            <a:spAutoFit/>
          </a:bodyPr>
          <a:lstStyle/>
          <a:p>
            <a:pPr>
              <a:lnSpc>
                <a:spcPct val="150000"/>
              </a:lnSpc>
            </a:pPr>
            <a:endParaRPr lang="en-US" sz="1200" dirty="0">
              <a:solidFill>
                <a:schemeClr val="tx2"/>
              </a:solidFill>
              <a:latin typeface="Lato" panose="020F0502020204030203" pitchFamily="34" charset="77"/>
            </a:endParaRPr>
          </a:p>
          <a:p>
            <a:pPr>
              <a:lnSpc>
                <a:spcPct val="150000"/>
              </a:lnSpc>
            </a:pPr>
            <a:endParaRPr lang="en-US" sz="1200" dirty="0">
              <a:solidFill>
                <a:schemeClr val="tx2"/>
              </a:solidFill>
              <a:latin typeface="Lato" panose="020F0502020204030203" pitchFamily="34" charset="77"/>
            </a:endParaRPr>
          </a:p>
        </p:txBody>
      </p:sp>
      <p:sp>
        <p:nvSpPr>
          <p:cNvPr id="16" name="TextBox 15">
            <a:extLst>
              <a:ext uri="{FF2B5EF4-FFF2-40B4-BE49-F238E27FC236}">
                <a16:creationId xmlns:a16="http://schemas.microsoft.com/office/drawing/2014/main" id="{DAC9DB49-4BA8-7D4D-BFE8-00C2293FAFD0}"/>
              </a:ext>
            </a:extLst>
          </p:cNvPr>
          <p:cNvSpPr txBox="1"/>
          <p:nvPr/>
        </p:nvSpPr>
        <p:spPr>
          <a:xfrm>
            <a:off x="685800" y="432730"/>
            <a:ext cx="7077884" cy="560090"/>
          </a:xfrm>
          <a:prstGeom prst="rect">
            <a:avLst/>
          </a:prstGeom>
          <a:noFill/>
        </p:spPr>
        <p:txBody>
          <a:bodyPr wrap="square" rtlCol="0">
            <a:spAutoFit/>
          </a:bodyPr>
          <a:lstStyle/>
          <a:p>
            <a:pPr>
              <a:lnSpc>
                <a:spcPts val="3510"/>
              </a:lnSpc>
            </a:pPr>
            <a:r>
              <a:rPr lang="en-US" sz="5000" spc="-113" dirty="0">
                <a:solidFill>
                  <a:srgbClr val="970000"/>
                </a:solidFill>
                <a:latin typeface="Lato" panose="020F0502020204030203" pitchFamily="34" charset="0"/>
                <a:ea typeface="Lato" panose="020F0502020204030203" pitchFamily="34" charset="0"/>
                <a:cs typeface="Lato" panose="020F0502020204030203" pitchFamily="34" charset="0"/>
              </a:rPr>
              <a:t>What You Need to Know </a:t>
            </a:r>
          </a:p>
        </p:txBody>
      </p:sp>
      <p:graphicFrame>
        <p:nvGraphicFramePr>
          <p:cNvPr id="4" name="Table 3">
            <a:extLst>
              <a:ext uri="{FF2B5EF4-FFF2-40B4-BE49-F238E27FC236}">
                <a16:creationId xmlns:a16="http://schemas.microsoft.com/office/drawing/2014/main" id="{7535E6FF-EEF3-4CE4-97BC-6C98CB82E21F}"/>
              </a:ext>
            </a:extLst>
          </p:cNvPr>
          <p:cNvGraphicFramePr>
            <a:graphicFrameLocks noGrp="1"/>
          </p:cNvGraphicFramePr>
          <p:nvPr>
            <p:extLst>
              <p:ext uri="{D42A27DB-BD31-4B8C-83A1-F6EECF244321}">
                <p14:modId xmlns:p14="http://schemas.microsoft.com/office/powerpoint/2010/main" val="3566464685"/>
              </p:ext>
            </p:extLst>
          </p:nvPr>
        </p:nvGraphicFramePr>
        <p:xfrm>
          <a:off x="685800" y="1295400"/>
          <a:ext cx="10820400" cy="4736046"/>
        </p:xfrm>
        <a:graphic>
          <a:graphicData uri="http://schemas.openxmlformats.org/drawingml/2006/table">
            <a:tbl>
              <a:tblPr firstRow="1" bandRow="1">
                <a:tableStyleId>{073A0DAA-6AF3-43AB-8588-CEC1D06C72B9}</a:tableStyleId>
              </a:tblPr>
              <a:tblGrid>
                <a:gridCol w="4495800">
                  <a:extLst>
                    <a:ext uri="{9D8B030D-6E8A-4147-A177-3AD203B41FA5}">
                      <a16:colId xmlns:a16="http://schemas.microsoft.com/office/drawing/2014/main" val="2682322953"/>
                    </a:ext>
                  </a:extLst>
                </a:gridCol>
                <a:gridCol w="6324600">
                  <a:extLst>
                    <a:ext uri="{9D8B030D-6E8A-4147-A177-3AD203B41FA5}">
                      <a16:colId xmlns:a16="http://schemas.microsoft.com/office/drawing/2014/main" val="4187170433"/>
                    </a:ext>
                  </a:extLst>
                </a:gridCol>
              </a:tblGrid>
              <a:tr h="582034">
                <a:tc>
                  <a:txBody>
                    <a:bodyPr/>
                    <a:lstStyle/>
                    <a:p>
                      <a:pPr algn="ctr"/>
                      <a:r>
                        <a:rPr lang="en-US" sz="2000" dirty="0"/>
                        <a:t>Benefit </a:t>
                      </a:r>
                      <a:endParaRPr lang="en-US" sz="2000" dirty="0">
                        <a:solidFill>
                          <a:schemeClr val="bg1"/>
                        </a:solidFill>
                      </a:endParaRPr>
                    </a:p>
                  </a:txBody>
                  <a:tcPr marL="68580" marR="68580" marT="34290" marB="34290"/>
                </a:tc>
                <a:tc>
                  <a:txBody>
                    <a:bodyPr/>
                    <a:lstStyle/>
                    <a:p>
                      <a:pPr algn="ctr"/>
                      <a:r>
                        <a:rPr lang="en-US" sz="2000" dirty="0"/>
                        <a:t>Details</a:t>
                      </a:r>
                      <a:endParaRPr lang="en-US" sz="2000" dirty="0">
                        <a:solidFill>
                          <a:schemeClr val="bg1"/>
                        </a:solidFill>
                      </a:endParaRPr>
                    </a:p>
                  </a:txBody>
                  <a:tcPr marL="68580" marR="68580" marT="34290" marB="34290"/>
                </a:tc>
                <a:extLst>
                  <a:ext uri="{0D108BD9-81ED-4DB2-BD59-A6C34878D82A}">
                    <a16:rowId xmlns:a16="http://schemas.microsoft.com/office/drawing/2014/main" val="990579536"/>
                  </a:ext>
                </a:extLst>
              </a:tr>
              <a:tr h="1246766">
                <a:tc>
                  <a:txBody>
                    <a:bodyPr/>
                    <a:lstStyle/>
                    <a:p>
                      <a:r>
                        <a:rPr lang="en-US" sz="1600" dirty="0">
                          <a:latin typeface="Lato" panose="020F0502020204030203" pitchFamily="34" charset="0"/>
                        </a:rPr>
                        <a:t>Medical</a:t>
                      </a:r>
                      <a:endParaRPr lang="en-US" sz="1600" dirty="0">
                        <a:latin typeface="Lato" panose="020F0502020204030203" pitchFamily="34" charset="0"/>
                        <a:cs typeface="Arial" panose="020B0604020202020204" pitchFamily="34" charset="0"/>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kern="1200" dirty="0">
                          <a:latin typeface="Lato" panose="020F0502020204030203" pitchFamily="34" charset="0"/>
                        </a:rPr>
                        <a:t>HDHP deductible increasing from $2,800 to $3,000 due to an IRS mandate for plans with an embedded deductible</a:t>
                      </a:r>
                    </a:p>
                  </a:txBody>
                  <a:tcPr marL="68580" marR="68580" marT="34290" marB="34290" anchor="ctr"/>
                </a:tc>
                <a:extLst>
                  <a:ext uri="{0D108BD9-81ED-4DB2-BD59-A6C34878D82A}">
                    <a16:rowId xmlns:a16="http://schemas.microsoft.com/office/drawing/2014/main" val="2445273905"/>
                  </a:ext>
                </a:extLst>
              </a:tr>
              <a:tr h="1131786">
                <a:tc>
                  <a:txBody>
                    <a:bodyPr/>
                    <a:lstStyle/>
                    <a:p>
                      <a:pPr marL="0" algn="l" defTabSz="914400" rtl="0" eaLnBrk="1" latinLnBrk="0" hangingPunct="1"/>
                      <a:r>
                        <a:rPr lang="en-US" sz="1600" kern="1200" dirty="0">
                          <a:latin typeface="Lato" panose="020F0502020204030203" pitchFamily="34" charset="0"/>
                        </a:rPr>
                        <a:t>Dental, Vision, &amp; Supplemental Life insurances</a:t>
                      </a:r>
                      <a:endParaRPr lang="en-US" sz="1600" kern="1200" dirty="0">
                        <a:solidFill>
                          <a:schemeClr val="dk1"/>
                        </a:solidFill>
                        <a:latin typeface="Lato" panose="020F0502020204030203" pitchFamily="34" charset="0"/>
                        <a:ea typeface="+mn-ea"/>
                        <a:cs typeface="Arial" panose="020B0604020202020204" pitchFamily="34" charset="0"/>
                      </a:endParaRPr>
                    </a:p>
                  </a:txBody>
                  <a:tcPr marL="68580" marR="68580" marT="34290" marB="34290" anchor="ctr"/>
                </a:tc>
                <a:tc>
                  <a:txBody>
                    <a:bodyPr/>
                    <a:lstStyle/>
                    <a:p>
                      <a:pPr marL="0" algn="l" defTabSz="914400" rtl="0" eaLnBrk="1" latinLnBrk="0" hangingPunct="1"/>
                      <a:r>
                        <a:rPr lang="en-US" sz="1600" kern="1200" dirty="0">
                          <a:latin typeface="Lato" panose="020F0502020204030203" pitchFamily="34" charset="0"/>
                        </a:rPr>
                        <a:t>No Change</a:t>
                      </a:r>
                      <a:endParaRPr lang="en-US" sz="1600" kern="1200" dirty="0">
                        <a:solidFill>
                          <a:schemeClr val="dk1"/>
                        </a:solidFill>
                        <a:latin typeface="Lato" panose="020F0502020204030203"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3021839531"/>
                  </a:ext>
                </a:extLst>
              </a:tr>
              <a:tr h="1104677">
                <a:tc>
                  <a:txBody>
                    <a:bodyPr/>
                    <a:lstStyle/>
                    <a:p>
                      <a:pPr marL="0" algn="l" defTabSz="914400" rtl="0" eaLnBrk="1" latinLnBrk="0" hangingPunct="1"/>
                      <a:r>
                        <a:rPr lang="en-US" sz="1600" kern="1200" dirty="0">
                          <a:latin typeface="Lato" panose="020F0502020204030203" pitchFamily="34" charset="0"/>
                        </a:rPr>
                        <a:t>Health Savings Account (HSA)</a:t>
                      </a:r>
                    </a:p>
                    <a:p>
                      <a:pPr marL="0" algn="l" defTabSz="914400" rtl="0" eaLnBrk="1" latinLnBrk="0" hangingPunct="1"/>
                      <a:endParaRPr lang="en-US" sz="1600" kern="1200" dirty="0">
                        <a:latin typeface="Lato" panose="020F0502020204030203" pitchFamily="34" charset="0"/>
                      </a:endParaRPr>
                    </a:p>
                    <a:p>
                      <a:pPr marL="0" algn="l" defTabSz="914400" rtl="0" eaLnBrk="1" latinLnBrk="0" hangingPunct="1"/>
                      <a:r>
                        <a:rPr lang="en-US" sz="1600" kern="1200" dirty="0">
                          <a:latin typeface="Lato" panose="020F0502020204030203" pitchFamily="34" charset="0"/>
                        </a:rPr>
                        <a:t>Health Care Flexible Spending Account (FSA)</a:t>
                      </a:r>
                    </a:p>
                    <a:p>
                      <a:pPr marL="0" algn="l" defTabSz="914400" rtl="0" eaLnBrk="1" latinLnBrk="0" hangingPunct="1"/>
                      <a:r>
                        <a:rPr lang="en-US" sz="1600" kern="1200" dirty="0">
                          <a:latin typeface="Lato" panose="020F0502020204030203" pitchFamily="34" charset="0"/>
                        </a:rPr>
                        <a:t>Dependent Care Flexible Spending Account (DCA)</a:t>
                      </a:r>
                    </a:p>
                    <a:p>
                      <a:pPr marL="0" algn="l" defTabSz="914400" rtl="0" eaLnBrk="1" latinLnBrk="0" hangingPunct="1"/>
                      <a:r>
                        <a:rPr lang="en-US" sz="1600" kern="1200" dirty="0">
                          <a:latin typeface="Lato" panose="020F0502020204030203" pitchFamily="34" charset="0"/>
                        </a:rPr>
                        <a:t>Limited Flexible Spending Account (LMT)</a:t>
                      </a:r>
                    </a:p>
                    <a:p>
                      <a:pPr marL="0" algn="l" defTabSz="914400" rtl="0" eaLnBrk="1" latinLnBrk="0" hangingPunct="1"/>
                      <a:endParaRPr lang="en-US" sz="1600" kern="1200" dirty="0">
                        <a:latin typeface="Lato" panose="020F0502020204030203" pitchFamily="34" charset="0"/>
                      </a:endParaRPr>
                    </a:p>
                  </a:txBody>
                  <a:tcPr marL="68580" marR="68580" marT="34290" marB="34290" anchor="ctr"/>
                </a:tc>
                <a:tc>
                  <a:txBody>
                    <a:bodyPr/>
                    <a:lstStyle/>
                    <a:p>
                      <a:pPr marL="0" algn="l" defTabSz="914400" rtl="0" eaLnBrk="1" latinLnBrk="0" hangingPunct="1"/>
                      <a:r>
                        <a:rPr lang="en-US" sz="1600" kern="1200" dirty="0">
                          <a:latin typeface="Lato" panose="020F0502020204030203" pitchFamily="34" charset="0"/>
                        </a:rPr>
                        <a:t>No Changes to coverages, but IRS maximums have been updated for inflation.  </a:t>
                      </a:r>
                      <a:endParaRPr lang="en-US" sz="1600" kern="1200" dirty="0">
                        <a:solidFill>
                          <a:schemeClr val="dk1"/>
                        </a:solidFill>
                        <a:latin typeface="Lato" panose="020F0502020204030203"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681207080"/>
                  </a:ext>
                </a:extLst>
              </a:tr>
            </a:tbl>
          </a:graphicData>
        </a:graphic>
      </p:graphicFrame>
      <p:sp>
        <p:nvSpPr>
          <p:cNvPr id="7" name="Rectangle 6">
            <a:extLst>
              <a:ext uri="{FF2B5EF4-FFF2-40B4-BE49-F238E27FC236}">
                <a16:creationId xmlns:a16="http://schemas.microsoft.com/office/drawing/2014/main" id="{50ED3B08-3E5C-48CB-8DC1-CD0B618C53B1}"/>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Wittenberg University logo.jpg">
            <a:extLst>
              <a:ext uri="{FF2B5EF4-FFF2-40B4-BE49-F238E27FC236}">
                <a16:creationId xmlns:a16="http://schemas.microsoft.com/office/drawing/2014/main" id="{8520EFEE-4CB3-409C-B526-CDDBEB5EF0B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301317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1EE4DF-9D63-9E47-A5D6-4E3B87459685}"/>
              </a:ext>
            </a:extLst>
          </p:cNvPr>
          <p:cNvSpPr txBox="1"/>
          <p:nvPr/>
        </p:nvSpPr>
        <p:spPr>
          <a:xfrm>
            <a:off x="921340" y="1295400"/>
            <a:ext cx="10737260" cy="4624343"/>
          </a:xfrm>
          <a:prstGeom prst="rect">
            <a:avLst/>
          </a:prstGeom>
          <a:noFill/>
        </p:spPr>
        <p:txBody>
          <a:bodyPr wrap="square" rtlCol="0">
            <a:spAutoFit/>
          </a:bodyPr>
          <a:lstStyle/>
          <a:p>
            <a:r>
              <a:rPr lang="en-US" b="1" dirty="0">
                <a:solidFill>
                  <a:srgbClr val="970000"/>
                </a:solidFill>
                <a:latin typeface="Lato" panose="020F0502020204030203" pitchFamily="34" charset="77"/>
              </a:rPr>
              <a:t>When is Annual Enrollment?</a:t>
            </a:r>
          </a:p>
          <a:p>
            <a:pPr lvl="1"/>
            <a:r>
              <a:rPr lang="en-US" dirty="0">
                <a:latin typeface="Lato" panose="020F0502020204030203" pitchFamily="34" charset="77"/>
              </a:rPr>
              <a:t>Begins October 24</a:t>
            </a:r>
            <a:r>
              <a:rPr lang="en-US" baseline="30000" dirty="0">
                <a:latin typeface="Lato" panose="020F0502020204030203" pitchFamily="34" charset="77"/>
              </a:rPr>
              <a:t>th</a:t>
            </a:r>
            <a:r>
              <a:rPr lang="en-US" dirty="0">
                <a:latin typeface="Lato" panose="020F0502020204030203" pitchFamily="34" charset="77"/>
              </a:rPr>
              <a:t> and ends November 4</a:t>
            </a:r>
            <a:r>
              <a:rPr lang="en-US" baseline="30000" dirty="0">
                <a:latin typeface="Lato" panose="020F0502020204030203" pitchFamily="34" charset="77"/>
              </a:rPr>
              <a:t>th</a:t>
            </a:r>
            <a:r>
              <a:rPr lang="en-US" dirty="0">
                <a:latin typeface="Lato" panose="020F0502020204030203" pitchFamily="34" charset="77"/>
              </a:rPr>
              <a:t> </a:t>
            </a:r>
          </a:p>
          <a:p>
            <a:pPr lvl="1"/>
            <a:endParaRPr lang="en-US" dirty="0">
              <a:solidFill>
                <a:schemeClr val="tx2"/>
              </a:solidFill>
              <a:latin typeface="Lato" panose="020F0502020204030203" pitchFamily="34" charset="77"/>
            </a:endParaRPr>
          </a:p>
          <a:p>
            <a:r>
              <a:rPr lang="en-US" b="1" dirty="0">
                <a:solidFill>
                  <a:srgbClr val="970000"/>
                </a:solidFill>
                <a:latin typeface="Lato" panose="020F0502020204030203" pitchFamily="34" charset="77"/>
              </a:rPr>
              <a:t>What if I do nothing?</a:t>
            </a:r>
          </a:p>
          <a:p>
            <a:pPr lvl="1">
              <a:spcAft>
                <a:spcPts val="600"/>
              </a:spcAft>
            </a:pPr>
            <a:r>
              <a:rPr lang="en-US" dirty="0">
                <a:latin typeface="Lato" panose="020F0502020204030203" pitchFamily="34" charset="77"/>
              </a:rPr>
              <a:t>Your current benefit elections that you have for 2022 will continue in 2023, except Flexible Spending Accounts.  </a:t>
            </a:r>
            <a:r>
              <a:rPr lang="en-US" b="1" dirty="0">
                <a:latin typeface="Lato" panose="020F0502020204030203" pitchFamily="34" charset="77"/>
              </a:rPr>
              <a:t>Flexible Spending Accounts </a:t>
            </a:r>
            <a:r>
              <a:rPr lang="en-US" b="1" u="sng" dirty="0">
                <a:latin typeface="Lato" panose="020F0502020204030203" pitchFamily="34" charset="77"/>
              </a:rPr>
              <a:t>must</a:t>
            </a:r>
            <a:r>
              <a:rPr lang="en-US" b="1" dirty="0">
                <a:latin typeface="Lato" panose="020F0502020204030203" pitchFamily="34" charset="77"/>
              </a:rPr>
              <a:t> be re-elected every year.</a:t>
            </a:r>
          </a:p>
          <a:p>
            <a:pPr lvl="1"/>
            <a:endParaRPr lang="en-US" dirty="0">
              <a:solidFill>
                <a:schemeClr val="tx2"/>
              </a:solidFill>
              <a:latin typeface="Lato" panose="020F0502020204030203" pitchFamily="34" charset="77"/>
            </a:endParaRPr>
          </a:p>
          <a:p>
            <a:r>
              <a:rPr lang="en-US" b="1" dirty="0">
                <a:solidFill>
                  <a:srgbClr val="970000"/>
                </a:solidFill>
                <a:latin typeface="Lato" panose="020F0502020204030203" pitchFamily="34" charset="77"/>
              </a:rPr>
              <a:t>Where can I find more information regarding my benefits?</a:t>
            </a:r>
          </a:p>
          <a:p>
            <a:pPr lvl="1"/>
            <a:r>
              <a:rPr lang="en-US" dirty="0">
                <a:latin typeface="Lato" panose="020F0502020204030203" pitchFamily="34" charset="77"/>
              </a:rPr>
              <a:t>Be sure to review the 2023 Benefits Guide and the Annual Enrollment Webpage for forms and documents.</a:t>
            </a:r>
          </a:p>
          <a:p>
            <a:pPr lvl="1"/>
            <a:endParaRPr lang="en-US" dirty="0">
              <a:solidFill>
                <a:schemeClr val="tx2"/>
              </a:solidFill>
              <a:latin typeface="Lato" panose="020F0502020204030203" pitchFamily="34" charset="77"/>
            </a:endParaRPr>
          </a:p>
          <a:p>
            <a:pPr marL="0" lvl="1"/>
            <a:r>
              <a:rPr lang="en-US" b="1" dirty="0">
                <a:solidFill>
                  <a:srgbClr val="970000"/>
                </a:solidFill>
                <a:latin typeface="Lato" panose="020F0502020204030203" pitchFamily="34" charset="77"/>
              </a:rPr>
              <a:t>Benefits Enrollment Process</a:t>
            </a:r>
          </a:p>
          <a:p>
            <a:r>
              <a:rPr lang="en-US" dirty="0">
                <a:latin typeface="Lato" panose="020F0502020204030203" pitchFamily="34" charset="77"/>
              </a:rPr>
              <a:t>Please see the Annual Enrollment Webpage for instructions on enrolling, changing, or terminating in Benefits. </a:t>
            </a:r>
          </a:p>
          <a:p>
            <a:pPr lvl="1"/>
            <a:endParaRPr lang="en-US" sz="1350" dirty="0">
              <a:solidFill>
                <a:schemeClr val="tx2"/>
              </a:solidFill>
              <a:latin typeface="Lato" panose="020F0502020204030203" pitchFamily="34" charset="77"/>
            </a:endParaRPr>
          </a:p>
          <a:p>
            <a:endParaRPr lang="en-US" sz="1200" dirty="0">
              <a:solidFill>
                <a:schemeClr val="tx2"/>
              </a:solidFill>
              <a:latin typeface="Lato" panose="020F0502020204030203" pitchFamily="34" charset="77"/>
            </a:endParaRPr>
          </a:p>
          <a:p>
            <a:endParaRPr lang="en-US" sz="1200" dirty="0">
              <a:solidFill>
                <a:schemeClr val="tx2"/>
              </a:solidFill>
              <a:latin typeface="Lato" panose="020F0502020204030203" pitchFamily="34" charset="77"/>
            </a:endParaRPr>
          </a:p>
        </p:txBody>
      </p:sp>
      <p:sp>
        <p:nvSpPr>
          <p:cNvPr id="16" name="TextBox 15">
            <a:extLst>
              <a:ext uri="{FF2B5EF4-FFF2-40B4-BE49-F238E27FC236}">
                <a16:creationId xmlns:a16="http://schemas.microsoft.com/office/drawing/2014/main" id="{DAC9DB49-4BA8-7D4D-BFE8-00C2293FAFD0}"/>
              </a:ext>
            </a:extLst>
          </p:cNvPr>
          <p:cNvSpPr txBox="1"/>
          <p:nvPr/>
        </p:nvSpPr>
        <p:spPr>
          <a:xfrm>
            <a:off x="685800" y="457200"/>
            <a:ext cx="6357794" cy="541174"/>
          </a:xfrm>
          <a:prstGeom prst="rect">
            <a:avLst/>
          </a:prstGeom>
          <a:noFill/>
        </p:spPr>
        <p:txBody>
          <a:bodyPr wrap="square" rtlCol="0">
            <a:spAutoFit/>
          </a:bodyPr>
          <a:lstStyle/>
          <a:p>
            <a:pPr>
              <a:lnSpc>
                <a:spcPts val="3510"/>
              </a:lnSpc>
            </a:pPr>
            <a:r>
              <a:rPr lang="en-US" sz="3750" spc="-113" dirty="0">
                <a:solidFill>
                  <a:srgbClr val="970000"/>
                </a:solidFill>
                <a:latin typeface="Lato" panose="020F0502020204030203" pitchFamily="34" charset="0"/>
                <a:ea typeface="Lato" panose="020F0502020204030203" pitchFamily="34" charset="0"/>
                <a:cs typeface="Lato" panose="020F0502020204030203" pitchFamily="34" charset="0"/>
              </a:rPr>
              <a:t>What You Need To Know </a:t>
            </a:r>
          </a:p>
        </p:txBody>
      </p:sp>
      <p:sp>
        <p:nvSpPr>
          <p:cNvPr id="6" name="Rectangle 5">
            <a:extLst>
              <a:ext uri="{FF2B5EF4-FFF2-40B4-BE49-F238E27FC236}">
                <a16:creationId xmlns:a16="http://schemas.microsoft.com/office/drawing/2014/main" id="{F71D810A-7743-4F7B-B4B1-915F001AF589}"/>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Wittenberg University logo.jpg">
            <a:extLst>
              <a:ext uri="{FF2B5EF4-FFF2-40B4-BE49-F238E27FC236}">
                <a16:creationId xmlns:a16="http://schemas.microsoft.com/office/drawing/2014/main" id="{B232C5FA-2236-432D-889C-A09EEB01405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387470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13037822"/>
              </p:ext>
            </p:extLst>
          </p:nvPr>
        </p:nvGraphicFramePr>
        <p:xfrm>
          <a:off x="838200" y="1276449"/>
          <a:ext cx="10896600" cy="4966390"/>
        </p:xfrm>
        <a:graphic>
          <a:graphicData uri="http://schemas.openxmlformats.org/drawingml/2006/table">
            <a:tbl>
              <a:tblPr firstRow="1" bandRow="1">
                <a:tableStyleId>{5C22544A-7EE6-4342-B048-85BDC9FD1C3A}</a:tableStyleId>
              </a:tblPr>
              <a:tblGrid>
                <a:gridCol w="3298970">
                  <a:extLst>
                    <a:ext uri="{9D8B030D-6E8A-4147-A177-3AD203B41FA5}">
                      <a16:colId xmlns:a16="http://schemas.microsoft.com/office/drawing/2014/main" val="20000"/>
                    </a:ext>
                  </a:extLst>
                </a:gridCol>
                <a:gridCol w="7597630">
                  <a:extLst>
                    <a:ext uri="{9D8B030D-6E8A-4147-A177-3AD203B41FA5}">
                      <a16:colId xmlns:a16="http://schemas.microsoft.com/office/drawing/2014/main" val="20001"/>
                    </a:ext>
                  </a:extLst>
                </a:gridCol>
              </a:tblGrid>
              <a:tr h="323274">
                <a:tc>
                  <a:txBody>
                    <a:bodyPr/>
                    <a:lstStyle/>
                    <a:p>
                      <a:endParaRPr lang="en-US" dirty="0"/>
                    </a:p>
                  </a:txBody>
                  <a:tcPr>
                    <a:noFill/>
                  </a:tcPr>
                </a:tc>
                <a:tc>
                  <a:txBody>
                    <a:bodyPr/>
                    <a:lstStyle/>
                    <a:p>
                      <a:pPr marL="0" indent="0">
                        <a:buFont typeface="Arial" panose="020B0604020202020204" pitchFamily="34" charset="0"/>
                        <a:buNone/>
                      </a:pPr>
                      <a:endParaRPr lang="en-US" sz="12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r h="1227515">
                <a:tc>
                  <a:txBody>
                    <a:bodyPr/>
                    <a:lstStyle/>
                    <a:p>
                      <a:pPr marL="0" indent="0">
                        <a:buFont typeface="Arial" panose="020B0604020202020204" pitchFamily="34" charset="0"/>
                        <a:buNone/>
                      </a:pPr>
                      <a:r>
                        <a:rPr lang="en-US" sz="1400" b="1" kern="1200" dirty="0">
                          <a:solidFill>
                            <a:schemeClr val="tx1"/>
                          </a:solidFill>
                          <a:latin typeface="Lato" panose="020F0502020204030203" pitchFamily="34" charset="77"/>
                          <a:ea typeface="+mn-ea"/>
                          <a:cs typeface="+mn-cs"/>
                        </a:rPr>
                        <a:t>Copay</a:t>
                      </a:r>
                    </a:p>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kern="1200" dirty="0">
                          <a:solidFill>
                            <a:schemeClr val="tx1"/>
                          </a:solidFill>
                          <a:latin typeface="Lato" panose="020F0502020204030203" pitchFamily="34" charset="77"/>
                          <a:ea typeface="+mn-ea"/>
                          <a:cs typeface="+mn-cs"/>
                        </a:rPr>
                        <a:t>Deductible</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Lato" panose="020F0502020204030203" pitchFamily="34" charset="77"/>
                          <a:ea typeface="+mn-ea"/>
                          <a:cs typeface="+mn-cs"/>
                        </a:rPr>
                        <a:t>Flat dollar amount member is responsible for at the time of filling a prescription AFTER the  deductible has been met.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Lato" panose="020F0502020204030203" pitchFamily="34" charset="77"/>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Lato" panose="020F0502020204030203" pitchFamily="34" charset="77"/>
                          <a:ea typeface="+mn-ea"/>
                          <a:cs typeface="+mn-cs"/>
                        </a:rPr>
                        <a:t>Amount member is responsible for before the plan pays for any covered services other than Routine Preventive Care as defined by the IRS.</a:t>
                      </a:r>
                    </a:p>
                  </a:txBody>
                  <a:tcPr>
                    <a:noFill/>
                  </a:tcPr>
                </a:tc>
                <a:extLst>
                  <a:ext uri="{0D108BD9-81ED-4DB2-BD59-A6C34878D82A}">
                    <a16:rowId xmlns:a16="http://schemas.microsoft.com/office/drawing/2014/main" val="10001"/>
                  </a:ext>
                </a:extLst>
              </a:tr>
              <a:tr h="1212276">
                <a:tc>
                  <a:txBody>
                    <a:bodyPr/>
                    <a:lstStyle/>
                    <a:p>
                      <a:pPr marL="0" indent="0">
                        <a:buFont typeface="Arial" panose="020B0604020202020204" pitchFamily="34" charset="0"/>
                        <a:buNone/>
                      </a:pPr>
                      <a:r>
                        <a:rPr lang="en-US" sz="1400" b="1" kern="1200" dirty="0">
                          <a:solidFill>
                            <a:schemeClr val="tx1"/>
                          </a:solidFill>
                          <a:latin typeface="Lato" panose="020F0502020204030203" pitchFamily="34" charset="77"/>
                          <a:ea typeface="+mn-ea"/>
                          <a:cs typeface="+mn-cs"/>
                        </a:rPr>
                        <a:t>Routine Preventive Care</a:t>
                      </a:r>
                    </a:p>
                    <a:p>
                      <a:pPr marL="285750" indent="-285750">
                        <a:buFont typeface="Arial" panose="020B0604020202020204" pitchFamily="34" charset="0"/>
                        <a:buChar char="•"/>
                      </a:pPr>
                      <a:endParaRPr lang="en-US" sz="14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kern="1200" dirty="0">
                          <a:solidFill>
                            <a:schemeClr val="tx1"/>
                          </a:solidFill>
                          <a:latin typeface="Lato" panose="020F0502020204030203" pitchFamily="34" charset="77"/>
                          <a:ea typeface="+mn-ea"/>
                          <a:cs typeface="+mn-cs"/>
                        </a:rPr>
                        <a:t>Coinsurance</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Lato" panose="020F0502020204030203" pitchFamily="34" charset="77"/>
                          <a:ea typeface="+mn-ea"/>
                          <a:cs typeface="+mn-cs"/>
                        </a:rPr>
                        <a:t>Services defined by the IRS that are covered 100% by insurance with no out-of-pocket expense by the covered employee or dependent.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Lato" panose="020F0502020204030203" pitchFamily="34" charset="77"/>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Lato" panose="020F0502020204030203" pitchFamily="34" charset="77"/>
                          <a:ea typeface="+mn-ea"/>
                          <a:cs typeface="+mn-cs"/>
                        </a:rPr>
                        <a:t>Percentage of payment shared between the member and the plan for certain services after the deductible has been met.</a:t>
                      </a:r>
                    </a:p>
                  </a:txBody>
                  <a:tcPr>
                    <a:noFill/>
                  </a:tcPr>
                </a:tc>
                <a:extLst>
                  <a:ext uri="{0D108BD9-81ED-4DB2-BD59-A6C34878D82A}">
                    <a16:rowId xmlns:a16="http://schemas.microsoft.com/office/drawing/2014/main" val="10002"/>
                  </a:ext>
                </a:extLst>
              </a:tr>
              <a:tr h="1400852">
                <a:tc>
                  <a:txBody>
                    <a:bodyPr/>
                    <a:lstStyle/>
                    <a:p>
                      <a:pPr marL="0" indent="0">
                        <a:buFont typeface="Arial" panose="020B0604020202020204" pitchFamily="34" charset="0"/>
                        <a:buNone/>
                      </a:pPr>
                      <a:r>
                        <a:rPr lang="en-US" sz="1400" b="1" kern="1200" dirty="0">
                          <a:solidFill>
                            <a:schemeClr val="tx1"/>
                          </a:solidFill>
                          <a:latin typeface="Lato" panose="020F0502020204030203" pitchFamily="34" charset="77"/>
                          <a:ea typeface="+mn-ea"/>
                          <a:cs typeface="+mn-cs"/>
                        </a:rPr>
                        <a:t>Embedded</a:t>
                      </a:r>
                      <a:r>
                        <a:rPr lang="en-US" sz="1400" b="1" dirty="0">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1400" b="1"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400" kern="1200" dirty="0">
                        <a:solidFill>
                          <a:schemeClr val="tx1"/>
                        </a:solidFill>
                        <a:latin typeface="Lato" panose="020F0502020204030203" pitchFamily="34" charset="77"/>
                        <a:ea typeface="+mn-ea"/>
                        <a:cs typeface="+mn-cs"/>
                      </a:endParaRPr>
                    </a:p>
                    <a:p>
                      <a:pPr marL="0" indent="0">
                        <a:buFont typeface="Arial" panose="020B0604020202020204" pitchFamily="34" charset="0"/>
                        <a:buNone/>
                      </a:pPr>
                      <a:r>
                        <a:rPr lang="en-US" sz="1400" b="1" kern="1200" dirty="0">
                          <a:solidFill>
                            <a:schemeClr val="tx1"/>
                          </a:solidFill>
                          <a:latin typeface="Lato" panose="020F0502020204030203" pitchFamily="34" charset="77"/>
                          <a:ea typeface="+mn-ea"/>
                          <a:cs typeface="+mn-cs"/>
                        </a:rPr>
                        <a:t>Out-of-Pocket Maximum (OOP)</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Lato" panose="020F0502020204030203" pitchFamily="34" charset="77"/>
                          <a:ea typeface="+mn-ea"/>
                          <a:cs typeface="+mn-cs"/>
                        </a:rPr>
                        <a:t>Each covered family member only needs to satisfy their individual deductible, not the entire family deductible, prior to receiving additional plan benefits.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Lato" panose="020F0502020204030203" pitchFamily="34" charset="77"/>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Lato" panose="020F0502020204030203" pitchFamily="34" charset="77"/>
                          <a:ea typeface="+mn-ea"/>
                          <a:cs typeface="+mn-cs"/>
                        </a:rPr>
                        <a:t>Total member responsibility for deductible and copays per plan year.  Once the maximum is reached, the plan will pay 100% for all covered services for the rest of the plan year.</a:t>
                      </a:r>
                    </a:p>
                  </a:txBody>
                  <a:tcPr>
                    <a:noFill/>
                  </a:tcPr>
                </a:tc>
                <a:extLst>
                  <a:ext uri="{0D108BD9-81ED-4DB2-BD59-A6C34878D82A}">
                    <a16:rowId xmlns:a16="http://schemas.microsoft.com/office/drawing/2014/main" val="10003"/>
                  </a:ext>
                </a:extLst>
              </a:tr>
              <a:tr h="242455">
                <a:tc>
                  <a:txBody>
                    <a:bodyPr/>
                    <a:lstStyle/>
                    <a:p>
                      <a:pPr marL="285750" indent="-285750">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4"/>
                  </a:ext>
                </a:extLst>
              </a:tr>
              <a:tr h="485667">
                <a:tc>
                  <a:txBody>
                    <a:bodyPr/>
                    <a:lstStyle/>
                    <a:p>
                      <a:pPr marL="0" indent="0">
                        <a:buFont typeface="Arial" panose="020B0604020202020204" pitchFamily="34" charset="0"/>
                        <a:buNone/>
                      </a:pPr>
                      <a:endParaRPr lang="en-US" sz="1200" dirty="0">
                        <a:solidFill>
                          <a:schemeClr val="tx1"/>
                        </a:solidFill>
                        <a:latin typeface="Arial" panose="020B0604020202020204" pitchFamily="34" charset="0"/>
                        <a:cs typeface="Arial" panose="020B060402020202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5C746122-5900-4944-833D-A342466F180B}"/>
              </a:ext>
            </a:extLst>
          </p:cNvPr>
          <p:cNvSpPr txBox="1"/>
          <p:nvPr/>
        </p:nvSpPr>
        <p:spPr>
          <a:xfrm>
            <a:off x="685800" y="457200"/>
            <a:ext cx="6357794" cy="565539"/>
          </a:xfrm>
          <a:prstGeom prst="rect">
            <a:avLst/>
          </a:prstGeom>
          <a:noFill/>
        </p:spPr>
        <p:txBody>
          <a:bodyPr wrap="square" rtlCol="0">
            <a:spAutoFit/>
          </a:bodyPr>
          <a:lstStyle/>
          <a:p>
            <a:pPr>
              <a:lnSpc>
                <a:spcPts val="3510"/>
              </a:lnSpc>
            </a:pPr>
            <a:r>
              <a:rPr lang="en-US" sz="5000" spc="-113" dirty="0">
                <a:solidFill>
                  <a:srgbClr val="970000"/>
                </a:solidFill>
                <a:latin typeface="Lato" panose="020F0502020204030203" pitchFamily="34" charset="0"/>
                <a:ea typeface="Lato" panose="020F0502020204030203" pitchFamily="34" charset="0"/>
                <a:cs typeface="Lato" panose="020F0502020204030203" pitchFamily="34" charset="0"/>
              </a:rPr>
              <a:t>Healthcare Terms</a:t>
            </a:r>
          </a:p>
        </p:txBody>
      </p:sp>
      <p:sp>
        <p:nvSpPr>
          <p:cNvPr id="7" name="Rectangle 6">
            <a:extLst>
              <a:ext uri="{FF2B5EF4-FFF2-40B4-BE49-F238E27FC236}">
                <a16:creationId xmlns:a16="http://schemas.microsoft.com/office/drawing/2014/main" id="{7F992C8B-B718-48CC-857B-B778DD45B04F}"/>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Wittenberg University logo.jpg">
            <a:extLst>
              <a:ext uri="{FF2B5EF4-FFF2-40B4-BE49-F238E27FC236}">
                <a16:creationId xmlns:a16="http://schemas.microsoft.com/office/drawing/2014/main" id="{388D673A-60D3-4067-BD07-ABD9198CE2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pic>
        <p:nvPicPr>
          <p:cNvPr id="10" name="Picture 9" descr="Icon&#10;&#10;Description automatically generated">
            <a:extLst>
              <a:ext uri="{FF2B5EF4-FFF2-40B4-BE49-F238E27FC236}">
                <a16:creationId xmlns:a16="http://schemas.microsoft.com/office/drawing/2014/main" id="{D597AFE8-659F-4A33-883B-E09152052F97}"/>
              </a:ext>
            </a:extLst>
          </p:cNvPr>
          <p:cNvPicPr>
            <a:picLocks noChangeAspect="1"/>
          </p:cNvPicPr>
          <p:nvPr/>
        </p:nvPicPr>
        <p:blipFill>
          <a:blip r:embed="rId4">
            <a:biLevel thresh="75000"/>
          </a:blip>
          <a:stretch>
            <a:fillRect/>
          </a:stretch>
        </p:blipFill>
        <p:spPr>
          <a:xfrm>
            <a:off x="990600" y="5390614"/>
            <a:ext cx="1130300" cy="1130300"/>
          </a:xfrm>
          <a:prstGeom prst="rect">
            <a:avLst/>
          </a:prstGeom>
        </p:spPr>
      </p:pic>
    </p:spTree>
    <p:extLst>
      <p:ext uri="{BB962C8B-B14F-4D97-AF65-F5344CB8AC3E}">
        <p14:creationId xmlns:p14="http://schemas.microsoft.com/office/powerpoint/2010/main" val="315337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3094453"/>
              </p:ext>
            </p:extLst>
          </p:nvPr>
        </p:nvGraphicFramePr>
        <p:xfrm>
          <a:off x="838200" y="1295400"/>
          <a:ext cx="10896600" cy="5090160"/>
        </p:xfrm>
        <a:graphic>
          <a:graphicData uri="http://schemas.openxmlformats.org/drawingml/2006/table">
            <a:tbl>
              <a:tblPr firstRow="1" bandRow="1">
                <a:tableStyleId>{5C22544A-7EE6-4342-B048-85BDC9FD1C3A}</a:tableStyleId>
              </a:tblPr>
              <a:tblGrid>
                <a:gridCol w="3457574">
                  <a:extLst>
                    <a:ext uri="{9D8B030D-6E8A-4147-A177-3AD203B41FA5}">
                      <a16:colId xmlns:a16="http://schemas.microsoft.com/office/drawing/2014/main" val="20000"/>
                    </a:ext>
                  </a:extLst>
                </a:gridCol>
                <a:gridCol w="7439026">
                  <a:extLst>
                    <a:ext uri="{9D8B030D-6E8A-4147-A177-3AD203B41FA5}">
                      <a16:colId xmlns:a16="http://schemas.microsoft.com/office/drawing/2014/main" val="20001"/>
                    </a:ext>
                  </a:extLst>
                </a:gridCol>
              </a:tblGrid>
              <a:tr h="534168">
                <a:tc>
                  <a:txBody>
                    <a:bodyPr/>
                    <a:lstStyle/>
                    <a:p>
                      <a:pPr marL="0" indent="0">
                        <a:buFont typeface="Arial" panose="020B0604020202020204" pitchFamily="34" charset="0"/>
                        <a:buNone/>
                      </a:pPr>
                      <a:r>
                        <a:rPr lang="en-US" sz="1400" kern="1200" dirty="0">
                          <a:solidFill>
                            <a:schemeClr val="tx1"/>
                          </a:solidFill>
                          <a:latin typeface="Lato" panose="020F0502020204030203" pitchFamily="34" charset="77"/>
                          <a:ea typeface="+mn-ea"/>
                          <a:cs typeface="+mn-cs"/>
                        </a:rPr>
                        <a:t>High Deductible Health Plan (HDHP)</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Lato" panose="020F0502020204030203" pitchFamily="34" charset="77"/>
                          <a:ea typeface="+mn-ea"/>
                          <a:cs typeface="+mn-cs"/>
                        </a:rPr>
                        <a:t>Qualified plan as defined by the IRS that allows for a Health Savings Account to offset out-of-pocket medical expenses.  No first dollar benefits; all services are subject to the deductible before the plan will pay.  Exception is Routine Preventive Care as defined by the IRS.</a:t>
                      </a:r>
                    </a:p>
                  </a:txBody>
                  <a:tcPr>
                    <a:noFill/>
                  </a:tcPr>
                </a:tc>
                <a:extLst>
                  <a:ext uri="{0D108BD9-81ED-4DB2-BD59-A6C34878D82A}">
                    <a16:rowId xmlns:a16="http://schemas.microsoft.com/office/drawing/2014/main" val="10004"/>
                  </a:ext>
                </a:extLst>
              </a:tr>
              <a:tr h="3026953">
                <a:tc>
                  <a:txBody>
                    <a:bodyPr/>
                    <a:lstStyle/>
                    <a:p>
                      <a:pPr marL="0" indent="0">
                        <a:buFont typeface="Arial" panose="020B0604020202020204" pitchFamily="34" charset="0"/>
                        <a:buNone/>
                      </a:pPr>
                      <a:r>
                        <a:rPr lang="en-US" sz="1400" b="1" kern="1200" dirty="0">
                          <a:solidFill>
                            <a:schemeClr val="tx1"/>
                          </a:solidFill>
                          <a:latin typeface="Lato" panose="020F0502020204030203" pitchFamily="34" charset="77"/>
                          <a:ea typeface="+mn-ea"/>
                          <a:cs typeface="+mn-cs"/>
                        </a:rPr>
                        <a:t>Health Savings Account (HSA)</a:t>
                      </a:r>
                    </a:p>
                    <a:p>
                      <a:pPr marL="285750" indent="-285750">
                        <a:buFont typeface="Arial" panose="020B0604020202020204" pitchFamily="34" charset="0"/>
                        <a:buChar char="•"/>
                      </a:pPr>
                      <a:endParaRPr lang="en-US" sz="1400" kern="1200" dirty="0">
                        <a:solidFill>
                          <a:schemeClr val="tx1"/>
                        </a:solidFill>
                        <a:latin typeface="Lato" panose="020F0502020204030203" pitchFamily="34" charset="77"/>
                        <a:ea typeface="+mn-ea"/>
                        <a:cs typeface="+mn-cs"/>
                      </a:endParaRPr>
                    </a:p>
                    <a:p>
                      <a:pPr marL="0" indent="0">
                        <a:buFont typeface="Arial" panose="020B0604020202020204" pitchFamily="34" charset="0"/>
                        <a:buNone/>
                      </a:pPr>
                      <a:endParaRPr lang="en-US" sz="1400" kern="1200" dirty="0">
                        <a:solidFill>
                          <a:schemeClr val="tx1"/>
                        </a:solidFill>
                        <a:latin typeface="Lato" panose="020F0502020204030203" pitchFamily="34" charset="77"/>
                        <a:ea typeface="+mn-ea"/>
                        <a:cs typeface="+mn-cs"/>
                      </a:endParaRPr>
                    </a:p>
                    <a:p>
                      <a:pPr marL="0" indent="0">
                        <a:buFont typeface="Arial" panose="020B0604020202020204" pitchFamily="34" charset="0"/>
                        <a:buNone/>
                      </a:pPr>
                      <a:endParaRPr lang="en-US" sz="1400" kern="1200" dirty="0">
                        <a:solidFill>
                          <a:schemeClr val="tx1"/>
                        </a:solidFill>
                        <a:latin typeface="Lato" panose="020F0502020204030203" pitchFamily="34" charset="77"/>
                        <a:ea typeface="+mn-ea"/>
                        <a:cs typeface="+mn-cs"/>
                      </a:endParaRPr>
                    </a:p>
                    <a:p>
                      <a:pPr marL="0" indent="0">
                        <a:buFont typeface="Arial" panose="020B0604020202020204" pitchFamily="34" charset="0"/>
                        <a:buNone/>
                      </a:pPr>
                      <a:r>
                        <a:rPr lang="en-US" sz="1400" b="1" kern="1200" dirty="0">
                          <a:solidFill>
                            <a:schemeClr val="tx1"/>
                          </a:solidFill>
                          <a:latin typeface="Lato" panose="020F0502020204030203" pitchFamily="34" charset="77"/>
                          <a:ea typeface="+mn-ea"/>
                          <a:cs typeface="+mn-cs"/>
                        </a:rPr>
                        <a:t>Healthcare Flexible Spending Account (FSA)</a:t>
                      </a:r>
                    </a:p>
                    <a:p>
                      <a:pPr marL="285750" indent="-285750">
                        <a:buFont typeface="Arial" panose="020B0604020202020204" pitchFamily="34" charset="0"/>
                        <a:buChar char="•"/>
                      </a:pPr>
                      <a:endParaRPr lang="en-US" sz="1400" kern="1200" dirty="0">
                        <a:solidFill>
                          <a:schemeClr val="tx1"/>
                        </a:solidFill>
                        <a:latin typeface="Lato" panose="020F0502020204030203" pitchFamily="34" charset="77"/>
                        <a:ea typeface="+mn-ea"/>
                        <a:cs typeface="+mn-cs"/>
                      </a:endParaRPr>
                    </a:p>
                    <a:p>
                      <a:pPr marL="285750" indent="-285750">
                        <a:buFont typeface="Arial" panose="020B0604020202020204" pitchFamily="34" charset="0"/>
                        <a:buChar char="•"/>
                      </a:pPr>
                      <a:endParaRPr lang="en-US" sz="1400" kern="1200" dirty="0">
                        <a:solidFill>
                          <a:schemeClr val="tx1"/>
                        </a:solidFill>
                        <a:latin typeface="Lato" panose="020F0502020204030203" pitchFamily="34" charset="77"/>
                        <a:ea typeface="+mn-ea"/>
                        <a:cs typeface="+mn-cs"/>
                      </a:endParaRPr>
                    </a:p>
                    <a:p>
                      <a:pPr marL="285750" indent="-285750">
                        <a:buFont typeface="Arial" panose="020B0604020202020204" pitchFamily="34" charset="0"/>
                        <a:buChar char="•"/>
                      </a:pPr>
                      <a:endParaRPr lang="en-US" sz="1400" kern="1200" dirty="0">
                        <a:solidFill>
                          <a:schemeClr val="tx1"/>
                        </a:solidFill>
                        <a:latin typeface="Lato" panose="020F0502020204030203" pitchFamily="34" charset="77"/>
                        <a:ea typeface="+mn-ea"/>
                        <a:cs typeface="+mn-cs"/>
                      </a:endParaRPr>
                    </a:p>
                    <a:p>
                      <a:pPr marL="285750" indent="-285750">
                        <a:buFont typeface="Arial" panose="020B0604020202020204" pitchFamily="34" charset="0"/>
                        <a:buChar char="•"/>
                      </a:pPr>
                      <a:endParaRPr lang="en-US" sz="1400" kern="1200" dirty="0">
                        <a:solidFill>
                          <a:schemeClr val="tx1"/>
                        </a:solidFill>
                        <a:latin typeface="Lato" panose="020F0502020204030203" pitchFamily="34" charset="77"/>
                        <a:ea typeface="+mn-ea"/>
                        <a:cs typeface="+mn-cs"/>
                      </a:endParaRPr>
                    </a:p>
                    <a:p>
                      <a:pPr marL="285750" indent="-285750">
                        <a:buFont typeface="Arial" panose="020B0604020202020204" pitchFamily="34" charset="0"/>
                        <a:buChar char="•"/>
                      </a:pPr>
                      <a:endParaRPr lang="en-US" sz="1400" kern="1200" dirty="0">
                        <a:solidFill>
                          <a:schemeClr val="tx1"/>
                        </a:solidFill>
                        <a:latin typeface="Lato" panose="020F0502020204030203" pitchFamily="34" charset="77"/>
                        <a:ea typeface="+mn-ea"/>
                        <a:cs typeface="+mn-cs"/>
                      </a:endParaRPr>
                    </a:p>
                    <a:p>
                      <a:pPr marL="0" indent="0">
                        <a:buFont typeface="Arial" panose="020B0604020202020204" pitchFamily="34" charset="0"/>
                        <a:buNone/>
                      </a:pPr>
                      <a:r>
                        <a:rPr lang="en-US" sz="1400" b="1" kern="1200" dirty="0">
                          <a:solidFill>
                            <a:schemeClr val="tx1"/>
                          </a:solidFill>
                          <a:latin typeface="Lato" panose="020F0502020204030203" pitchFamily="34" charset="77"/>
                          <a:ea typeface="+mn-ea"/>
                          <a:cs typeface="+mn-cs"/>
                        </a:rPr>
                        <a:t>Limited Flexible Spending Account (LMT)</a:t>
                      </a:r>
                    </a:p>
                    <a:p>
                      <a:pPr marL="285750" indent="-285750">
                        <a:buFont typeface="Arial" panose="020B0604020202020204" pitchFamily="34" charset="0"/>
                        <a:buChar char="•"/>
                      </a:pPr>
                      <a:endParaRPr lang="en-US" sz="1400" kern="1200" dirty="0">
                        <a:solidFill>
                          <a:schemeClr val="tx1"/>
                        </a:solidFill>
                        <a:latin typeface="Lato" panose="020F0502020204030203" pitchFamily="34" charset="77"/>
                        <a:ea typeface="+mn-ea"/>
                        <a:cs typeface="+mn-cs"/>
                      </a:endParaRPr>
                    </a:p>
                    <a:p>
                      <a:pPr marL="285750" indent="-285750">
                        <a:buFont typeface="Arial" panose="020B0604020202020204" pitchFamily="34" charset="0"/>
                        <a:buChar char="•"/>
                      </a:pPr>
                      <a:endParaRPr lang="en-US" sz="1400" kern="1200" dirty="0">
                        <a:solidFill>
                          <a:schemeClr val="tx1"/>
                        </a:solidFill>
                        <a:latin typeface="Lato" panose="020F0502020204030203" pitchFamily="34" charset="77"/>
                        <a:ea typeface="+mn-ea"/>
                        <a:cs typeface="+mn-cs"/>
                      </a:endParaRPr>
                    </a:p>
                    <a:p>
                      <a:pPr marL="285750" indent="-285750">
                        <a:buFont typeface="Arial" panose="020B0604020202020204" pitchFamily="34" charset="0"/>
                        <a:buChar char="•"/>
                      </a:pPr>
                      <a:endParaRPr lang="en-US" sz="1400" kern="1200" dirty="0">
                        <a:solidFill>
                          <a:schemeClr val="tx1"/>
                        </a:solidFill>
                        <a:latin typeface="Lato" panose="020F0502020204030203" pitchFamily="34" charset="77"/>
                        <a:ea typeface="+mn-ea"/>
                        <a:cs typeface="+mn-cs"/>
                      </a:endParaRPr>
                    </a:p>
                    <a:p>
                      <a:pPr marL="0" indent="0">
                        <a:buFont typeface="Arial" panose="020B0604020202020204" pitchFamily="34" charset="0"/>
                        <a:buNone/>
                      </a:pPr>
                      <a:r>
                        <a:rPr lang="en-US" sz="1400" b="1" kern="1200" dirty="0">
                          <a:solidFill>
                            <a:schemeClr val="tx1"/>
                          </a:solidFill>
                          <a:latin typeface="Lato" panose="020F0502020204030203" pitchFamily="34" charset="77"/>
                          <a:ea typeface="+mn-ea"/>
                          <a:cs typeface="+mn-cs"/>
                        </a:rPr>
                        <a:t>Dependent Care Flexible Spending Account (DCA)</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Lato" panose="020F0502020204030203" pitchFamily="34" charset="77"/>
                          <a:ea typeface="+mn-ea"/>
                          <a:cs typeface="+mn-cs"/>
                        </a:rPr>
                        <a:t>Tax free savings account that is established by the employee who is covered by a High Deductible Health Plan (HDHP) to cover out-of-pocket medical, dental, vision and Rx expenses.  The employee owns this account and it is portable if the employee leaves Wittenberg.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Lato" panose="020F0502020204030203" pitchFamily="34" charset="77"/>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Lato" panose="020F0502020204030203" pitchFamily="34" charset="77"/>
                          <a:ea typeface="+mn-ea"/>
                          <a:cs typeface="+mn-cs"/>
                        </a:rPr>
                        <a:t>Tax free savings account that is established by the employee to cover out of pocket medical, dental, vision, and Rx expenses. Unused funds, less than the  maximum rollover amount, are forfeited at the end of the plan period.  An employee with an HSA may not have a traditional healthcare FSA in the same tax year.  However, a LMT (see below) may be opened with an HSA.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Lato" panose="020F0502020204030203" pitchFamily="34" charset="77"/>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Lato" panose="020F0502020204030203" pitchFamily="34" charset="77"/>
                          <a:ea typeface="+mn-ea"/>
                          <a:cs typeface="+mn-cs"/>
                        </a:rPr>
                        <a:t>Tax free savings account that is established by the employee, who currently has an HSA, to cover additional out pocket dental and vision care expenses. Unused funds, less than the  maximum rollover amount, are forfeited at the end of the plan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Lato" panose="020F0502020204030203" pitchFamily="34" charset="77"/>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Lato" panose="020F0502020204030203" pitchFamily="34" charset="77"/>
                          <a:ea typeface="+mn-ea"/>
                          <a:cs typeface="+mn-cs"/>
                        </a:rPr>
                        <a:t>Tax free savings account that is established by the employee to cover eligible out of pocket dependent care expenses such as preschool, summer day camp, before or after school programs, and child or adult daycare.  Unused funds are forfeited at the end of the plan period (there is no carryover).</a:t>
                      </a:r>
                    </a:p>
                  </a:txBody>
                  <a:tcPr>
                    <a:noFill/>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62608D23-F420-4F2D-A9D5-2AAD348B157B}"/>
              </a:ext>
            </a:extLst>
          </p:cNvPr>
          <p:cNvSpPr txBox="1"/>
          <p:nvPr/>
        </p:nvSpPr>
        <p:spPr>
          <a:xfrm>
            <a:off x="685800" y="457200"/>
            <a:ext cx="6357794" cy="565539"/>
          </a:xfrm>
          <a:prstGeom prst="rect">
            <a:avLst/>
          </a:prstGeom>
          <a:noFill/>
        </p:spPr>
        <p:txBody>
          <a:bodyPr wrap="square" rtlCol="0">
            <a:spAutoFit/>
          </a:bodyPr>
          <a:lstStyle/>
          <a:p>
            <a:pPr>
              <a:lnSpc>
                <a:spcPts val="3510"/>
              </a:lnSpc>
            </a:pPr>
            <a:r>
              <a:rPr lang="en-US" sz="5000" spc="-113" dirty="0">
                <a:solidFill>
                  <a:srgbClr val="970000"/>
                </a:solidFill>
                <a:latin typeface="Lato" panose="020F0502020204030203" pitchFamily="34" charset="0"/>
                <a:ea typeface="Lato" panose="020F0502020204030203" pitchFamily="34" charset="0"/>
                <a:cs typeface="Lato" panose="020F0502020204030203" pitchFamily="34" charset="0"/>
              </a:rPr>
              <a:t>Healthcare Terms</a:t>
            </a:r>
          </a:p>
        </p:txBody>
      </p:sp>
      <p:sp>
        <p:nvSpPr>
          <p:cNvPr id="7" name="Rectangle 6">
            <a:extLst>
              <a:ext uri="{FF2B5EF4-FFF2-40B4-BE49-F238E27FC236}">
                <a16:creationId xmlns:a16="http://schemas.microsoft.com/office/drawing/2014/main" id="{82AA5D6B-7C24-4FCD-A342-0853FF9082FC}"/>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587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08324767"/>
              </p:ext>
            </p:extLst>
          </p:nvPr>
        </p:nvGraphicFramePr>
        <p:xfrm>
          <a:off x="609600" y="1039915"/>
          <a:ext cx="8534400" cy="5254966"/>
        </p:xfrm>
        <a:graphic>
          <a:graphicData uri="http://schemas.openxmlformats.org/drawingml/2006/table">
            <a:tbl>
              <a:tblPr firstRow="1" bandRow="1">
                <a:tableStyleId>{073A0DAA-6AF3-43AB-8588-CEC1D06C72B9}</a:tableStyleId>
              </a:tblPr>
              <a:tblGrid>
                <a:gridCol w="3614801">
                  <a:extLst>
                    <a:ext uri="{9D8B030D-6E8A-4147-A177-3AD203B41FA5}">
                      <a16:colId xmlns:a16="http://schemas.microsoft.com/office/drawing/2014/main" val="20000"/>
                    </a:ext>
                  </a:extLst>
                </a:gridCol>
                <a:gridCol w="4919599">
                  <a:extLst>
                    <a:ext uri="{9D8B030D-6E8A-4147-A177-3AD203B41FA5}">
                      <a16:colId xmlns:a16="http://schemas.microsoft.com/office/drawing/2014/main" val="20002"/>
                    </a:ext>
                  </a:extLst>
                </a:gridCol>
              </a:tblGrid>
              <a:tr h="636485">
                <a:tc>
                  <a:txBody>
                    <a:bodyPr/>
                    <a:lstStyle/>
                    <a:p>
                      <a:r>
                        <a:rPr lang="en-US" sz="1800" kern="1200" dirty="0"/>
                        <a:t>Type of Care</a:t>
                      </a:r>
                      <a:endParaRPr lang="en-US" sz="1800" b="1" kern="1200" dirty="0">
                        <a:solidFill>
                          <a:schemeClr val="bg1"/>
                        </a:solidFill>
                        <a:latin typeface="Lato" panose="020F0502020204030203" pitchFamily="34" charset="0"/>
                        <a:ea typeface="+mn-ea"/>
                        <a:cs typeface="Arial" panose="020B0604020202020204" pitchFamily="34" charset="0"/>
                      </a:endParaRPr>
                    </a:p>
                  </a:txBody>
                  <a:tcPr/>
                </a:tc>
                <a:tc>
                  <a:txBody>
                    <a:bodyPr/>
                    <a:lstStyle/>
                    <a:p>
                      <a:pPr algn="ctr"/>
                      <a:r>
                        <a:rPr lang="en-US" sz="1800" kern="1200" dirty="0"/>
                        <a:t>HDHP (HSA)</a:t>
                      </a:r>
                    </a:p>
                    <a:p>
                      <a:pPr algn="ctr"/>
                      <a:r>
                        <a:rPr lang="en-US" sz="1800" kern="1200" dirty="0"/>
                        <a:t>In Network</a:t>
                      </a:r>
                      <a:endParaRPr lang="en-US" sz="1800" b="1" kern="1200" dirty="0">
                        <a:solidFill>
                          <a:schemeClr val="bg1"/>
                        </a:solidFill>
                        <a:latin typeface="Lato" panose="020F0502020204030203" pitchFamily="34" charset="0"/>
                        <a:cs typeface="Arial" panose="020B0604020202020204" pitchFamily="34" charset="0"/>
                      </a:endParaRPr>
                    </a:p>
                  </a:txBody>
                  <a:tcPr/>
                </a:tc>
                <a:extLst>
                  <a:ext uri="{0D108BD9-81ED-4DB2-BD59-A6C34878D82A}">
                    <a16:rowId xmlns:a16="http://schemas.microsoft.com/office/drawing/2014/main" val="10000"/>
                  </a:ext>
                </a:extLst>
              </a:tr>
              <a:tr h="464227">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ea typeface="+mn-ea"/>
                          <a:cs typeface="+mn-cs"/>
                        </a:rPr>
                        <a:t>Annual Deductible (Embedded)</a:t>
                      </a:r>
                    </a:p>
                  </a:txBody>
                  <a:tcPr anchor="ctr" horzOverflow="overflow"/>
                </a:tc>
                <a:tc>
                  <a:txBody>
                    <a:bodyPr/>
                    <a:lstStyle/>
                    <a:p>
                      <a:pPr marL="0" marR="0" lvl="0" indent="0" algn="ctr" defTabSz="914400" rtl="0" eaLnBrk="0" fontAlgn="base" latinLnBrk="0" hangingPunct="0">
                        <a:lnSpc>
                          <a:spcPct val="11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rPr>
                        <a:t>$3,000 per individual</a:t>
                      </a:r>
                    </a:p>
                    <a:p>
                      <a:pPr marL="0" marR="0" lvl="0" indent="0" algn="ctr" defTabSz="914400" rtl="0" eaLnBrk="0" fontAlgn="base" latinLnBrk="0" hangingPunct="0">
                        <a:lnSpc>
                          <a:spcPct val="11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rPr>
                        <a:t>$6,000 per family</a:t>
                      </a:r>
                      <a:endParaRPr lang="en-US" sz="1400" kern="0" spc="0" baseline="0" dirty="0">
                        <a:solidFill>
                          <a:schemeClr val="tx1"/>
                        </a:solidFill>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1"/>
                  </a:ext>
                </a:extLst>
              </a:tr>
              <a:tr h="464227">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ea typeface="+mn-ea"/>
                          <a:cs typeface="+mn-cs"/>
                        </a:rPr>
                        <a:t>Max Out-of-Pocket (Includes Deductible)                                </a:t>
                      </a:r>
                    </a:p>
                  </a:txBody>
                  <a:tcPr anchor="ctr" horzOverflow="overflow"/>
                </a:tc>
                <a:tc>
                  <a:txBody>
                    <a:bodyPr/>
                    <a:lstStyle/>
                    <a:p>
                      <a:pPr marL="0" marR="0" lvl="0" indent="0" algn="ctr" defTabSz="914400" rtl="0" eaLnBrk="0" fontAlgn="base" latinLnBrk="0" hangingPunct="0">
                        <a:lnSpc>
                          <a:spcPct val="11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rPr>
                        <a:t>$3,500 per individual</a:t>
                      </a:r>
                    </a:p>
                    <a:p>
                      <a:pPr marL="0" marR="0" lvl="0" indent="0" algn="ctr" defTabSz="914400" rtl="0" eaLnBrk="0" fontAlgn="base" latinLnBrk="0" hangingPunct="0">
                        <a:lnSpc>
                          <a:spcPct val="11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rPr>
                        <a:t>$7,000 per family</a:t>
                      </a:r>
                      <a:endParaRPr lang="en-US" sz="1400" kern="0" spc="0" baseline="0" dirty="0">
                        <a:solidFill>
                          <a:schemeClr val="tx1"/>
                        </a:solidFill>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3"/>
                  </a:ext>
                </a:extLst>
              </a:tr>
              <a:tr h="501724">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ea typeface="+mn-ea"/>
                          <a:cs typeface="+mn-cs"/>
                        </a:rPr>
                        <a:t>Additional Annual Wittenberg HSA Funding</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rPr>
                        <a:t>HSA Contribution</a:t>
                      </a:r>
                    </a:p>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rPr>
                        <a:t>$650/Single Coverage; $1,300/Family Coverage</a:t>
                      </a:r>
                      <a:endParaRPr lang="en-US" sz="1400" kern="0" spc="0" baseline="0" dirty="0">
                        <a:solidFill>
                          <a:schemeClr val="tx1"/>
                        </a:solidFill>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4"/>
                  </a:ext>
                </a:extLst>
              </a:tr>
              <a:tr h="346231">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ea typeface="+mn-ea"/>
                          <a:cs typeface="+mn-cs"/>
                        </a:rPr>
                        <a:t>PCP/Specialist</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rPr>
                        <a:t>100% covered after deductible</a:t>
                      </a:r>
                      <a:endParaRPr lang="en-US" sz="1400" kern="0" spc="0" baseline="0" dirty="0">
                        <a:solidFill>
                          <a:schemeClr val="tx1"/>
                        </a:solidFill>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5"/>
                  </a:ext>
                </a:extLst>
              </a:tr>
              <a:tr h="391883">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ea typeface="+mn-ea"/>
                          <a:cs typeface="+mn-cs"/>
                        </a:rPr>
                        <a:t>Inpatient Services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rPr>
                        <a:t>100% covered after deductible</a:t>
                      </a:r>
                      <a:endParaRPr lang="en-US" sz="1400" kern="0" spc="0" baseline="0" dirty="0">
                        <a:solidFill>
                          <a:schemeClr val="tx1"/>
                        </a:solidFill>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6"/>
                  </a:ext>
                </a:extLst>
              </a:tr>
              <a:tr h="391206">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ea typeface="+mn-ea"/>
                          <a:cs typeface="+mn-cs"/>
                        </a:rPr>
                        <a:t>Outpatient Services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rPr>
                        <a:t>100% covered after deductible</a:t>
                      </a:r>
                      <a:endParaRPr lang="en-US" sz="1400" kern="0" spc="0" baseline="0" dirty="0">
                        <a:solidFill>
                          <a:schemeClr val="tx1"/>
                        </a:solidFill>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7"/>
                  </a:ext>
                </a:extLst>
              </a:tr>
              <a:tr h="390528">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ea typeface="+mn-ea"/>
                          <a:cs typeface="+mn-cs"/>
                        </a:rPr>
                        <a:t>Emergency Room</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rPr>
                        <a:t>100% covered after deductible</a:t>
                      </a:r>
                      <a:endParaRPr lang="en-US" sz="1400" kern="0" spc="0" baseline="0" dirty="0">
                        <a:solidFill>
                          <a:schemeClr val="tx1"/>
                        </a:solidFill>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8"/>
                  </a:ext>
                </a:extLst>
              </a:tr>
              <a:tr h="382764">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ea typeface="+mn-ea"/>
                          <a:cs typeface="+mn-cs"/>
                        </a:rPr>
                        <a:t>Routine Preventive Care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rPr>
                        <a:t>100% covered &amp; not subject to the deductible </a:t>
                      </a:r>
                      <a:endParaRPr lang="en-US" sz="1400" kern="0" spc="0" baseline="0" dirty="0">
                        <a:solidFill>
                          <a:schemeClr val="tx1"/>
                        </a:solidFill>
                        <a:latin typeface="Lato" panose="020F0502020204030203" pitchFamily="34" charset="0"/>
                        <a:cs typeface="Arial" panose="020B0604020202020204" pitchFamily="34" charset="0"/>
                      </a:endParaRPr>
                    </a:p>
                  </a:txBody>
                  <a:tcPr anchor="ctr" horzOverflow="overflow"/>
                </a:tc>
                <a:extLst>
                  <a:ext uri="{0D108BD9-81ED-4DB2-BD59-A6C34878D82A}">
                    <a16:rowId xmlns:a16="http://schemas.microsoft.com/office/drawing/2014/main" val="10009"/>
                  </a:ext>
                </a:extLst>
              </a:tr>
              <a:tr h="981264">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ea typeface="+mn-ea"/>
                          <a:cs typeface="+mn-cs"/>
                        </a:rPr>
                        <a:t>Prescription Drugs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rPr>
                        <a:t>Drugs on Preventive Rx Plus List Covered at 100%</a:t>
                      </a:r>
                    </a:p>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rPr>
                        <a:t>Retail:  Deductible, then $15/$30/$45/25% to $250 </a:t>
                      </a:r>
                    </a:p>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lang="en-US" sz="1400" kern="0" spc="0" baseline="0" dirty="0">
                          <a:solidFill>
                            <a:schemeClr val="tx1"/>
                          </a:solidFill>
                          <a:latin typeface="Lato" panose="020F0502020204030203" pitchFamily="34" charset="0"/>
                        </a:rPr>
                        <a:t>Mail Order: Deductible, then $30/$60$90/NA 90 Day </a:t>
                      </a:r>
                      <a:endParaRPr lang="en-US" sz="1400" kern="0" spc="0" baseline="0" dirty="0">
                        <a:solidFill>
                          <a:schemeClr val="tx1"/>
                        </a:solidFill>
                        <a:latin typeface="Lato" panose="020F0502020204030203" pitchFamily="34" charset="0"/>
                        <a:cs typeface="Arial" panose="020B0604020202020204" pitchFamily="34" charset="0"/>
                      </a:endParaRPr>
                    </a:p>
                  </a:txBody>
                  <a:tcPr marT="0" anchor="ctr" horzOverflow="overflow"/>
                </a:tc>
                <a:extLst>
                  <a:ext uri="{0D108BD9-81ED-4DB2-BD59-A6C34878D82A}">
                    <a16:rowId xmlns:a16="http://schemas.microsoft.com/office/drawing/2014/main" val="10010"/>
                  </a:ext>
                </a:extLst>
              </a:tr>
            </a:tbl>
          </a:graphicData>
        </a:graphic>
      </p:graphicFrame>
      <p:sp>
        <p:nvSpPr>
          <p:cNvPr id="8" name="TextBox 7"/>
          <p:cNvSpPr txBox="1"/>
          <p:nvPr/>
        </p:nvSpPr>
        <p:spPr>
          <a:xfrm>
            <a:off x="8534400" y="528935"/>
            <a:ext cx="2286000" cy="338554"/>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1524000" y="1"/>
            <a:ext cx="8001000" cy="369332"/>
          </a:xfrm>
          <a:prstGeom prst="rect">
            <a:avLst/>
          </a:prstGeom>
          <a:noFill/>
        </p:spPr>
        <p:txBody>
          <a:bodyPr wrap="square" rtlCol="0">
            <a:spAutoFit/>
          </a:bodyPr>
          <a:lstStyle/>
          <a:p>
            <a:pPr algn="ctr"/>
            <a:r>
              <a:rPr lang="en-US" b="1" dirty="0">
                <a:solidFill>
                  <a:schemeClr val="bg1"/>
                </a:solidFill>
                <a:latin typeface="Lato" panose="020F0502020204030203" pitchFamily="34" charset="0"/>
              </a:rPr>
              <a:t>Anthem Medical HDHP Plan</a:t>
            </a:r>
          </a:p>
        </p:txBody>
      </p:sp>
      <p:sp>
        <p:nvSpPr>
          <p:cNvPr id="7" name="TextBox 6">
            <a:extLst>
              <a:ext uri="{FF2B5EF4-FFF2-40B4-BE49-F238E27FC236}">
                <a16:creationId xmlns:a16="http://schemas.microsoft.com/office/drawing/2014/main" id="{10525525-2ECB-4B36-8E3C-E79B87D1DE5A}"/>
              </a:ext>
            </a:extLst>
          </p:cNvPr>
          <p:cNvSpPr txBox="1"/>
          <p:nvPr/>
        </p:nvSpPr>
        <p:spPr>
          <a:xfrm>
            <a:off x="495300" y="172427"/>
            <a:ext cx="11049000" cy="695062"/>
          </a:xfrm>
          <a:prstGeom prst="rect">
            <a:avLst/>
          </a:prstGeom>
          <a:noFill/>
        </p:spPr>
        <p:txBody>
          <a:bodyPr wrap="square" rtlCol="0">
            <a:spAutoFit/>
          </a:bodyPr>
          <a:lstStyle/>
          <a:p>
            <a:pPr>
              <a:lnSpc>
                <a:spcPts val="4680"/>
              </a:lnSpc>
            </a:pPr>
            <a:r>
              <a:rPr lang="en-US" sz="5000" spc="-150" dirty="0">
                <a:solidFill>
                  <a:srgbClr val="970000"/>
                </a:solidFill>
                <a:latin typeface="Lato" panose="020F0502020204030203" pitchFamily="34" charset="0"/>
                <a:ea typeface="Lato" panose="020F0502020204030203" pitchFamily="34" charset="0"/>
                <a:cs typeface="Lato" panose="020F0502020204030203" pitchFamily="34" charset="0"/>
              </a:rPr>
              <a:t>Medical &amp; Prescription Drug Coverage</a:t>
            </a:r>
          </a:p>
        </p:txBody>
      </p:sp>
      <p:sp>
        <p:nvSpPr>
          <p:cNvPr id="9" name="Rectangle 8">
            <a:extLst>
              <a:ext uri="{FF2B5EF4-FFF2-40B4-BE49-F238E27FC236}">
                <a16:creationId xmlns:a16="http://schemas.microsoft.com/office/drawing/2014/main" id="{5CD93A3C-42AA-4793-8248-877A7DE79667}"/>
              </a:ext>
            </a:extLst>
          </p:cNvPr>
          <p:cNvSpPr/>
          <p:nvPr/>
        </p:nvSpPr>
        <p:spPr>
          <a:xfrm>
            <a:off x="9287696" y="2816638"/>
            <a:ext cx="2634948" cy="1938918"/>
          </a:xfrm>
          <a:prstGeom prst="rect">
            <a:avLst/>
          </a:prstGeom>
          <a:solidFill>
            <a:srgbClr val="97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panose="020F0502020204030203"/>
                <a:cs typeface="Arial" panose="020B0604020202020204" pitchFamily="34" charset="0"/>
              </a:rPr>
              <a:t>Anthem is the provider for medical benefits.</a:t>
            </a:r>
            <a:endParaRPr lang="en-US" sz="2400" dirty="0">
              <a:solidFill>
                <a:srgbClr val="B6E24D"/>
              </a:solidFill>
            </a:endParaRPr>
          </a:p>
        </p:txBody>
      </p:sp>
      <p:sp>
        <p:nvSpPr>
          <p:cNvPr id="11" name="Rectangle 10">
            <a:extLst>
              <a:ext uri="{FF2B5EF4-FFF2-40B4-BE49-F238E27FC236}">
                <a16:creationId xmlns:a16="http://schemas.microsoft.com/office/drawing/2014/main" id="{D3BE1864-C4B0-4FA7-AB2C-E15DCF0F614E}"/>
              </a:ext>
            </a:extLst>
          </p:cNvPr>
          <p:cNvSpPr/>
          <p:nvPr/>
        </p:nvSpPr>
        <p:spPr>
          <a:xfrm>
            <a:off x="0" y="0"/>
            <a:ext cx="413238" cy="6858000"/>
          </a:xfrm>
          <a:prstGeom prst="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Wittenberg University logo.jpg">
            <a:extLst>
              <a:ext uri="{FF2B5EF4-FFF2-40B4-BE49-F238E27FC236}">
                <a16:creationId xmlns:a16="http://schemas.microsoft.com/office/drawing/2014/main" id="{6D760CE3-4E9F-4E67-AA20-A3E1093BEB3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6244590"/>
            <a:ext cx="1828800" cy="461010"/>
          </a:xfrm>
          <a:prstGeom prst="rect">
            <a:avLst/>
          </a:prstGeom>
          <a:noFill/>
          <a:ln w="9525">
            <a:noFill/>
            <a:miter lim="800000"/>
            <a:headEnd/>
            <a:tailEnd/>
          </a:ln>
        </p:spPr>
      </p:pic>
    </p:spTree>
    <p:extLst>
      <p:ext uri="{BB962C8B-B14F-4D97-AF65-F5344CB8AC3E}">
        <p14:creationId xmlns:p14="http://schemas.microsoft.com/office/powerpoint/2010/main" val="3246475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l">
  <a:themeElements>
    <a:clrScheme name="Custom 87">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63F9E82FF5DE48A804386F69A8B032" ma:contentTypeVersion="6" ma:contentTypeDescription="Create a new document." ma:contentTypeScope="" ma:versionID="a350500c731e0207c2d75eddff4b792f">
  <xsd:schema xmlns:xsd="http://www.w3.org/2001/XMLSchema" xmlns:xs="http://www.w3.org/2001/XMLSchema" xmlns:p="http://schemas.microsoft.com/office/2006/metadata/properties" xmlns:ns1="http://schemas.microsoft.com/sharepoint/v3" xmlns:ns2="7859de7a-3832-4eaf-92e3-e04271779f99" targetNamespace="http://schemas.microsoft.com/office/2006/metadata/properties" ma:root="true" ma:fieldsID="438e1efa371e6e9a3e5f6683e90fba45" ns1:_="" ns2:_="">
    <xsd:import namespace="http://schemas.microsoft.com/sharepoint/v3"/>
    <xsd:import namespace="7859de7a-3832-4eaf-92e3-e04271779f99"/>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59de7a-3832-4eaf-92e3-e04271779f9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C0101DE-14B5-4DC6-813E-CB7A79BFF266}">
  <ds:schemaRefs>
    <ds:schemaRef ds:uri="http://schemas.microsoft.com/sharepoint/v3/contenttype/forms"/>
  </ds:schemaRefs>
</ds:datastoreItem>
</file>

<file path=customXml/itemProps2.xml><?xml version="1.0" encoding="utf-8"?>
<ds:datastoreItem xmlns:ds="http://schemas.openxmlformats.org/officeDocument/2006/customXml" ds:itemID="{827FD199-77F9-493E-87B7-46424B609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59de7a-3832-4eaf-92e3-e04271779f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5863D7-1879-42EC-B741-1CEAAF19DE56}">
  <ds:schemaRefs>
    <ds:schemaRef ds:uri="http://purl.org/dc/dcmitype/"/>
    <ds:schemaRef ds:uri="http://schemas.microsoft.com/office/2006/documentManagement/types"/>
    <ds:schemaRef ds:uri="http://schemas.microsoft.com/office/infopath/2007/PartnerControls"/>
    <ds:schemaRef ds:uri="http://purl.org/dc/terms/"/>
    <ds:schemaRef ds:uri="http://www.w3.org/XML/1998/namespace"/>
    <ds:schemaRef ds:uri="7859de7a-3832-4eaf-92e3-e04271779f99"/>
    <ds:schemaRef ds:uri="http://schemas.microsoft.com/office/2006/metadata/properties"/>
    <ds:schemaRef ds:uri="http://schemas.openxmlformats.org/package/2006/metadata/core-properties"/>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5179</Words>
  <Application>Microsoft Office PowerPoint</Application>
  <PresentationFormat>Widescreen</PresentationFormat>
  <Paragraphs>507</Paragraphs>
  <Slides>25</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Arial Unicode MS</vt:lpstr>
      <vt:lpstr>Lato</vt:lpstr>
      <vt:lpstr>Lato Light</vt:lpstr>
      <vt:lpstr>ＭＳ Ｐゴシック</vt:lpstr>
      <vt:lpstr>Pantone</vt:lpstr>
      <vt:lpstr>ヒラギノ角ゴ Pro W3</vt:lpstr>
      <vt:lpstr>Arial</vt:lpstr>
      <vt:lpstr>Calibri</vt:lpstr>
      <vt:lpstr>Century Gothic</vt:lpstr>
      <vt:lpstr>Wingdings</vt:lpstr>
      <vt:lpstr>Office Theme</vt:lpstr>
      <vt:lpstr>Teal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Helpful Anthem Links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fran.patterson</dc:creator>
  <cp:lastModifiedBy>DeAnna L. Sullivan</cp:lastModifiedBy>
  <cp:revision>787</cp:revision>
  <cp:lastPrinted>2017-10-30T18:27:12Z</cp:lastPrinted>
  <dcterms:created xsi:type="dcterms:W3CDTF">2016-04-27T19:51:00Z</dcterms:created>
  <dcterms:modified xsi:type="dcterms:W3CDTF">2022-10-21T14:17:50Z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0x010100D363F9E82FF5DE48A804386F69A8B032</vt:lpwstr>
  </property>
</Properties>
</file>